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329" r:id="rId2"/>
    <p:sldId id="257" r:id="rId3"/>
    <p:sldId id="281" r:id="rId4"/>
    <p:sldId id="287" r:id="rId5"/>
    <p:sldId id="286" r:id="rId6"/>
    <p:sldId id="283" r:id="rId7"/>
    <p:sldId id="285" r:id="rId8"/>
    <p:sldId id="288" r:id="rId9"/>
    <p:sldId id="290" r:id="rId10"/>
    <p:sldId id="291" r:id="rId11"/>
    <p:sldId id="268" r:id="rId12"/>
    <p:sldId id="292" r:id="rId13"/>
    <p:sldId id="293" r:id="rId14"/>
    <p:sldId id="294" r:id="rId15"/>
    <p:sldId id="296" r:id="rId16"/>
    <p:sldId id="297" r:id="rId17"/>
    <p:sldId id="269" r:id="rId18"/>
    <p:sldId id="299" r:id="rId19"/>
    <p:sldId id="301" r:id="rId20"/>
    <p:sldId id="302" r:id="rId21"/>
    <p:sldId id="303" r:id="rId22"/>
    <p:sldId id="304" r:id="rId23"/>
    <p:sldId id="305" r:id="rId24"/>
    <p:sldId id="307" r:id="rId25"/>
    <p:sldId id="276" r:id="rId26"/>
    <p:sldId id="308" r:id="rId27"/>
    <p:sldId id="309" r:id="rId28"/>
    <p:sldId id="310" r:id="rId29"/>
    <p:sldId id="277" r:id="rId30"/>
    <p:sldId id="278" r:id="rId31"/>
    <p:sldId id="311" r:id="rId32"/>
    <p:sldId id="312" r:id="rId33"/>
    <p:sldId id="314" r:id="rId34"/>
    <p:sldId id="313" r:id="rId35"/>
    <p:sldId id="315" r:id="rId36"/>
    <p:sldId id="316" r:id="rId37"/>
    <p:sldId id="317" r:id="rId38"/>
    <p:sldId id="318" r:id="rId39"/>
    <p:sldId id="319" r:id="rId40"/>
    <p:sldId id="279" r:id="rId41"/>
    <p:sldId id="320" r:id="rId42"/>
    <p:sldId id="324" r:id="rId43"/>
    <p:sldId id="326" r:id="rId44"/>
    <p:sldId id="327" r:id="rId45"/>
    <p:sldId id="328" r:id="rId4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634EA-D9FF-4B98-A6B5-73F575BA5766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09D25B1-5B20-4643-A3F1-3A4273FBC2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634EA-D9FF-4B98-A6B5-73F575BA5766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D25B1-5B20-4643-A3F1-3A4273FBC2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634EA-D9FF-4B98-A6B5-73F575BA5766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D25B1-5B20-4643-A3F1-3A4273FBC2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634EA-D9FF-4B98-A6B5-73F575BA5766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09D25B1-5B20-4643-A3F1-3A4273FBC2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634EA-D9FF-4B98-A6B5-73F575BA5766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D25B1-5B20-4643-A3F1-3A4273FBC2C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634EA-D9FF-4B98-A6B5-73F575BA5766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D25B1-5B20-4643-A3F1-3A4273FBC2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634EA-D9FF-4B98-A6B5-73F575BA5766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F09D25B1-5B20-4643-A3F1-3A4273FBC2C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634EA-D9FF-4B98-A6B5-73F575BA5766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D25B1-5B20-4643-A3F1-3A4273FBC2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634EA-D9FF-4B98-A6B5-73F575BA5766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D25B1-5B20-4643-A3F1-3A4273FBC2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634EA-D9FF-4B98-A6B5-73F575BA5766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D25B1-5B20-4643-A3F1-3A4273FBC2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634EA-D9FF-4B98-A6B5-73F575BA5766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D25B1-5B20-4643-A3F1-3A4273FBC2C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F7634EA-D9FF-4B98-A6B5-73F575BA5766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09D25B1-5B20-4643-A3F1-3A4273FBC2C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okrugsveta.ru/encyclopedia/index.php?title=%D0%9D%D0%B0%D0%BF%D0%BE%D0%BB%D0%B5%D0%BE%D0%BD_%D0%91%D0%BE%D0%BD%D0%B0%D0%BF%D0%B0%D1%80%D1%82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Урок по истории России в 8 классе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4400" dirty="0" smtClean="0"/>
              <a:t>Тема : </a:t>
            </a:r>
            <a:r>
              <a:rPr lang="ru-RU" sz="4400" dirty="0" smtClean="0">
                <a:solidFill>
                  <a:srgbClr val="C00000"/>
                </a:solidFill>
              </a:rPr>
              <a:t>«Отечественная война 1812 года»  </a:t>
            </a:r>
            <a:r>
              <a:rPr lang="ru-RU" sz="4400" dirty="0" smtClean="0"/>
              <a:t>Преподаватель истории Московского суворовского военного училища                           </a:t>
            </a:r>
            <a:r>
              <a:rPr lang="ru-RU" sz="4400" dirty="0" err="1" smtClean="0"/>
              <a:t>Буткова</a:t>
            </a:r>
            <a:r>
              <a:rPr lang="ru-RU" sz="4400" dirty="0" smtClean="0"/>
              <a:t> Татьяна Павловна</a:t>
            </a:r>
          </a:p>
          <a:p>
            <a:r>
              <a:rPr lang="ru-RU" sz="4400" dirty="0" smtClean="0">
                <a:solidFill>
                  <a:srgbClr val="C00000"/>
                </a:solidFill>
              </a:rPr>
              <a:t>Идентификатор 219-524-259</a:t>
            </a:r>
            <a:endParaRPr lang="ru-RU" sz="4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https://docs.google.com/viewer?url=http%3A%2F%2Fnsportal.ru%2Fsites%2Fdefault%2Ffiles%2F2012%2F5%2Fotechestvennaya_voyna_1812_goda_0.ppt&amp;docid=626a685a9f864dee40e5dc544c09864c&amp;a=bi&amp;pagenumber=9&amp;w=5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https://docs.google.com/viewer?url=http%3A%2F%2Fnsportal.ru%2Fsites%2Fdefault%2Ffiles%2F2012%2F5%2Fotechestvennaya_voyna_1812_goda_0.ppt&amp;docid=626a685a9f864dee40e5dc544c09864c&amp;a=bi&amp;pagenumber=13&amp;w=5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9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Михаил Богданович Барклай-де-Толли – военный министр, командующий 1-й русской армией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im0-tub-ru.yandex.net/i?id=55009392-15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0" y="500042"/>
            <a:ext cx="5000660" cy="50720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250704" cy="48006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Петр Иванович Багратион – командующий 2-й русской армией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4143372" y="500042"/>
            <a:ext cx="4357718" cy="500066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3010" name="Picture 2" descr="http://im8-tub-ru.yandex.net/i?id=325068482-64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571480"/>
            <a:ext cx="4286280" cy="39376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Александр Петрович </a:t>
            </a:r>
            <a:r>
              <a:rPr lang="ru-RU" sz="3200" b="1" dirty="0" err="1" smtClean="0">
                <a:solidFill>
                  <a:srgbClr val="C00000"/>
                </a:solidFill>
              </a:rPr>
              <a:t>Тормасов</a:t>
            </a:r>
            <a:r>
              <a:rPr lang="ru-RU" sz="3200" b="1" dirty="0" smtClean="0">
                <a:solidFill>
                  <a:srgbClr val="C00000"/>
                </a:solidFill>
              </a:rPr>
              <a:t> – командующий 3-й русской армией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4357686" y="609600"/>
            <a:ext cx="3929090" cy="4800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4034" name="Picture 2" descr="http://im2-tub-ru.yandex.net/i?id=46405458-05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642918"/>
            <a:ext cx="3929090" cy="4857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ru-RU" sz="1800" dirty="0" smtClean="0"/>
              <a:t>                                                                                        Французы атакуют.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900486" cy="517685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На Северном направлении французы в июле – августе 1812 г. </a:t>
            </a:r>
            <a:r>
              <a:rPr lang="ru-RU" sz="3200" b="1" dirty="0" smtClean="0">
                <a:solidFill>
                  <a:srgbClr val="C00000"/>
                </a:solidFill>
              </a:rPr>
              <a:t>продвинулись </a:t>
            </a:r>
            <a:r>
              <a:rPr lang="ru-RU" sz="3200" b="1" dirty="0" smtClean="0">
                <a:solidFill>
                  <a:srgbClr val="C00000"/>
                </a:solidFill>
              </a:rPr>
              <a:t>от Немана до Смоленска 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48134" name="Rectangle 6"/>
          <p:cNvSpPr>
            <a:spLocks noGrp="1" noChangeArrowheads="1"/>
          </p:cNvSpPr>
          <p:nvPr>
            <p:ph sz="half" idx="1"/>
          </p:nvPr>
        </p:nvSpPr>
        <p:spPr>
          <a:xfrm>
            <a:off x="5286380" y="609600"/>
            <a:ext cx="3629020" cy="4800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000" dirty="0" smtClean="0"/>
          </a:p>
        </p:txBody>
      </p:sp>
      <p:pic>
        <p:nvPicPr>
          <p:cNvPr id="10245" name="Picture 7" descr="250px-French_attack_in_1812_in_Russ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285728"/>
            <a:ext cx="3714776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://s07.radikal.ru/i180/1105/44/54a3cb95bdf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4422"/>
            <a:ext cx="9001156" cy="5643578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07154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Смоленское сражение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https://docs.google.com/viewer?url=http%3A%2F%2Fnsportal.ru%2Fsites%2Fdefault%2Ffiles%2F2012%2F5%2Fotechestvennaya_voyna_1812_goda_0.ppt&amp;docid=626a685a9f864dee40e5dc544c09864c&amp;a=bi&amp;pagenumber=14&amp;w=5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Rectangle 2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1200" b="1" dirty="0"/>
              <a:t>«</a:t>
            </a:r>
            <a:r>
              <a:rPr lang="ru-RU" sz="1800" b="1" dirty="0">
                <a:solidFill>
                  <a:schemeClr val="tx1"/>
                </a:solidFill>
              </a:rPr>
              <a:t>Общество желало его назначения, и я его назначил. Сам же я умываю руки» ( Александр</a:t>
            </a:r>
            <a:r>
              <a:rPr lang="en-US" sz="1800" b="1" dirty="0">
                <a:solidFill>
                  <a:schemeClr val="tx1"/>
                </a:solidFill>
              </a:rPr>
              <a:t> I</a:t>
            </a:r>
            <a:r>
              <a:rPr lang="ru-RU" sz="1800" b="1" dirty="0">
                <a:solidFill>
                  <a:schemeClr val="tx1"/>
                </a:solidFill>
              </a:rPr>
              <a:t>)</a:t>
            </a:r>
          </a:p>
          <a:p>
            <a:pPr>
              <a:buFont typeface="Wingdings" pitchFamily="2" charset="2"/>
              <a:buNone/>
            </a:pPr>
            <a:endParaRPr lang="ru-RU" sz="1800" b="1" dirty="0"/>
          </a:p>
          <a:p>
            <a:pPr>
              <a:buFont typeface="Wingdings" pitchFamily="2" charset="2"/>
              <a:buNone/>
            </a:pPr>
            <a:r>
              <a:rPr lang="ru-RU" sz="1800" b="1" dirty="0">
                <a:solidFill>
                  <a:srgbClr val="C00000"/>
                </a:solidFill>
              </a:rPr>
              <a:t>«Поздравляю вас, господа. Эта старая лиса </a:t>
            </a:r>
            <a:r>
              <a:rPr lang="ru-RU" sz="1800" b="1" dirty="0" err="1">
                <a:solidFill>
                  <a:srgbClr val="C00000"/>
                </a:solidFill>
              </a:rPr>
              <a:t>Кутузофф</a:t>
            </a:r>
            <a:r>
              <a:rPr lang="ru-RU" sz="1800" b="1" dirty="0">
                <a:solidFill>
                  <a:srgbClr val="C00000"/>
                </a:solidFill>
              </a:rPr>
              <a:t> едет в русскую армию. Значит генеральное сражение всё же будет»  ( Наполеон)</a:t>
            </a:r>
          </a:p>
          <a:p>
            <a:pPr>
              <a:buFont typeface="Wingdings" pitchFamily="2" charset="2"/>
              <a:buNone/>
            </a:pPr>
            <a:endParaRPr lang="ru-RU" sz="1800" b="1" dirty="0"/>
          </a:p>
          <a:p>
            <a:pPr>
              <a:buFont typeface="Wingdings" pitchFamily="2" charset="2"/>
              <a:buNone/>
            </a:pPr>
            <a:r>
              <a:rPr lang="ru-RU" sz="1800" b="1" dirty="0">
                <a:solidFill>
                  <a:srgbClr val="7030A0"/>
                </a:solidFill>
              </a:rPr>
              <a:t>«Назначение Кутузова главнокомандующим произвело общий восторг и в войске и в народе» (С.Глинка)</a:t>
            </a:r>
          </a:p>
        </p:txBody>
      </p:sp>
      <p:sp>
        <p:nvSpPr>
          <p:cNvPr id="287747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endParaRPr lang="ru-RU" sz="2400"/>
          </a:p>
        </p:txBody>
      </p:sp>
      <p:pic>
        <p:nvPicPr>
          <p:cNvPr id="287748" name="Picture 4" descr="irsv17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7" y="764704"/>
            <a:ext cx="4175125" cy="5616624"/>
          </a:xfrm>
          <a:prstGeom prst="rect">
            <a:avLst/>
          </a:prstGeom>
          <a:noFill/>
        </p:spPr>
      </p:pic>
      <p:sp>
        <p:nvSpPr>
          <p:cNvPr id="28774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>
                <a:solidFill>
                  <a:srgbClr val="CC0000"/>
                </a:solidFill>
              </a:rPr>
              <a:t>М.И.Кутузов.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7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87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87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877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87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746" grpId="0" build="p"/>
      <p:bldP spid="287747" grpId="0" build="p"/>
      <p:bldP spid="28774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770" name="Picture 2" descr="irsv17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404813"/>
            <a:ext cx="8497887" cy="6119812"/>
          </a:xfrm>
          <a:prstGeom prst="rect">
            <a:avLst/>
          </a:prstGeom>
          <a:noFill/>
        </p:spPr>
      </p:pic>
      <p:sp>
        <p:nvSpPr>
          <p:cNvPr id="288771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>
                <a:solidFill>
                  <a:srgbClr val="CC0000"/>
                </a:solidFill>
              </a:rPr>
              <a:t>26 августа 1812 </a:t>
            </a:r>
            <a:r>
              <a:rPr lang="ru-RU" sz="4000" dirty="0" smtClean="0">
                <a:solidFill>
                  <a:srgbClr val="CC0000"/>
                </a:solidFill>
              </a:rPr>
              <a:t>года – </a:t>
            </a:r>
            <a:br>
              <a:rPr lang="ru-RU" sz="4000" dirty="0" smtClean="0">
                <a:solidFill>
                  <a:srgbClr val="CC0000"/>
                </a:solidFill>
              </a:rPr>
            </a:br>
            <a:r>
              <a:rPr lang="ru-RU" sz="4000" dirty="0" smtClean="0">
                <a:solidFill>
                  <a:srgbClr val="CC0000"/>
                </a:solidFill>
              </a:rPr>
              <a:t>Бородинское </a:t>
            </a:r>
            <a:r>
              <a:rPr lang="ru-RU" sz="4000" dirty="0">
                <a:solidFill>
                  <a:srgbClr val="CC0000"/>
                </a:solidFill>
              </a:rPr>
              <a:t>сражение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000108"/>
          </a:xfrm>
        </p:spPr>
        <p:txBody>
          <a:bodyPr>
            <a:normAutofit/>
          </a:bodyPr>
          <a:lstStyle/>
          <a:p>
            <a:r>
              <a:rPr lang="ru-RU" sz="5400" i="1" dirty="0" smtClean="0">
                <a:solidFill>
                  <a:srgbClr val="C00000"/>
                </a:solidFill>
              </a:rPr>
              <a:t>Тема урока</a:t>
            </a:r>
            <a:endParaRPr lang="ru-RU" sz="5400" i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https://docs.google.com/viewer?url=http%3A%2F%2Fnsportal.ru%2Fsites%2Fdefault%2Ffiles%2F2012%2F5%2Fotechestvennaya_voyna_1812_goda_0.ppt&amp;docid=626a685a9f864dee40e5dc544c09864c&amp;a=bi&amp;pagenumber=2&amp;w=5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71546"/>
            <a:ext cx="9144000" cy="5786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8134" name="Picture 6" descr="http://img.beta.rian.ru/images/43168/57/4316857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b="1" i="1" dirty="0" smtClean="0">
                <a:solidFill>
                  <a:srgbClr val="C00000"/>
                </a:solidFill>
              </a:rPr>
              <a:t/>
            </a:r>
            <a:br>
              <a:rPr lang="ru-RU" sz="4400" b="1" i="1" dirty="0" smtClean="0">
                <a:solidFill>
                  <a:srgbClr val="C00000"/>
                </a:solidFill>
              </a:rPr>
            </a:br>
            <a:r>
              <a:rPr lang="ru-RU" sz="4900" b="1" i="1" dirty="0" smtClean="0">
                <a:solidFill>
                  <a:srgbClr val="C00000"/>
                </a:solidFill>
              </a:rPr>
              <a:t>работа в группах</a:t>
            </a:r>
            <a:r>
              <a:rPr lang="ru-RU" sz="4400" b="1" i="1" dirty="0" smtClean="0">
                <a:solidFill>
                  <a:srgbClr val="C00000"/>
                </a:solidFill>
              </a:rPr>
              <a:t/>
            </a:r>
            <a:br>
              <a:rPr lang="ru-RU" sz="4400" b="1" i="1" dirty="0" smtClean="0">
                <a:solidFill>
                  <a:srgbClr val="C00000"/>
                </a:solidFill>
              </a:rPr>
            </a:br>
            <a:endParaRPr lang="ru-RU" sz="4400" b="1" i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1 группа </a:t>
            </a:r>
            <a:r>
              <a:rPr lang="ru-RU" dirty="0" smtClean="0">
                <a:solidFill>
                  <a:srgbClr val="C00000"/>
                </a:solidFill>
              </a:rPr>
              <a:t>:</a:t>
            </a:r>
            <a:r>
              <a:rPr lang="ru-RU" dirty="0" smtClean="0"/>
              <a:t> </a:t>
            </a:r>
            <a:r>
              <a:rPr lang="ru-RU" sz="3600" b="1" i="1" dirty="0" smtClean="0">
                <a:solidFill>
                  <a:schemeClr val="tx1"/>
                </a:solidFill>
              </a:rPr>
              <a:t>приведите аргументы в пользу победы французов в Бородинской битве.</a:t>
            </a:r>
          </a:p>
          <a:p>
            <a:r>
              <a:rPr lang="ru-RU" sz="3600" b="1" dirty="0" smtClean="0">
                <a:solidFill>
                  <a:srgbClr val="C00000"/>
                </a:solidFill>
              </a:rPr>
              <a:t>2 группа : </a:t>
            </a:r>
            <a:r>
              <a:rPr lang="ru-RU" sz="36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приведите аргументы в пользу победы русских в Бородинской битве.</a:t>
            </a:r>
          </a:p>
          <a:p>
            <a:r>
              <a:rPr lang="ru-RU" sz="5400" b="1" i="1" dirty="0" smtClean="0">
                <a:solidFill>
                  <a:srgbClr val="FF0000"/>
                </a:solidFill>
              </a:rPr>
              <a:t>Так кто </a:t>
            </a:r>
            <a:r>
              <a:rPr lang="ru-RU" sz="5400" b="1" i="1" dirty="0" smtClean="0">
                <a:solidFill>
                  <a:srgbClr val="FF0000"/>
                </a:solidFill>
              </a:rPr>
              <a:t>же, </a:t>
            </a:r>
            <a:r>
              <a:rPr lang="ru-RU" sz="5400" b="1" i="1" dirty="0" smtClean="0">
                <a:solidFill>
                  <a:srgbClr val="FF0000"/>
                </a:solidFill>
              </a:rPr>
              <a:t>все-таки, </a:t>
            </a:r>
            <a:r>
              <a:rPr lang="ru-RU" sz="5400" b="1" i="1" dirty="0" smtClean="0">
                <a:solidFill>
                  <a:srgbClr val="FF0000"/>
                </a:solidFill>
              </a:rPr>
              <a:t>победил?</a:t>
            </a:r>
            <a:endParaRPr lang="ru-RU" sz="5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Из донесения </a:t>
            </a:r>
            <a:r>
              <a:rPr lang="ru-RU" dirty="0" smtClean="0">
                <a:solidFill>
                  <a:srgbClr val="C00000"/>
                </a:solidFill>
              </a:rPr>
              <a:t> М.И. Кутузова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1500174"/>
            <a:ext cx="864396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err="1" smtClean="0"/>
              <a:t>Войски</a:t>
            </a:r>
            <a:r>
              <a:rPr lang="ru-RU" sz="3600" b="1" i="1" dirty="0" smtClean="0"/>
              <a:t> ВАШЕГО ИМПЕРАТОРСКАГО ВЕЛИЧЕСТВА сражались с неимоверною </a:t>
            </a:r>
            <a:r>
              <a:rPr lang="ru-RU" sz="3600" b="1" i="1" dirty="0" err="1" smtClean="0"/>
              <a:t>храбростию</a:t>
            </a:r>
            <a:r>
              <a:rPr lang="ru-RU" sz="3600" b="1" i="1" dirty="0" smtClean="0"/>
              <a:t>: батареи переходили из рук в руки и кончилось тем, что неприятель нигде не выиграл ни на шаг земли с превосходными своими силами. </a:t>
            </a:r>
            <a:endParaRPr lang="ru-RU" sz="36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 </a:t>
            </a:r>
            <a:r>
              <a:rPr lang="ru-RU" dirty="0" smtClean="0">
                <a:solidFill>
                  <a:srgbClr val="C00000"/>
                </a:solidFill>
              </a:rPr>
              <a:t>оценка </a:t>
            </a:r>
            <a:r>
              <a:rPr lang="ru-RU" dirty="0" smtClean="0">
                <a:solidFill>
                  <a:srgbClr val="C00000"/>
                </a:solidFill>
              </a:rPr>
              <a:t> </a:t>
            </a:r>
            <a:r>
              <a:rPr lang="ru-RU" dirty="0" smtClean="0">
                <a:solidFill>
                  <a:srgbClr val="C00000"/>
                </a:solidFill>
                <a:hlinkClick r:id="rId2" tooltip="Наполеон Бонапарт"/>
              </a:rPr>
              <a:t>Наполеона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1428736"/>
            <a:ext cx="835824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 </a:t>
            </a:r>
            <a:r>
              <a:rPr lang="ru-RU" sz="3600" b="1" i="1" dirty="0" smtClean="0"/>
              <a:t> «Битва под Москвой была одной из тех битв, где проявлены наибольшие достоинства и достигнуты наименьшие результаты. Французы в ней показали себя достойными одержать победу, а русские заслужили право быть непобедимыми»</a:t>
            </a:r>
            <a:endParaRPr lang="ru-RU" sz="36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>
                <a:solidFill>
                  <a:srgbClr val="CC0000"/>
                </a:solidFill>
              </a:rPr>
              <a:t>1 сентября- совет в Филях</a:t>
            </a:r>
          </a:p>
        </p:txBody>
      </p:sp>
      <p:sp>
        <p:nvSpPr>
          <p:cNvPr id="291842" name="Rectangle 2"/>
          <p:cNvSpPr>
            <a:spLocks noGrp="1" noChangeArrowheads="1"/>
          </p:cNvSpPr>
          <p:nvPr>
            <p:ph sz="half" idx="1"/>
          </p:nvPr>
        </p:nvSpPr>
        <p:spPr>
          <a:xfrm>
            <a:off x="0" y="1600200"/>
            <a:ext cx="2928926" cy="47244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 dirty="0">
                <a:solidFill>
                  <a:schemeClr val="tx1"/>
                </a:solidFill>
              </a:rPr>
              <a:t>«Пока будет ещё существовать армия и находиться в состоянии противиться неприятелю, до тех пор останется ещё надежда с честью окончить войну, но при  уничтожении армии не только Москва, но и вся Россия была бы потеряна» </a:t>
            </a:r>
          </a:p>
          <a:p>
            <a:pPr algn="r"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 dirty="0">
                <a:solidFill>
                  <a:srgbClr val="C00000"/>
                </a:solidFill>
              </a:rPr>
              <a:t>( Кутузов М.И)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1844" name="Picture 4" descr="0KIVSHEnko_SovetVFilya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79725" y="1142984"/>
            <a:ext cx="6264275" cy="5429288"/>
          </a:xfrm>
          <a:prstGeom prst="rect">
            <a:avLst/>
          </a:prstGeom>
          <a:noFill/>
        </p:spPr>
      </p:pic>
      <p:pic>
        <p:nvPicPr>
          <p:cNvPr id="6" name="Picture 4" descr="0KIVSHEnko_SovetVFilya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V="1">
            <a:off x="2879725" y="6857999"/>
            <a:ext cx="6264275" cy="4571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https://docs.google.com/viewer?url=http%3A%2F%2Fnsportal.ru%2Fsites%2Fdefault%2Ffiles%2F2012%2F5%2Fotechestvennaya_voyna_1812_goda_0.ppt&amp;docid=626a685a9f864dee40e5dc544c09864c&amp;a=bi&amp;pagenumber=22&amp;w=5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Пожары в Москве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irsv17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285859"/>
            <a:ext cx="8353425" cy="52387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Пожары в Москве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3250" name="Picture 2" descr="http://www.pravoslavie.ru/sas/image/100278/27814.p.jpg?0.957226102464344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19360"/>
            <a:ext cx="8643998" cy="50339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idx="2"/>
          </p:nvPr>
        </p:nvSpPr>
        <p:spPr>
          <a:xfrm>
            <a:off x="500034" y="714356"/>
            <a:ext cx="2400288" cy="48006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Пожары </a:t>
            </a:r>
            <a:r>
              <a:rPr lang="ru-RU" sz="4000" b="1" dirty="0" smtClean="0">
                <a:solidFill>
                  <a:srgbClr val="FF0000"/>
                </a:solidFill>
              </a:rPr>
              <a:t>  в </a:t>
            </a:r>
            <a:r>
              <a:rPr lang="ru-RU" sz="4000" b="1" dirty="0" smtClean="0">
                <a:solidFill>
                  <a:srgbClr val="FF0000"/>
                </a:solidFill>
              </a:rPr>
              <a:t>Москве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0418" name="Picture 2" descr="http://anapophil.free.fr/DECLIN/kremlinfe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0"/>
            <a:ext cx="621507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https://docs.google.com/viewer?url=http%3A%2F%2Fnsportal.ru%2Fsites%2Fdefault%2Ffiles%2F2012%2F5%2Fotechestvennaya_voyna_1812_goda_0.ppt&amp;docid=626a685a9f864dee40e5dc544c09864c&amp;a=bi&amp;pagenumber=23&amp;w=5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ChangeArrowheads="1"/>
          </p:cNvSpPr>
          <p:nvPr>
            <p:ph type="title"/>
          </p:nvPr>
        </p:nvSpPr>
        <p:spPr>
          <a:xfrm>
            <a:off x="622300" y="368300"/>
            <a:ext cx="7950200" cy="1417626"/>
          </a:xfrm>
        </p:spPr>
        <p:txBody>
          <a:bodyPr>
            <a:normAutofit fontScale="90000"/>
          </a:bodyPr>
          <a:lstStyle/>
          <a:p>
            <a:r>
              <a:rPr lang="ru-RU" sz="2500" dirty="0">
                <a:solidFill>
                  <a:srgbClr val="CC0000"/>
                </a:solidFill>
                <a:effectLst/>
              </a:rPr>
              <a:t/>
            </a:r>
            <a:br>
              <a:rPr lang="ru-RU" sz="2500" dirty="0">
                <a:solidFill>
                  <a:srgbClr val="CC0000"/>
                </a:solidFill>
                <a:effectLst/>
              </a:rPr>
            </a:br>
            <a:r>
              <a:rPr lang="ru-RU" sz="2500" dirty="0">
                <a:solidFill>
                  <a:srgbClr val="CC0000"/>
                </a:solidFill>
                <a:effectLst/>
              </a:rPr>
              <a:t/>
            </a:r>
            <a:br>
              <a:rPr lang="ru-RU" sz="2500" dirty="0">
                <a:solidFill>
                  <a:srgbClr val="CC0000"/>
                </a:solidFill>
                <a:effectLst/>
              </a:rPr>
            </a:br>
            <a:r>
              <a:rPr lang="ru-RU" sz="2500" dirty="0">
                <a:solidFill>
                  <a:srgbClr val="CC0000"/>
                </a:solidFill>
                <a:effectLst/>
              </a:rPr>
              <a:t/>
            </a:r>
            <a:br>
              <a:rPr lang="ru-RU" sz="2500" dirty="0">
                <a:solidFill>
                  <a:srgbClr val="CC0000"/>
                </a:solidFill>
                <a:effectLst/>
              </a:rPr>
            </a:br>
            <a:r>
              <a:rPr lang="ru-RU" sz="2500" dirty="0">
                <a:solidFill>
                  <a:srgbClr val="CC0000"/>
                </a:solidFill>
                <a:effectLst/>
              </a:rPr>
              <a:t/>
            </a:r>
            <a:br>
              <a:rPr lang="ru-RU" sz="2500" dirty="0">
                <a:solidFill>
                  <a:srgbClr val="CC0000"/>
                </a:solidFill>
                <a:effectLst/>
              </a:rPr>
            </a:br>
            <a:r>
              <a:rPr lang="en-US" sz="2500" dirty="0">
                <a:solidFill>
                  <a:srgbClr val="CC0000"/>
                </a:solidFill>
                <a:effectLst/>
              </a:rPr>
              <a:t>18</a:t>
            </a:r>
            <a:r>
              <a:rPr lang="ru-RU" sz="2500" dirty="0" smtClean="0">
                <a:solidFill>
                  <a:srgbClr val="CC0000"/>
                </a:solidFill>
                <a:effectLst/>
              </a:rPr>
              <a:t>12–й  </a:t>
            </a:r>
            <a:r>
              <a:rPr lang="ru-RU" sz="2500" dirty="0">
                <a:solidFill>
                  <a:srgbClr val="CC0000"/>
                </a:solidFill>
                <a:effectLst/>
              </a:rPr>
              <a:t>год, потрясший всю Россию  </a:t>
            </a:r>
            <a:r>
              <a:rPr lang="ru-RU" sz="2500" dirty="0" smtClean="0">
                <a:solidFill>
                  <a:srgbClr val="CC0000"/>
                </a:solidFill>
                <a:effectLst/>
              </a:rPr>
              <a:t>из </a:t>
            </a:r>
            <a:r>
              <a:rPr lang="ru-RU" sz="2500" dirty="0">
                <a:solidFill>
                  <a:srgbClr val="CC0000"/>
                </a:solidFill>
                <a:effectLst/>
              </a:rPr>
              <a:t>конца в конец, пробудил её спящие силы и открыл в ней новые, дотоле неизвестные источники сил… возбудил народное сознание и народную </a:t>
            </a:r>
            <a:r>
              <a:rPr lang="ru-RU" sz="2500" dirty="0" smtClean="0">
                <a:solidFill>
                  <a:srgbClr val="CC0000"/>
                </a:solidFill>
                <a:effectLst/>
              </a:rPr>
              <a:t>гордость</a:t>
            </a:r>
            <a:r>
              <a:rPr lang="ru-RU" sz="2500" dirty="0">
                <a:solidFill>
                  <a:srgbClr val="CC0000"/>
                </a:solidFill>
                <a:effectLst/>
              </a:rPr>
              <a:t>.</a:t>
            </a:r>
            <a:r>
              <a:rPr lang="ru-RU" sz="2500" dirty="0" smtClean="0">
                <a:solidFill>
                  <a:srgbClr val="CC0000"/>
                </a:solidFill>
                <a:effectLst/>
              </a:rPr>
              <a:t/>
            </a:r>
            <a:br>
              <a:rPr lang="ru-RU" sz="2500" dirty="0" smtClean="0">
                <a:solidFill>
                  <a:srgbClr val="CC0000"/>
                </a:solidFill>
                <a:effectLst/>
              </a:rPr>
            </a:br>
            <a:r>
              <a:rPr lang="ru-RU" sz="2500" dirty="0" smtClean="0">
                <a:solidFill>
                  <a:srgbClr val="CC0000"/>
                </a:solidFill>
                <a:effectLst/>
              </a:rPr>
              <a:t/>
            </a:r>
            <a:br>
              <a:rPr lang="ru-RU" sz="2500" dirty="0" smtClean="0">
                <a:solidFill>
                  <a:srgbClr val="CC0000"/>
                </a:solidFill>
                <a:effectLst/>
              </a:rPr>
            </a:br>
            <a:r>
              <a:rPr lang="ru-RU" sz="4900" dirty="0" smtClean="0">
                <a:solidFill>
                  <a:schemeClr val="accent2">
                    <a:lumMod val="75000"/>
                  </a:schemeClr>
                </a:solidFill>
                <a:effectLst/>
              </a:rPr>
              <a:t>Задачи урока: выяснить</a:t>
            </a:r>
            <a:r>
              <a:rPr lang="ru-RU" sz="2500" dirty="0">
                <a:solidFill>
                  <a:srgbClr val="CC0000"/>
                </a:solidFill>
                <a:effectLst/>
              </a:rPr>
              <a:t/>
            </a:r>
            <a:br>
              <a:rPr lang="ru-RU" sz="2500" dirty="0">
                <a:solidFill>
                  <a:srgbClr val="CC0000"/>
                </a:solidFill>
                <a:effectLst/>
              </a:rPr>
            </a:br>
            <a:endParaRPr lang="ru-RU" sz="2500" dirty="0">
              <a:solidFill>
                <a:srgbClr val="CC0000"/>
              </a:solidFill>
              <a:effectLst/>
            </a:endParaRPr>
          </a:p>
        </p:txBody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872377"/>
            <a:ext cx="8686800" cy="3436943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None/>
            </a:pPr>
            <a:r>
              <a:rPr lang="en-US" sz="2800" b="1" i="1" dirty="0" smtClean="0"/>
              <a:t>1</a:t>
            </a:r>
            <a:r>
              <a:rPr lang="ru-RU" sz="2800" b="1" i="1" dirty="0"/>
              <a:t>.Каковы причины отечественной войны 1812 года?</a:t>
            </a:r>
          </a:p>
          <a:p>
            <a:pPr>
              <a:buFont typeface="Wingdings" pitchFamily="2" charset="2"/>
              <a:buNone/>
            </a:pPr>
            <a:r>
              <a:rPr lang="ru-RU" sz="2800" b="1" i="1" dirty="0"/>
              <a:t>2.Каковы планы сторон в войне?</a:t>
            </a:r>
          </a:p>
          <a:p>
            <a:pPr>
              <a:buFont typeface="Wingdings" pitchFamily="2" charset="2"/>
              <a:buNone/>
            </a:pPr>
            <a:r>
              <a:rPr lang="ru-RU" sz="2800" b="1" i="1" dirty="0"/>
              <a:t>3.Почему Бородинскую битву считают моральной победой русской армии?</a:t>
            </a:r>
          </a:p>
          <a:p>
            <a:pPr>
              <a:buFont typeface="Wingdings" pitchFamily="2" charset="2"/>
              <a:buNone/>
            </a:pPr>
            <a:r>
              <a:rPr lang="ru-RU" sz="2800" b="1" i="1" dirty="0"/>
              <a:t>4.Каковы причины победы России в отечественной войне 1812 года?</a:t>
            </a:r>
          </a:p>
          <a:p>
            <a:pPr>
              <a:buFont typeface="Wingdings" pitchFamily="2" charset="2"/>
              <a:buNone/>
            </a:pPr>
            <a:r>
              <a:rPr lang="en-US" sz="2800" b="1" i="1" dirty="0"/>
              <a:t>5</a:t>
            </a:r>
            <a:r>
              <a:rPr lang="ru-RU" sz="2800" b="1" i="1" dirty="0"/>
              <a:t>. Почему война 1812 года носит название Отечественная?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5842" name="Picture 2" descr="https://docs.google.com/viewer?url=http%3A%2F%2Fnsportal.ru%2Fsites%2Fdefault%2Ffiles%2F2012%2F5%2Fotechestvennaya_voyna_1812_goda_0.ppt&amp;docid=626a685a9f864dee40e5dc544c09864c&amp;a=bi&amp;pagenumber=24&amp;w=5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Действия партизан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250px-Odwrot_spod_Moskw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360174"/>
            <a:ext cx="8208962" cy="52371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Действия партизан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42" name="Picture 2" descr="http://s39.radikal.ru/i083/1009/3d/18ba1f2f224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382378"/>
            <a:ext cx="8643998" cy="52149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328982" cy="48006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Денис Васильевич Давыдов- </a:t>
            </a:r>
            <a:r>
              <a:rPr lang="ru-RU" sz="3600" b="1" dirty="0" smtClean="0"/>
              <a:t>командир первого армейского партизанского отряда. </a:t>
            </a:r>
            <a:endParaRPr lang="ru-RU" sz="3600" b="1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3929058" y="357166"/>
            <a:ext cx="4857784" cy="571504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5538" name="Picture 2" descr="http://im0-tub-ru.yandex.net/i?id=472728067-32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3968" y="428604"/>
            <a:ext cx="4502874" cy="56436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250704" cy="48006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Василиса Кожина – </a:t>
            </a:r>
            <a:r>
              <a:rPr lang="ru-RU" sz="2800" b="1" dirty="0" smtClean="0">
                <a:solidFill>
                  <a:schemeClr val="tx1"/>
                </a:solidFill>
              </a:rPr>
              <a:t>крестьянка, </a:t>
            </a:r>
            <a:r>
              <a:rPr lang="ru-RU" sz="2800" b="1" dirty="0" smtClean="0">
                <a:solidFill>
                  <a:schemeClr val="tx1"/>
                </a:solidFill>
              </a:rPr>
              <a:t>руководитель партизанского отряда </a:t>
            </a:r>
            <a:r>
              <a:rPr lang="ru-RU" sz="2800" b="1" dirty="0" err="1" smtClean="0">
                <a:solidFill>
                  <a:schemeClr val="tx1"/>
                </a:solidFill>
              </a:rPr>
              <a:t>Сычевского</a:t>
            </a:r>
            <a:r>
              <a:rPr lang="ru-RU" sz="2800" b="1" dirty="0" smtClean="0">
                <a:solidFill>
                  <a:schemeClr val="tx1"/>
                </a:solidFill>
              </a:rPr>
              <a:t> уезда Смоленской губернии.</a:t>
            </a:r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64514" name="Picture 2" descr="http://im2-tub-ru.yandex.net/i?id=482865179-48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2118" y="571480"/>
            <a:ext cx="4786346" cy="41536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900486" cy="489110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Герасим Курин </a:t>
            </a:r>
            <a:r>
              <a:rPr lang="ru-RU" sz="3200" b="1" dirty="0" smtClean="0"/>
              <a:t>– крепостной </a:t>
            </a:r>
            <a:r>
              <a:rPr lang="ru-RU" sz="3200" b="1" dirty="0" smtClean="0"/>
              <a:t>крестьянин, </a:t>
            </a:r>
            <a:r>
              <a:rPr lang="ru-RU" sz="3200" b="1" dirty="0" smtClean="0"/>
              <a:t>организовавший партизанский отряд под Москвой численностью </a:t>
            </a:r>
            <a:r>
              <a:rPr lang="ru-RU" sz="3200" b="1" dirty="0" smtClean="0"/>
              <a:t>      5,5 </a:t>
            </a:r>
            <a:r>
              <a:rPr lang="ru-RU" sz="3200" b="1" dirty="0" smtClean="0"/>
              <a:t>тысяч человек.</a:t>
            </a:r>
            <a:endParaRPr lang="ru-RU" sz="3200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357686" y="609600"/>
            <a:ext cx="4557714" cy="496254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6562" name="Picture 2" descr="http://im8-tub-ru.yandex.net/i?id=349535756-14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571480"/>
            <a:ext cx="4429156" cy="46577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http://data11.gallery.ru/albums/gallery/138140-8fc17-29708920-m549x5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71546"/>
            <a:ext cx="9144000" cy="5786454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47147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Отступление французов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61434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Отступление французов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8610" name="Picture 2" descr="http://www.vokrugsveta.ru/img/cmn/2007/10/1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71546"/>
            <a:ext cx="9144000" cy="5786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Отступление французов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9634" name="Picture 2" descr="http://i054.radikal.ru/1108/d6/618b5baa1ca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40768"/>
            <a:ext cx="9001156" cy="5517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Сражение на реке </a:t>
            </a:r>
            <a:r>
              <a:rPr lang="ru-RU" dirty="0" err="1" smtClean="0">
                <a:solidFill>
                  <a:srgbClr val="C00000"/>
                </a:solidFill>
              </a:rPr>
              <a:t>березине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70658" name="Picture 2" descr="http://18-12.ru/images/slider/1/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3568" y="1244322"/>
            <a:ext cx="8496944" cy="56136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C00000"/>
                </a:solidFill>
              </a:rPr>
              <a:t>Каковы были причины войны ?</a:t>
            </a:r>
            <a:endParaRPr lang="ru-RU" i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b="1" dirty="0" smtClean="0"/>
          </a:p>
          <a:p>
            <a:endParaRPr lang="ru-RU" b="1" dirty="0" smtClean="0"/>
          </a:p>
          <a:p>
            <a:r>
              <a:rPr lang="ru-RU" sz="4000" dirty="0" smtClean="0">
                <a:solidFill>
                  <a:srgbClr val="C00000"/>
                </a:solidFill>
              </a:rPr>
              <a:t>1 группа: </a:t>
            </a:r>
            <a:r>
              <a:rPr lang="ru-RU" sz="4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Каковы были причины войны для </a:t>
            </a:r>
            <a:r>
              <a:rPr lang="ru-RU" sz="4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Франции?</a:t>
            </a:r>
            <a:endParaRPr lang="ru-RU" sz="40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ru-RU" sz="4000" dirty="0" smtClean="0">
                <a:solidFill>
                  <a:srgbClr val="C00000"/>
                </a:solidFill>
              </a:rPr>
              <a:t>2 </a:t>
            </a:r>
            <a:r>
              <a:rPr lang="ru-RU" sz="4000" dirty="0">
                <a:solidFill>
                  <a:srgbClr val="C00000"/>
                </a:solidFill>
              </a:rPr>
              <a:t>группа:</a:t>
            </a:r>
            <a:r>
              <a:rPr lang="ru-RU" sz="4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Каковы были причины войны для </a:t>
            </a:r>
            <a:r>
              <a:rPr lang="ru-RU" sz="4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России?</a:t>
            </a:r>
            <a:endParaRPr lang="ru-RU" sz="4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4349" y="1643051"/>
            <a:ext cx="49339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Работа в группах</a:t>
            </a:r>
          </a:p>
          <a:p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6866" name="Picture 2" descr="https://docs.google.com/viewer?url=http%3A%2F%2Fnsportal.ru%2Fsites%2Fdefault%2Ffiles%2F2012%2F5%2Fotechestvennaya_voyna_1812_goda_0.ppt&amp;docid=626a685a9f864dee40e5dc544c09864c&amp;a=bi&amp;pagenumber=25&amp;w=5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Прямоугольник 5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-357214"/>
            <a:ext cx="7504112" cy="2274887"/>
          </a:xfrm>
          <a:prstGeom prst="rect">
            <a:avLst/>
          </a:prstGeom>
          <a:noFill/>
        </p:spPr>
      </p:pic>
      <p:pic>
        <p:nvPicPr>
          <p:cNvPr id="41988" name="Picture 4" descr="ag00317_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7116763" y="620713"/>
            <a:ext cx="1728787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467544" y="2399977"/>
            <a:ext cx="700092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1. Накануне вторжения Наполеона в Россию соотношение сил французской и русской армий было следующим:</a:t>
            </a:r>
            <a:br>
              <a:rPr lang="ru-RU" b="1" dirty="0" smtClean="0"/>
            </a:br>
            <a:r>
              <a:rPr lang="ru-RU" u="sng" dirty="0" smtClean="0"/>
              <a:t>а) численность французской и русской армий была примерно равна,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б) французская армия в 3 раза превосходила русскую,</a:t>
            </a:r>
            <a:br>
              <a:rPr lang="ru-RU" dirty="0" smtClean="0"/>
            </a:br>
            <a:r>
              <a:rPr lang="ru-RU" dirty="0" smtClean="0"/>
              <a:t>в) русская армия по численности значительно превосходила французскую.</a:t>
            </a:r>
            <a:r>
              <a:rPr lang="ru-RU" b="1" dirty="0" smtClean="0"/>
              <a:t>2. Бородинское сражение произошло: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u="sng" dirty="0" smtClean="0"/>
              <a:t>а) 26 августа 1812г.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б) 8 ноября 1812г.</a:t>
            </a:r>
            <a:br>
              <a:rPr lang="ru-RU" dirty="0" smtClean="0"/>
            </a:br>
            <a:r>
              <a:rPr lang="ru-RU" dirty="0" smtClean="0"/>
              <a:t>в) 14 декабря 1812г.</a:t>
            </a:r>
          </a:p>
          <a:p>
            <a:r>
              <a:rPr lang="ru-RU" b="1" dirty="0" smtClean="0"/>
              <a:t>3. Современниками были: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u="sng" dirty="0" smtClean="0"/>
              <a:t>а) Александр 1 и Наполеон Бонапарт,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б) Александр 1 и Кромвель,</a:t>
            </a:r>
            <a:br>
              <a:rPr lang="ru-RU" dirty="0" smtClean="0"/>
            </a:br>
            <a:r>
              <a:rPr lang="ru-RU" dirty="0" smtClean="0"/>
              <a:t>в) Пестель и Меньшиков.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03962" y="2122978"/>
            <a:ext cx="807249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4. Лишним в ряду является:</a:t>
            </a:r>
            <a:br>
              <a:rPr lang="ru-RU" b="1" dirty="0" smtClean="0"/>
            </a:br>
            <a:r>
              <a:rPr lang="ru-RU" dirty="0" smtClean="0"/>
              <a:t>а) Багратион,</a:t>
            </a:r>
            <a:br>
              <a:rPr lang="ru-RU" dirty="0" smtClean="0"/>
            </a:br>
            <a:r>
              <a:rPr lang="ru-RU" dirty="0" smtClean="0"/>
              <a:t>б) </a:t>
            </a:r>
            <a:r>
              <a:rPr lang="ru-RU" dirty="0" err="1" smtClean="0"/>
              <a:t>Тормасов</a:t>
            </a:r>
            <a:r>
              <a:rPr lang="ru-RU" dirty="0" smtClean="0"/>
              <a:t>,</a:t>
            </a:r>
            <a:br>
              <a:rPr lang="ru-RU" dirty="0" smtClean="0"/>
            </a:br>
            <a:r>
              <a:rPr lang="ru-RU" dirty="0" smtClean="0"/>
              <a:t>в) Барклай де Толли,</a:t>
            </a:r>
            <a:br>
              <a:rPr lang="ru-RU" dirty="0" smtClean="0"/>
            </a:br>
            <a:r>
              <a:rPr lang="ru-RU" u="sng" dirty="0" smtClean="0"/>
              <a:t>г) Д. Давыдов.</a:t>
            </a:r>
            <a:endParaRPr lang="ru-RU" dirty="0" smtClean="0"/>
          </a:p>
          <a:p>
            <a:r>
              <a:rPr lang="ru-RU" b="1" dirty="0" smtClean="0"/>
              <a:t>5. Верховная власть в России в начале 19 в принадлежала:</a:t>
            </a:r>
            <a:br>
              <a:rPr lang="ru-RU" b="1" dirty="0" smtClean="0"/>
            </a:br>
            <a:r>
              <a:rPr lang="ru-RU" u="sng" dirty="0" smtClean="0"/>
              <a:t>а) императору,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>б) Сенату,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>в) Синоду.</a:t>
            </a:r>
          </a:p>
          <a:p>
            <a:r>
              <a:rPr lang="ru-RU" b="1" dirty="0" smtClean="0"/>
              <a:t>6. Форма правления , основанная на неограниченной власти монарха , называется:</a:t>
            </a:r>
            <a:br>
              <a:rPr lang="ru-RU" b="1" dirty="0" smtClean="0"/>
            </a:br>
            <a:r>
              <a:rPr lang="ru-RU" dirty="0" smtClean="0"/>
              <a:t>а) республикой,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u="sng" dirty="0" smtClean="0"/>
              <a:t>б) абсолютизмом,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>в) тиранией.</a:t>
            </a:r>
          </a:p>
        </p:txBody>
      </p:sp>
      <p:pic>
        <p:nvPicPr>
          <p:cNvPr id="3" name="Прямоугольник 5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-357214"/>
            <a:ext cx="7504112" cy="2274887"/>
          </a:xfrm>
          <a:prstGeom prst="rect">
            <a:avLst/>
          </a:prstGeom>
          <a:noFill/>
        </p:spPr>
      </p:pic>
      <p:pic>
        <p:nvPicPr>
          <p:cNvPr id="5" name="Picture 4" descr="ag00317_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7116763" y="620713"/>
            <a:ext cx="1728787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2388944"/>
            <a:ext cx="800105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7. Укажите годы правления Александра I:</a:t>
            </a:r>
            <a:br>
              <a:rPr lang="ru-RU" b="1" dirty="0" smtClean="0"/>
            </a:br>
            <a:r>
              <a:rPr lang="ru-RU" dirty="0" smtClean="0"/>
              <a:t>а) 1767-1825;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u="sng" dirty="0" smtClean="0"/>
              <a:t>б) 1801-1825;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>в) 1801-1815.</a:t>
            </a:r>
          </a:p>
          <a:p>
            <a:r>
              <a:rPr lang="ru-RU" b="1" dirty="0" smtClean="0"/>
              <a:t>8. Отступление русских войск в начале войны 1812г. было вызвано:</a:t>
            </a:r>
            <a:br>
              <a:rPr lang="ru-RU" b="1" dirty="0" smtClean="0"/>
            </a:br>
            <a:r>
              <a:rPr lang="ru-RU" u="sng" dirty="0" smtClean="0"/>
              <a:t>а) превосходством сил Наполеона;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>б) неподготовленностью России к войне;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>в) неумелым руководством Александра1.</a:t>
            </a:r>
          </a:p>
          <a:p>
            <a:r>
              <a:rPr lang="ru-RU" b="1" dirty="0" smtClean="0"/>
              <a:t>9. «Битва народов» в 1813г. , в которой были полностью разбиты войска </a:t>
            </a:r>
            <a:r>
              <a:rPr lang="ru-RU" b="1" dirty="0" smtClean="0"/>
              <a:t>Наполеона произошла</a:t>
            </a:r>
            <a:r>
              <a:rPr lang="ru-RU" b="1" dirty="0" smtClean="0"/>
              <a:t>:</a:t>
            </a:r>
            <a:br>
              <a:rPr lang="ru-RU" b="1" dirty="0" smtClean="0"/>
            </a:br>
            <a:r>
              <a:rPr lang="ru-RU" dirty="0" smtClean="0"/>
              <a:t>а) под Берлином;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u="sng" dirty="0" smtClean="0"/>
              <a:t>б) под Лейпцигом;</a:t>
            </a:r>
            <a:endParaRPr lang="ru-RU" dirty="0"/>
          </a:p>
        </p:txBody>
      </p:sp>
      <p:pic>
        <p:nvPicPr>
          <p:cNvPr id="3" name="Прямоугольник 5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-357214"/>
            <a:ext cx="7504112" cy="2274887"/>
          </a:xfrm>
          <a:prstGeom prst="rect">
            <a:avLst/>
          </a:prstGeom>
          <a:noFill/>
        </p:spPr>
      </p:pic>
      <p:pic>
        <p:nvPicPr>
          <p:cNvPr id="4" name="Picture 4" descr="ag00317_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7116763" y="620713"/>
            <a:ext cx="1728787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1652022"/>
            <a:ext cx="4572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10. Герасим Курин, Архип Семенов, Александр Фигнер были:</a:t>
            </a:r>
            <a:br>
              <a:rPr lang="ru-RU" b="1" dirty="0" smtClean="0"/>
            </a:br>
            <a:r>
              <a:rPr lang="ru-RU" u="sng" dirty="0" smtClean="0"/>
              <a:t>а) партизанами в1812 г.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>б) поэтами;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>в)гусарами.</a:t>
            </a:r>
          </a:p>
          <a:p>
            <a:r>
              <a:rPr lang="ru-RU" b="1" dirty="0" smtClean="0"/>
              <a:t>11. Укажите государства , вошедшие в «Священный союз» , созданный в 1815г.:</a:t>
            </a:r>
            <a:br>
              <a:rPr lang="ru-RU" b="1" dirty="0" smtClean="0"/>
            </a:br>
            <a:r>
              <a:rPr lang="ru-RU" dirty="0" smtClean="0"/>
              <a:t>а) Россия, Франция, Испания;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u="sng" dirty="0" smtClean="0"/>
              <a:t>б) Россия, Австрия, Пруссия;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>в) Россия , Польша, Турция.</a:t>
            </a:r>
          </a:p>
          <a:p>
            <a:r>
              <a:rPr lang="ru-RU" b="1" dirty="0" smtClean="0"/>
              <a:t>12. Из приведенных ниже названий укажите то, которое не связано с событиями войны1812г.:</a:t>
            </a:r>
            <a:br>
              <a:rPr lang="ru-RU" b="1" dirty="0" smtClean="0"/>
            </a:br>
            <a:r>
              <a:rPr lang="ru-RU" dirty="0" smtClean="0"/>
              <a:t>а) р. Березина;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u="sng" dirty="0" smtClean="0"/>
              <a:t>б) Тильзит;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>в) Смоленск;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>г) Малоярославец</a:t>
            </a:r>
            <a:endParaRPr lang="ru-RU" dirty="0"/>
          </a:p>
        </p:txBody>
      </p:sp>
      <p:pic>
        <p:nvPicPr>
          <p:cNvPr id="3" name="Прямоугольник 5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-357214"/>
            <a:ext cx="7504112" cy="2274887"/>
          </a:xfrm>
          <a:prstGeom prst="rect">
            <a:avLst/>
          </a:prstGeom>
          <a:noFill/>
        </p:spPr>
      </p:pic>
      <p:pic>
        <p:nvPicPr>
          <p:cNvPr id="4" name="Picture 4" descr="ag00317_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7116763" y="620713"/>
            <a:ext cx="1728787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Домашнее задание: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 smtClean="0"/>
              <a:t>Параграф 4 , документы , словарь</a:t>
            </a:r>
            <a:r>
              <a:rPr lang="ru-RU" b="1" i="1" dirty="0" smtClean="0"/>
              <a:t>.</a:t>
            </a:r>
          </a:p>
          <a:p>
            <a:pPr marL="0" indent="0">
              <a:buNone/>
            </a:pPr>
            <a:endParaRPr lang="ru-RU" dirty="0" smtClean="0"/>
          </a:p>
          <a:p>
            <a:r>
              <a:rPr lang="ru-RU" dirty="0" smtClean="0">
                <a:solidFill>
                  <a:srgbClr val="C00000"/>
                </a:solidFill>
              </a:rPr>
              <a:t>Продумайте ответ на вопросы:</a:t>
            </a:r>
          </a:p>
          <a:p>
            <a:r>
              <a:rPr lang="ru-RU" b="1" i="1" dirty="0" smtClean="0"/>
              <a:t>1. Каковы причины победы России в войне 1812 года ?</a:t>
            </a:r>
          </a:p>
          <a:p>
            <a:r>
              <a:rPr lang="ru-RU" b="1" i="1" dirty="0" smtClean="0"/>
              <a:t>2. Почему война 1812 года называется Отечественной ?</a:t>
            </a:r>
            <a:endParaRPr lang="ru-RU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Работа в группах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400" dirty="0" smtClean="0">
                <a:solidFill>
                  <a:srgbClr val="C00000"/>
                </a:solidFill>
              </a:rPr>
              <a:t>1 группа: </a:t>
            </a:r>
            <a:r>
              <a:rPr lang="ru-RU" sz="4000" b="1" i="1" dirty="0"/>
              <a:t>Каковы были планы Наполеона и французского командования </a:t>
            </a:r>
            <a:r>
              <a:rPr lang="ru-RU" sz="4000" b="1" i="1" dirty="0" smtClean="0"/>
              <a:t>?</a:t>
            </a:r>
          </a:p>
          <a:p>
            <a:r>
              <a:rPr lang="ru-RU" sz="4400" dirty="0">
                <a:solidFill>
                  <a:srgbClr val="C00000"/>
                </a:solidFill>
              </a:rPr>
              <a:t>2 группа: </a:t>
            </a:r>
            <a:r>
              <a:rPr lang="ru-RU" sz="4000" b="1" i="1" dirty="0"/>
              <a:t>Каковы были планы российского императора Александра </a:t>
            </a:r>
            <a:r>
              <a:rPr lang="en-US" sz="4000" b="1" i="1" dirty="0" smtClean="0"/>
              <a:t>I </a:t>
            </a:r>
            <a:r>
              <a:rPr lang="ru-RU" sz="4000" b="1" i="1" dirty="0" smtClean="0"/>
              <a:t>?</a:t>
            </a:r>
            <a:endParaRPr lang="ru-RU" sz="4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571612"/>
            <a:ext cx="4643438" cy="5286388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None/>
            </a:pPr>
            <a:r>
              <a:rPr lang="ru-RU" sz="3600" b="1" dirty="0"/>
              <a:t>«Я не положу оружия, доколе ни единого </a:t>
            </a:r>
            <a:r>
              <a:rPr lang="ru-RU" sz="3600" b="1" dirty="0" smtClean="0"/>
              <a:t>неприятельского </a:t>
            </a:r>
            <a:r>
              <a:rPr lang="ru-RU" sz="3600" b="1" dirty="0"/>
              <a:t>воина не останется в царстве моём»</a:t>
            </a:r>
          </a:p>
          <a:p>
            <a:pPr algn="r">
              <a:buFont typeface="Wingdings" pitchFamily="2" charset="2"/>
              <a:buNone/>
            </a:pPr>
            <a:r>
              <a:rPr lang="ru-RU" sz="3600" b="1" dirty="0">
                <a:solidFill>
                  <a:srgbClr val="C00000"/>
                </a:solidFill>
              </a:rPr>
              <a:t>(Александр </a:t>
            </a:r>
            <a:r>
              <a:rPr lang="en-US" sz="3600" b="1" dirty="0">
                <a:solidFill>
                  <a:srgbClr val="C00000"/>
                </a:solidFill>
              </a:rPr>
              <a:t>I</a:t>
            </a:r>
            <a:r>
              <a:rPr lang="ru-RU" sz="3600" b="1" dirty="0">
                <a:solidFill>
                  <a:srgbClr val="C00000"/>
                </a:solidFill>
              </a:rPr>
              <a:t>)</a:t>
            </a:r>
          </a:p>
        </p:txBody>
      </p:sp>
      <p:sp>
        <p:nvSpPr>
          <p:cNvPr id="27648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600200"/>
            <a:ext cx="4038600" cy="52578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7648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solidFill>
                  <a:srgbClr val="CC0000"/>
                </a:solidFill>
              </a:rPr>
              <a:t>    </a:t>
            </a:r>
          </a:p>
        </p:txBody>
      </p:sp>
      <p:pic>
        <p:nvPicPr>
          <p:cNvPr id="20482" name="Picture 2" descr="http://im6-tub-ru.yandex.net/i?id=536824-64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1310964"/>
            <a:ext cx="3929090" cy="528638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76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6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76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6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6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482" grpId="0" build="p"/>
      <p:bldP spid="276483" grpId="0" build="p"/>
      <p:bldP spid="27648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</a:t>
            </a:r>
            <a:endParaRPr lang="ru-RU"/>
          </a:p>
        </p:txBody>
      </p:sp>
      <p:sp>
        <p:nvSpPr>
          <p:cNvPr id="277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42844" y="1071546"/>
            <a:ext cx="4143404" cy="557216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ru-RU" sz="3200" b="1" dirty="0"/>
              <a:t>«Если я возьму Киев – я возьму Россию за ноги; если я возьму Петербург – я возьму Россию за голову; если я возьму Москву- я поражу её в самое сердце»</a:t>
            </a:r>
          </a:p>
          <a:p>
            <a:pPr algn="r">
              <a:buFont typeface="Wingdings" pitchFamily="2" charset="2"/>
              <a:buNone/>
            </a:pPr>
            <a:r>
              <a:rPr lang="ru-RU" sz="3200" b="1" dirty="0">
                <a:solidFill>
                  <a:srgbClr val="C00000"/>
                </a:solidFill>
              </a:rPr>
              <a:t>(Наполеон)</a:t>
            </a:r>
          </a:p>
        </p:txBody>
      </p:sp>
      <p:sp>
        <p:nvSpPr>
          <p:cNvPr id="277508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7509" name="Picture 5" descr="364px-Jacques-Louis_David_0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333375"/>
            <a:ext cx="4248150" cy="633571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77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7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7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77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7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7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7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7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7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7506" grpId="0"/>
      <p:bldP spid="277507" grpId="0" build="p"/>
      <p:bldP spid="27750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1812inv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9588"/>
            <a:ext cx="9144000" cy="5838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79512" y="260350"/>
            <a:ext cx="8784976" cy="1143000"/>
          </a:xfrm>
        </p:spPr>
        <p:txBody>
          <a:bodyPr>
            <a:normAutofit/>
          </a:bodyPr>
          <a:lstStyle/>
          <a:p>
            <a:r>
              <a:rPr lang="ru-RU" sz="1700" b="1" dirty="0">
                <a:solidFill>
                  <a:srgbClr val="CC0000"/>
                </a:solidFill>
                <a:effectLst/>
              </a:rPr>
              <a:t>В ночь на 12 (24) июня 1812 года  </a:t>
            </a:r>
            <a:r>
              <a:rPr lang="ru-RU" sz="1700" b="1" dirty="0" smtClean="0">
                <a:solidFill>
                  <a:srgbClr val="CC0000"/>
                </a:solidFill>
                <a:effectLst/>
              </a:rPr>
              <a:t>640 - тысячная </a:t>
            </a:r>
            <a:r>
              <a:rPr lang="ru-RU" sz="1700" b="1" dirty="0">
                <a:solidFill>
                  <a:srgbClr val="CC0000"/>
                </a:solidFill>
                <a:effectLst/>
              </a:rPr>
              <a:t>армия императора Франции Наполеона по трём наведённым через реку Неман мостам перешла границу </a:t>
            </a:r>
            <a:r>
              <a:rPr lang="ru-RU" sz="1700" b="1" dirty="0" smtClean="0">
                <a:solidFill>
                  <a:srgbClr val="CC0000"/>
                </a:solidFill>
                <a:effectLst/>
              </a:rPr>
              <a:t>   и </a:t>
            </a:r>
            <a:r>
              <a:rPr lang="ru-RU" sz="1700" b="1" dirty="0">
                <a:solidFill>
                  <a:srgbClr val="CC0000"/>
                </a:solidFill>
                <a:effectLst/>
              </a:rPr>
              <a:t>вторглась в пределы России.</a:t>
            </a:r>
            <a:br>
              <a:rPr lang="ru-RU" sz="1700" b="1" dirty="0">
                <a:solidFill>
                  <a:srgbClr val="CC0000"/>
                </a:solidFill>
                <a:effectLst/>
              </a:rPr>
            </a:br>
            <a:endParaRPr lang="ru-RU" sz="1700" b="1" dirty="0">
              <a:solidFill>
                <a:srgbClr val="CC0000"/>
              </a:solidFill>
              <a:effectLst/>
            </a:endParaRPr>
          </a:p>
        </p:txBody>
      </p:sp>
      <p:pic>
        <p:nvPicPr>
          <p:cNvPr id="284675" name="Picture 3" descr="800px-Pw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196975"/>
            <a:ext cx="8351838" cy="525621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343</TotalTime>
  <Words>593</Words>
  <Application>Microsoft Office PowerPoint</Application>
  <PresentationFormat>Экран (4:3)</PresentationFormat>
  <Paragraphs>79</Paragraphs>
  <Slides>45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46" baseType="lpstr">
      <vt:lpstr>Трек</vt:lpstr>
      <vt:lpstr>Урок по истории России в 8 классе </vt:lpstr>
      <vt:lpstr>Тема урока</vt:lpstr>
      <vt:lpstr>    1812–й  год, потрясший всю Россию  из конца в конец, пробудил её спящие силы и открыл в ней новые, дотоле неизвестные источники сил… возбудил народное сознание и народную гордость.  Задачи урока: выяснить </vt:lpstr>
      <vt:lpstr>Каковы были причины войны ?</vt:lpstr>
      <vt:lpstr>Работа в группах</vt:lpstr>
      <vt:lpstr>    </vt:lpstr>
      <vt:lpstr> </vt:lpstr>
      <vt:lpstr>Презентация PowerPoint</vt:lpstr>
      <vt:lpstr>В ночь на 12 (24) июня 1812 года  640 - тысячная армия императора Франции Наполеона по трём наведённым через реку Неман мостам перешла границу    и вторглась в пределы России.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                                                                          Французы атакуют.</vt:lpstr>
      <vt:lpstr>Смоленское сражение</vt:lpstr>
      <vt:lpstr>Презентация PowerPoint</vt:lpstr>
      <vt:lpstr>М.И.Кутузов.</vt:lpstr>
      <vt:lpstr>26 августа 1812 года –  Бородинское сражение</vt:lpstr>
      <vt:lpstr>Презентация PowerPoint</vt:lpstr>
      <vt:lpstr> работа в группах </vt:lpstr>
      <vt:lpstr>Из донесения  М.И. Кутузова</vt:lpstr>
      <vt:lpstr> оценка  Наполеона</vt:lpstr>
      <vt:lpstr>1 сентября- совет в Филях</vt:lpstr>
      <vt:lpstr>Презентация PowerPoint</vt:lpstr>
      <vt:lpstr>Пожары в Москве</vt:lpstr>
      <vt:lpstr>Пожары в Москве</vt:lpstr>
      <vt:lpstr>Презентация PowerPoint</vt:lpstr>
      <vt:lpstr>Презентация PowerPoint</vt:lpstr>
      <vt:lpstr>Презентация PowerPoint</vt:lpstr>
      <vt:lpstr>Действия партизан</vt:lpstr>
      <vt:lpstr>Действия партизан</vt:lpstr>
      <vt:lpstr>Презентация PowerPoint</vt:lpstr>
      <vt:lpstr>Презентация PowerPoint</vt:lpstr>
      <vt:lpstr>Презентация PowerPoint</vt:lpstr>
      <vt:lpstr>Отступление французов</vt:lpstr>
      <vt:lpstr>Отступление французов</vt:lpstr>
      <vt:lpstr>Отступление французов</vt:lpstr>
      <vt:lpstr>Сражение на реке березине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Домашнее задание: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</dc:creator>
  <cp:lastModifiedBy>user</cp:lastModifiedBy>
  <cp:revision>51</cp:revision>
  <dcterms:created xsi:type="dcterms:W3CDTF">2012-12-04T18:22:06Z</dcterms:created>
  <dcterms:modified xsi:type="dcterms:W3CDTF">2013-01-30T08:05:57Z</dcterms:modified>
</cp:coreProperties>
</file>