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311" r:id="rId2"/>
    <p:sldId id="312" r:id="rId3"/>
    <p:sldId id="302" r:id="rId4"/>
    <p:sldId id="351" r:id="rId5"/>
    <p:sldId id="349" r:id="rId6"/>
    <p:sldId id="350" r:id="rId7"/>
    <p:sldId id="316" r:id="rId8"/>
    <p:sldId id="320" r:id="rId9"/>
    <p:sldId id="340" r:id="rId10"/>
    <p:sldId id="354" r:id="rId11"/>
    <p:sldId id="355" r:id="rId12"/>
    <p:sldId id="325" r:id="rId13"/>
    <p:sldId id="347" r:id="rId14"/>
    <p:sldId id="344" r:id="rId15"/>
    <p:sldId id="343" r:id="rId16"/>
    <p:sldId id="331" r:id="rId17"/>
    <p:sldId id="332" r:id="rId18"/>
    <p:sldId id="346" r:id="rId19"/>
    <p:sldId id="288" r:id="rId20"/>
    <p:sldId id="352" r:id="rId21"/>
    <p:sldId id="333" r:id="rId22"/>
    <p:sldId id="324" r:id="rId23"/>
    <p:sldId id="334" r:id="rId24"/>
    <p:sldId id="318" r:id="rId25"/>
    <p:sldId id="353" r:id="rId26"/>
    <p:sldId id="280" r:id="rId27"/>
    <p:sldId id="35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7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2047" autoAdjust="0"/>
  </p:normalViewPr>
  <p:slideViewPr>
    <p:cSldViewPr>
      <p:cViewPr varScale="1">
        <p:scale>
          <a:sx n="56" d="100"/>
          <a:sy n="56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A2420-9862-4E60-B4EE-C1E495BDC0AE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ECB0A6-1192-4CA7-BD49-1067B0E46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E7FC1A-71E1-45AA-8AD9-CCE2BAD5B67A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B9298-2ADA-4D01-BAB1-4B86894B9745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8E84-E576-41CA-ADEB-55CCC544A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4C448-33B1-4712-B859-BE327E758C9C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7878B-49A0-4141-AFB9-25B839854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FA0A-0B69-40C9-BAE4-C756CADC4DA4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A040-4855-41FB-9C07-273F959D5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D0B85-42BA-451B-B671-12C2D3652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B805-C605-4487-812E-AAFB43A57EE9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726F-8C6B-44E1-86D3-7B2B8346E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F36F-7F25-4CF0-8AD1-1CE73F019D07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77BB-3B0A-4D3C-9E1F-24416451E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EF71-C8FC-43FA-94AE-A534EC6F6BF7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20613-E08B-4CA4-AE0F-6755E6E72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0531-FC8F-4299-A5FC-54E9CD8A7399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1532-0A85-4538-A4AB-2D1F1F274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144A-0C83-4E55-A0C7-2AD635B8AA93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F705-A062-4BFC-A0BB-6835606E0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3B19E-E017-4359-B126-63AB232794D1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3D47-BF9F-4F4F-A64C-029324D06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C28CF-4101-4829-AC17-43348D9BD53F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B260-6FC3-4E1D-8A43-955962296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C372-4068-4D58-B751-F05A750C0400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AB6F7-A70B-4EFE-BCC8-FFC2A672A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1FAFC7-3032-4EF5-9CB0-128A88486682}" type="datetimeFigureOut">
              <a:rPr lang="ru-RU"/>
              <a:pPr>
                <a:defRPr/>
              </a:pPr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5ED7EC-2275-4959-A6D3-BA4109135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hyperlink" Target="&#1044;&#1080;&#1076;&#1072;&#1082;&#1090;&#1080;&#1095;&#1077;&#1089;&#1082;&#1080;&#1081;%20&#1084;&#1072;&#1090;&#1077;&#1088;&#1080;&#1072;&#1083;.xl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o-druzhbe.ru/show_pic.php?name=d007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4429125" cy="582612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МБОУ «СОШ № 45» города                             Астрахани         </a:t>
            </a:r>
          </a:p>
        </p:txBody>
      </p:sp>
      <p:pic>
        <p:nvPicPr>
          <p:cNvPr id="3075" name="Picture 2" descr="C:\Users\1\Desktop\С флешки\Все фото\Фото Класса\Фото0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3438" y="0"/>
            <a:ext cx="4500562" cy="6858000"/>
          </a:xfrm>
          <a:noFill/>
        </p:spPr>
      </p:pic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0" y="1285875"/>
            <a:ext cx="5000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</a:rPr>
              <a:t>МОДУЛЬ ОСНОВЫ СВЕТСКОЙ ЭТИКИ</a:t>
            </a:r>
          </a:p>
          <a:p>
            <a:endParaRPr lang="ru-RU" b="1">
              <a:solidFill>
                <a:srgbClr val="0070C0"/>
              </a:solidFill>
            </a:endParaRPr>
          </a:p>
          <a:p>
            <a:pPr algn="ctr"/>
            <a:r>
              <a:rPr lang="ru-RU" sz="2800" b="1">
                <a:solidFill>
                  <a:srgbClr val="0070C0"/>
                </a:solidFill>
              </a:rPr>
              <a:t/>
            </a:r>
            <a:br>
              <a:rPr lang="ru-RU" sz="2800" b="1">
                <a:solidFill>
                  <a:srgbClr val="0070C0"/>
                </a:solidFill>
              </a:rPr>
            </a:br>
            <a:r>
              <a:rPr lang="ru-RU" sz="2800" b="1">
                <a:solidFill>
                  <a:srgbClr val="FF0000"/>
                </a:solidFill>
              </a:rPr>
              <a:t>Тема урока: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«ДРУЖБА»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85750" y="3944938"/>
            <a:ext cx="41433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Учитель </a:t>
            </a:r>
            <a:r>
              <a:rPr lang="ru-RU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истории </a:t>
            </a:r>
          </a:p>
          <a:p>
            <a:pPr algn="r">
              <a:defRPr/>
            </a:pPr>
            <a:r>
              <a:rPr lang="ru-RU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Журавлева И.М.</a:t>
            </a:r>
          </a:p>
          <a:p>
            <a:pPr algn="r">
              <a:defRPr/>
            </a:pPr>
            <a:endParaRPr lang="ru-RU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 descr="C:\Users\1\Desktop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292" name="Прямоугольник 4"/>
          <p:cNvSpPr>
            <a:spLocks noChangeArrowheads="1"/>
          </p:cNvSpPr>
          <p:nvPr/>
        </p:nvSpPr>
        <p:spPr bwMode="auto">
          <a:xfrm>
            <a:off x="1428750" y="357188"/>
            <a:ext cx="7286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Закончить  стихотворение Агния Барто                    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«Друг напомнил мне вчера»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00375" y="1071563"/>
            <a:ext cx="5786438" cy="4800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Друг напомнил мне вчера,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Сколько сделал мне добра: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Карандаш мне дал однажды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(я в тот день забыл пенал)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В стенгазете, чуть не в каждой,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Обо мне упоминал.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Я упал и весь промок —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Он мне высохнуть помог.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Он для милого дружка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Не жалел и пирожка.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Откусить мне дал когда-то,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А теперь поставил в счет!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C:\Users\1\Desktop\Рисунок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50" y="357188"/>
            <a:ext cx="7286625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Какое качество осуждается в стихотворении            Агнии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Барто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 «Друг напомнил мне вчера»?</a:t>
            </a:r>
            <a:endParaRPr lang="ru-RU" sz="2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75" y="1071563"/>
            <a:ext cx="5786438" cy="5262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Друг напомнил мне вчера,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Сколько сделал мне добра: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Карандаш мне дал однажды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(я в тот день забыл пенал)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В стенгазете, чуть не в каждой,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Обо мне упоминал.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Я упал и весь промок —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Он мне высохнуть помог.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Он для милого дружка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Не жалел и пирожка.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Откусить мне дал когда-то,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А теперь поставил в счет!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И меня к нему, ребята,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Что-то больше не влечет.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47148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Что такое </a:t>
            </a:r>
            <a:r>
              <a:rPr lang="ru-RU" sz="32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/>
            </a:r>
            <a:br>
              <a:rPr lang="ru-RU" sz="32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</a:br>
            <a:r>
              <a:rPr lang="ru-RU" sz="32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</a:rPr>
              <a:t>БЕСКОРЫСТНОСТНОСТЬ?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Это отсутствие во взаимоотношениях стремления к личной выгоде или наживе.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i="1" dirty="0" smtClean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Друг должен помогать  не «в службу», а в «дружбу»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i="1" dirty="0" smtClean="0">
              <a:ln w="19050">
                <a:solidFill>
                  <a:srgbClr val="C00000"/>
                </a:solidFill>
              </a:ln>
              <a:solidFill>
                <a:srgbClr val="FDFD03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stral" pitchFamily="66" charset="0"/>
            </a:endParaRPr>
          </a:p>
        </p:txBody>
      </p:sp>
      <p:pic>
        <p:nvPicPr>
          <p:cNvPr id="14340" name="Picture 14" descr="j02372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714375" y="4786313"/>
            <a:ext cx="19288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шггг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25" y="285750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Звуковой слайд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285750" y="2143125"/>
            <a:ext cx="8566150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Какие пословицы о дружбе вы знаете?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285875" y="4286250"/>
            <a:ext cx="4786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 i="1">
                <a:hlinkClick r:id="rId2" action="ppaction://hlinkfile"/>
              </a:rPr>
              <a:t>Объясни пословицу</a:t>
            </a:r>
            <a:endParaRPr lang="ru-RU" sz="1200" b="1" i="1"/>
          </a:p>
        </p:txBody>
      </p:sp>
      <p:pic>
        <p:nvPicPr>
          <p:cNvPr id="16388" name="Рисунок 4" descr="F:\CLIPART8\J0343363.WM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428625"/>
            <a:ext cx="207168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F:\CLIPART8\J0343361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00750" y="4214813"/>
            <a:ext cx="26431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6" descr="F:\CLIPART8\J0343329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38" y="4143375"/>
            <a:ext cx="2571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7" descr="F:\CLIPART8\J0343397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00" y="285750"/>
            <a:ext cx="2071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" name="Group 102"/>
          <p:cNvGraphicFramePr>
            <a:graphicFrameLocks noGrp="1"/>
          </p:cNvGraphicFramePr>
          <p:nvPr>
            <p:ph type="tbl" idx="1"/>
          </p:nvPr>
        </p:nvGraphicFramePr>
        <p:xfrm>
          <a:off x="323850" y="836613"/>
          <a:ext cx="8569325" cy="5110161"/>
        </p:xfrm>
        <a:graphic>
          <a:graphicData uri="http://schemas.openxmlformats.org/drawingml/2006/table">
            <a:tbl>
              <a:tblPr/>
              <a:tblGrid>
                <a:gridCol w="4813300"/>
                <a:gridCol w="3756025"/>
              </a:tblGrid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Не имей сто рублей, а имей…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береги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Скажи кто твой друг, и я скажу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не сложишь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5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Друга ищи, а найдёшь…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туго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Дерево живёт корнями, а человек…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 несчастье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Дружба, как стекло: разобьёшь -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сто друзей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Друг познаётся 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друзьями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Без друга в жизни…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кто 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827088" y="163513"/>
            <a:ext cx="741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0000"/>
                </a:solidFill>
                <a:latin typeface="Arial Black" pitchFamily="34" charset="0"/>
              </a:rPr>
              <a:t>Закончите и объясните пословицу. </a:t>
            </a:r>
          </a:p>
          <a:p>
            <a:pPr algn="ctr"/>
            <a:r>
              <a:rPr lang="ru-RU" sz="2000">
                <a:solidFill>
                  <a:srgbClr val="7030A0"/>
                </a:solidFill>
                <a:latin typeface="Arial Black" pitchFamily="34" charset="0"/>
              </a:rPr>
              <a:t>А</a:t>
            </a:r>
            <a:r>
              <a:rPr lang="ru-RU" sz="2000" b="1">
                <a:solidFill>
                  <a:srgbClr val="7030A0"/>
                </a:solidFill>
              </a:rPr>
              <a:t>ргументируйте свою точку зрения. </a:t>
            </a:r>
          </a:p>
          <a:p>
            <a:pPr algn="ctr"/>
            <a:endParaRPr lang="ru-RU" sz="2000" b="1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endParaRPr lang="ru-RU" sz="20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7437" name="Text Box 46"/>
          <p:cNvSpPr txBox="1">
            <a:spLocks noChangeArrowheads="1"/>
          </p:cNvSpPr>
          <p:nvPr/>
        </p:nvSpPr>
        <p:spPr bwMode="auto">
          <a:xfrm>
            <a:off x="808038" y="280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4067175" y="1052513"/>
            <a:ext cx="1441450" cy="29527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4572000" y="1773238"/>
            <a:ext cx="1295400" cy="3743325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V="1">
            <a:off x="3419475" y="1196975"/>
            <a:ext cx="2447925" cy="1368425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4716463" y="3213100"/>
            <a:ext cx="1511300" cy="1655763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 flipV="1">
            <a:off x="4716463" y="1844675"/>
            <a:ext cx="129540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V="1">
            <a:off x="2771775" y="3284538"/>
            <a:ext cx="3168650" cy="1439862"/>
          </a:xfrm>
          <a:prstGeom prst="line">
            <a:avLst/>
          </a:prstGeom>
          <a:noFill/>
          <a:ln w="5080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 flipV="1">
            <a:off x="2843213" y="2636838"/>
            <a:ext cx="3529012" cy="2808287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2" grpId="0" autoUpdateAnimBg="0"/>
      <p:bldP spid="8241" grpId="0" animBg="1"/>
      <p:bldP spid="8242" grpId="0" animBg="1"/>
      <p:bldP spid="8243" grpId="0" animBg="1"/>
      <p:bldP spid="8244" grpId="0" animBg="1"/>
      <p:bldP spid="8248" grpId="0" animBg="1"/>
      <p:bldP spid="8249" grpId="0" animBg="1"/>
      <p:bldP spid="82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 rot="10800000" flipV="1">
            <a:off x="928688" y="-88900"/>
            <a:ext cx="7858125" cy="867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800" b="1" i="1" u="sng" dirty="0">
              <a:solidFill>
                <a:srgbClr val="FF0000"/>
              </a:solidFill>
              <a:latin typeface="Calibri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600" b="1" i="1" u="sng" dirty="0">
                <a:solidFill>
                  <a:srgbClr val="FF0000"/>
                </a:solidFill>
                <a:latin typeface="Calibri" pitchFamily="34" charset="0"/>
              </a:rPr>
              <a:t>Запись в тетрадь терминов и понятий</a:t>
            </a:r>
          </a:p>
          <a:p>
            <a:pPr>
              <a:lnSpc>
                <a:spcPct val="80000"/>
              </a:lnSpc>
              <a:defRPr/>
            </a:pPr>
            <a:endParaRPr lang="ru-RU" sz="1600" dirty="0"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ДРУЖБА</a:t>
            </a:r>
            <a:endParaRPr lang="ru-RU" sz="2800" i="1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endParaRPr lang="ru-RU" sz="2800" i="1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БЕСКОРЫСТНОСТЬ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ОБЩИЕ ИНТЕРЕСЫ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СИМПАТИЯ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itchFamily="18" charset="0"/>
              </a:rPr>
              <a:t>ИЗБИРАТЕЛЬНОСТЬ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i="1" dirty="0"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dirty="0">
              <a:latin typeface="Calibri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dirty="0">
                <a:latin typeface="Calibri" pitchFamily="34" charset="0"/>
              </a:rPr>
              <a:t> </a:t>
            </a:r>
          </a:p>
        </p:txBody>
      </p:sp>
      <p:pic>
        <p:nvPicPr>
          <p:cNvPr id="18435" name="Рисунок 2" descr="http://o-druzhbe.ru/kartinki_prev/d0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1785938"/>
            <a:ext cx="2500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zh-CN" sz="4000" b="1" dirty="0">
                <a:solidFill>
                  <a:srgbClr val="FF0000"/>
                </a:solidFill>
              </a:rPr>
              <a:t>Самостоятельная творческая работа </a:t>
            </a:r>
            <a:r>
              <a:rPr lang="ru-RU" altLang="zh-CN" sz="4000" b="1" dirty="0" smtClean="0">
                <a:solidFill>
                  <a:srgbClr val="FF0000"/>
                </a:solidFill>
              </a:rPr>
              <a:t>учащихся в группах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28750"/>
            <a:ext cx="8229600" cy="5086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zh-CN" b="1" smtClean="0">
                <a:solidFill>
                  <a:srgbClr val="0070C0"/>
                </a:solidFill>
              </a:rPr>
              <a:t>       Задание: составьте и запишите в тетрадь предложения со словами:</a:t>
            </a:r>
            <a:endParaRPr lang="ru-RU" i="1" smtClean="0">
              <a:solidFill>
                <a:srgbClr val="0070C0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14313" y="2571750"/>
            <a:ext cx="81438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ДРУЖБА</a:t>
            </a:r>
          </a:p>
          <a:p>
            <a:pPr>
              <a:defRPr/>
            </a:pPr>
            <a:r>
              <a:rPr lang="ru-RU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БЕСКОРЫСТИЕ</a:t>
            </a:r>
          </a:p>
          <a:p>
            <a:pPr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ИЗБИРАТЕЛЬНОСТЬ </a:t>
            </a:r>
          </a:p>
          <a:p>
            <a:pPr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ОБЩИЕ ИНТЕРЕСЫ</a:t>
            </a:r>
          </a:p>
          <a:p>
            <a:pPr>
              <a:defRPr/>
            </a:pPr>
            <a:r>
              <a:rPr lang="ru-RU" sz="3200" dirty="0">
                <a:solidFill>
                  <a:srgbClr val="7030A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 СИМПАТИЯ</a:t>
            </a:r>
          </a:p>
          <a:p>
            <a:pPr>
              <a:defRPr/>
            </a:pPr>
            <a:endParaRPr lang="ru-RU" altLang="zh-CN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88" y="549275"/>
            <a:ext cx="8353425" cy="577850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Monotype Corsiva" pitchFamily="66" charset="0"/>
              </a:rPr>
              <a:t> Какое качество Вы цените в своем друге?</a:t>
            </a:r>
            <a:endParaRPr lang="ru-RU" sz="3200" b="1" i="1" dirty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288" y="1484313"/>
            <a:ext cx="2520950" cy="10080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Он(она) знает, что Вы завтра оденете в школу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2138" y="1484313"/>
            <a:ext cx="2592387" cy="10080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(она) никогда Вас не подведет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1863" y="1484313"/>
            <a:ext cx="2881312" cy="10080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поступили не правильно, не будет с Вами общаться</a:t>
            </a:r>
          </a:p>
        </p:txBody>
      </p:sp>
      <p:pic>
        <p:nvPicPr>
          <p:cNvPr id="6" name="Рисунок 5" descr="smiley-face-wallpaper-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732240" y="1124744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 descr="46906712___9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1124744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smiley-face-wallpaper-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55576" y="1196752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5288" y="3141663"/>
            <a:ext cx="8353425" cy="1055687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/>
                  </a:outerShdw>
                </a:effectLst>
                <a:latin typeface="Monotype Corsiva" pitchFamily="66" charset="0"/>
              </a:rPr>
              <a:t> Если друг пришел к Вам поздно вечером в слезах, что Вы сделаете?</a:t>
            </a:r>
            <a:endParaRPr lang="ru-RU" sz="3200" b="1" i="1" dirty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288" y="4581525"/>
            <a:ext cx="2520950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Поговорите с ним и постараетесь успокоить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2138" y="4581525"/>
            <a:ext cx="2592387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откроете дверь, сделаете вид, что Вас нет дома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11863" y="4581525"/>
            <a:ext cx="2881312" cy="1008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Дадите понять, будто Вам сейчас нужно уходить</a:t>
            </a:r>
          </a:p>
        </p:txBody>
      </p:sp>
      <p:pic>
        <p:nvPicPr>
          <p:cNvPr id="13" name="Рисунок 12" descr="46906712___92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576" y="4365104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smiley-face-wallpaper-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07904" y="4365104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5" name="Рисунок 14" descr="smiley-face-wallpaper-00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660232" y="4293096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5"/>
          <p:cNvGrpSpPr>
            <a:grpSpLocks/>
          </p:cNvGrpSpPr>
          <p:nvPr/>
        </p:nvGrpSpPr>
        <p:grpSpPr bwMode="auto">
          <a:xfrm>
            <a:off x="611188" y="1628775"/>
            <a:ext cx="720725" cy="3667125"/>
            <a:chOff x="385" y="1162"/>
            <a:chExt cx="454" cy="1994"/>
          </a:xfrm>
        </p:grpSpPr>
        <p:sp>
          <p:nvSpPr>
            <p:cNvPr id="21526" name="AutoShape 24"/>
            <p:cNvSpPr>
              <a:spLocks noChangeArrowheads="1"/>
            </p:cNvSpPr>
            <p:nvPr/>
          </p:nvSpPr>
          <p:spPr bwMode="auto">
            <a:xfrm>
              <a:off x="385" y="1162"/>
              <a:ext cx="454" cy="1905"/>
            </a:xfrm>
            <a:prstGeom prst="verticalScroll">
              <a:avLst>
                <a:gd name="adj" fmla="val 12500"/>
              </a:avLst>
            </a:prstGeom>
            <a:solidFill>
              <a:srgbClr val="E4E4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/>
          </p:nvSpPr>
          <p:spPr bwMode="auto">
            <a:xfrm>
              <a:off x="476" y="1298"/>
              <a:ext cx="306" cy="1858"/>
            </a:xfrm>
            <a:prstGeom prst="rect">
              <a:avLst/>
            </a:prstGeom>
            <a:solidFill>
              <a:srgbClr val="E4E4E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ДРУЖБА</a:t>
              </a:r>
            </a:p>
          </p:txBody>
        </p:sp>
      </p:grpSp>
      <p:sp>
        <p:nvSpPr>
          <p:cNvPr id="10266" name="Line 26"/>
          <p:cNvSpPr>
            <a:spLocks noChangeShapeType="1"/>
          </p:cNvSpPr>
          <p:nvPr/>
        </p:nvSpPr>
        <p:spPr bwMode="auto">
          <a:xfrm flipV="1">
            <a:off x="1331913" y="1484313"/>
            <a:ext cx="792162" cy="576262"/>
          </a:xfrm>
          <a:prstGeom prst="line">
            <a:avLst/>
          </a:prstGeom>
          <a:noFill/>
          <a:ln w="44450">
            <a:solidFill>
              <a:srgbClr val="58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331913" y="4365625"/>
            <a:ext cx="792162" cy="431800"/>
          </a:xfrm>
          <a:prstGeom prst="line">
            <a:avLst/>
          </a:prstGeom>
          <a:noFill/>
          <a:ln w="44450">
            <a:solidFill>
              <a:srgbClr val="58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1331913" y="3644900"/>
            <a:ext cx="863600" cy="0"/>
          </a:xfrm>
          <a:prstGeom prst="line">
            <a:avLst/>
          </a:prstGeom>
          <a:noFill/>
          <a:ln w="44450">
            <a:solidFill>
              <a:srgbClr val="58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1331913" y="2492375"/>
            <a:ext cx="865187" cy="431800"/>
          </a:xfrm>
          <a:prstGeom prst="line">
            <a:avLst/>
          </a:prstGeom>
          <a:noFill/>
          <a:ln w="44450">
            <a:solidFill>
              <a:srgbClr val="58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>
            <a:off x="1331913" y="5013325"/>
            <a:ext cx="792162" cy="792163"/>
          </a:xfrm>
          <a:prstGeom prst="line">
            <a:avLst/>
          </a:prstGeom>
          <a:noFill/>
          <a:ln w="44450">
            <a:solidFill>
              <a:srgbClr val="58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AutoShape 31"/>
          <p:cNvSpPr>
            <a:spLocks noChangeArrowheads="1"/>
          </p:cNvSpPr>
          <p:nvPr/>
        </p:nvSpPr>
        <p:spPr bwMode="auto">
          <a:xfrm>
            <a:off x="2143125" y="2000250"/>
            <a:ext cx="3167063" cy="863600"/>
          </a:xfrm>
          <a:prstGeom prst="flowChartAlternateProcess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УМЕТЬ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ПРИЗНАВАТЬ СВОИ ОШИБКИ</a:t>
            </a: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2214563" y="4357688"/>
            <a:ext cx="3097212" cy="863600"/>
          </a:xfrm>
          <a:prstGeom prst="flowChartAlternateProcess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НАПОМИНАЕТ</a:t>
            </a:r>
          </a:p>
          <a:p>
            <a:pPr algn="ctr"/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2195513" y="3284538"/>
            <a:ext cx="3097212" cy="865187"/>
          </a:xfrm>
          <a:prstGeom prst="flowChartAlternateProcess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     НЕ ПРИЗНАЁТ  КОРЫСТЬ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2195513" y="5589588"/>
            <a:ext cx="3024187" cy="792162"/>
          </a:xfrm>
          <a:prstGeom prst="flowChartAlternateProcess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ОБЩИЕ ИНТЕРЕСЫ</a:t>
            </a:r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>
            <a:off x="2195513" y="836613"/>
            <a:ext cx="3240087" cy="863600"/>
          </a:xfrm>
          <a:prstGeom prst="flowChartAlternateProcess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ВЗАИМНАЯ ПРИВЯЗАННОСТЬ</a:t>
            </a: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V="1">
            <a:off x="5292725" y="4005263"/>
            <a:ext cx="863600" cy="576262"/>
          </a:xfrm>
          <a:prstGeom prst="line">
            <a:avLst/>
          </a:prstGeom>
          <a:noFill/>
          <a:ln w="44450">
            <a:solidFill>
              <a:srgbClr val="58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>
            <a:off x="6227763" y="4437063"/>
            <a:ext cx="2519362" cy="576262"/>
          </a:xfrm>
          <a:prstGeom prst="flowChartAlternateProcess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chemeClr val="accent2"/>
              </a:solidFill>
              <a:latin typeface="Calibri" pitchFamily="34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об обязанностях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ru-RU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>
            <a:off x="6227763" y="3644900"/>
            <a:ext cx="2519362" cy="576263"/>
          </a:xfrm>
          <a:prstGeom prst="flowChartAlternateProcess">
            <a:avLst/>
          </a:prstGeom>
          <a:solidFill>
            <a:srgbClr val="E6E6E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о долге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227763" y="5157788"/>
            <a:ext cx="2519362" cy="647700"/>
            <a:chOff x="3923" y="3249"/>
            <a:chExt cx="1587" cy="408"/>
          </a:xfrm>
        </p:grpSpPr>
        <p:sp>
          <p:nvSpPr>
            <p:cNvPr id="21524" name="AutoShape 40"/>
            <p:cNvSpPr>
              <a:spLocks noChangeArrowheads="1"/>
            </p:cNvSpPr>
            <p:nvPr/>
          </p:nvSpPr>
          <p:spPr bwMode="auto">
            <a:xfrm>
              <a:off x="3923" y="3294"/>
              <a:ext cx="1587" cy="363"/>
            </a:xfrm>
            <a:prstGeom prst="flowChartAlternateProcess">
              <a:avLst/>
            </a:prstGeom>
            <a:solidFill>
              <a:srgbClr val="E6E6E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accent2"/>
                </a:solidFill>
                <a:latin typeface="Calibri" pitchFamily="34" charset="0"/>
              </a:endParaRPr>
            </a:p>
            <a:p>
              <a:pPr algn="ctr"/>
              <a:endParaRPr lang="ru-RU" b="1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21525" name="Rectangle 41"/>
            <p:cNvSpPr>
              <a:spLocks noChangeArrowheads="1"/>
            </p:cNvSpPr>
            <p:nvPr/>
          </p:nvSpPr>
          <p:spPr bwMode="auto">
            <a:xfrm>
              <a:off x="3969" y="3249"/>
              <a:ext cx="133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rgbClr val="FF0000"/>
                  </a:solidFill>
                  <a:latin typeface="Calibri" pitchFamily="34" charset="0"/>
                </a:rPr>
                <a:t>об ответственности</a:t>
              </a:r>
            </a:p>
          </p:txBody>
        </p:sp>
      </p:grpSp>
      <p:sp>
        <p:nvSpPr>
          <p:cNvPr id="10282" name="Line 42"/>
          <p:cNvSpPr>
            <a:spLocks noChangeShapeType="1"/>
          </p:cNvSpPr>
          <p:nvPr/>
        </p:nvSpPr>
        <p:spPr bwMode="auto">
          <a:xfrm>
            <a:off x="5364163" y="5084763"/>
            <a:ext cx="792162" cy="431800"/>
          </a:xfrm>
          <a:prstGeom prst="line">
            <a:avLst/>
          </a:prstGeom>
          <a:noFill/>
          <a:ln w="44450">
            <a:solidFill>
              <a:srgbClr val="58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5292725" y="4797425"/>
            <a:ext cx="863600" cy="0"/>
          </a:xfrm>
          <a:prstGeom prst="line">
            <a:avLst/>
          </a:prstGeom>
          <a:noFill/>
          <a:ln w="44450">
            <a:solidFill>
              <a:srgbClr val="58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1523" name="Picture 2" descr="C:\Documents and Settings\Valja\My Documents\My Pictures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38" y="500063"/>
            <a:ext cx="3071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 animBg="1"/>
      <p:bldP spid="10267" grpId="0" animBg="1"/>
      <p:bldP spid="10268" grpId="0" animBg="1"/>
      <p:bldP spid="10269" grpId="0" animBg="1"/>
      <p:bldP spid="10270" grpId="0" animBg="1"/>
      <p:bldP spid="10271" grpId="0" animBg="1"/>
      <p:bldP spid="10273" grpId="0" animBg="1"/>
      <p:bldP spid="10274" grpId="0" animBg="1"/>
      <p:bldP spid="10275" grpId="0" animBg="1"/>
      <p:bldP spid="10276" grpId="0" animBg="1"/>
      <p:bldP spid="10277" grpId="0" animBg="1"/>
      <p:bldP spid="10278" grpId="0" animBg="1"/>
      <p:bldP spid="10279" grpId="0" animBg="1"/>
      <p:bldP spid="10282" grpId="0" animBg="1"/>
      <p:bldP spid="102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фон2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500043"/>
            <a:ext cx="6761188" cy="1000131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ЦЕЛИ             УРОКА</a:t>
            </a:r>
            <a:endParaRPr lang="ru-RU" dirty="0" smtClean="0">
              <a:solidFill>
                <a:srgbClr val="99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1571625" y="1500188"/>
            <a:ext cx="5786438" cy="4286250"/>
          </a:xfrm>
        </p:spPr>
        <p:txBody>
          <a:bodyPr rtlCol="0">
            <a:noAutofit/>
          </a:bodyPr>
          <a:lstStyle/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Формировать у обучаемых  представление о дружбе как о важнейшей нравственной ценности.</a:t>
            </a:r>
          </a:p>
          <a:p>
            <a:pPr marL="457200" indent="-4572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Способствовать развитию мышления и грамотной речи обучаемых,  умению  чётко формулировать свои мысли,  аргументировать свою точку зрения. 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Способствовать воспитанию у учащихся дружеских взаимоотношений, доброжелательности, уважения друг к другу.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Учить детей видеть, понимать, оценивать чувства и поступки других, мотивировать, объяснять свои суждения.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Способствовать развитию Универсальных Учебных  Действий у обучаемых.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1600" b="1" dirty="0" smtClean="0">
                <a:solidFill>
                  <a:srgbClr val="7030A0"/>
                </a:solidFill>
              </a:rPr>
              <a:t>Способствовать развитию коммуникативных компетенций у обучаемых 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600" b="1" dirty="0" smtClean="0">
              <a:solidFill>
                <a:srgbClr val="7030A0"/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16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Контроль</a:t>
            </a:r>
          </a:p>
        </p:txBody>
      </p:sp>
      <p:sp>
        <p:nvSpPr>
          <p:cNvPr id="22531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Вот что значит настоящий друг</a:t>
            </a:r>
          </a:p>
        </p:txBody>
      </p:sp>
      <p:pic>
        <p:nvPicPr>
          <p:cNvPr id="23555" name="Picture 5" descr="C:\Documents and Settings\Admin\Рабочий стол\kreo_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28938" y="1714500"/>
            <a:ext cx="3071812" cy="4525963"/>
          </a:xfrm>
          <a:noFill/>
        </p:spPr>
      </p:pic>
      <p:pic>
        <p:nvPicPr>
          <p:cNvPr id="23556" name="Picture 2" descr="C:\Documents and Settings\Admin\Рабочий стол\kreo_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75" y="2286000"/>
            <a:ext cx="25003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Documents and Settings\Admin\Рабочий стол\kreo_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2643188"/>
            <a:ext cx="2433637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лнце 12"/>
          <p:cNvSpPr/>
          <p:nvPr/>
        </p:nvSpPr>
        <p:spPr>
          <a:xfrm>
            <a:off x="2571750" y="1785938"/>
            <a:ext cx="3857625" cy="314325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1643063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взаимная забота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00688" y="1643063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взаимное уважение</a:t>
            </a:r>
          </a:p>
          <a:p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86500" y="3071813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избирательность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72125" y="4429125"/>
            <a:ext cx="3805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взаимная помощь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643188" y="5000625"/>
            <a:ext cx="4564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  взаимная симпатия</a:t>
            </a:r>
          </a:p>
          <a:p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3" y="4429125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взаимное доверие</a:t>
            </a:r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5" name="TextBox 21"/>
          <p:cNvSpPr txBox="1">
            <a:spLocks noChangeArrowheads="1"/>
          </p:cNvSpPr>
          <p:nvPr/>
        </p:nvSpPr>
        <p:spPr bwMode="auto">
          <a:xfrm>
            <a:off x="214313" y="0"/>
            <a:ext cx="8929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Проверка и дополнение</a:t>
            </a:r>
          </a:p>
        </p:txBody>
      </p:sp>
      <p:sp>
        <p:nvSpPr>
          <p:cNvPr id="24586" name="TextBox 20"/>
          <p:cNvSpPr txBox="1">
            <a:spLocks noChangeArrowheads="1"/>
          </p:cNvSpPr>
          <p:nvPr/>
        </p:nvSpPr>
        <p:spPr bwMode="auto">
          <a:xfrm>
            <a:off x="3357563" y="3000375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ДРУЖБА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28938" y="1143000"/>
            <a:ext cx="2786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 бескорыстность</a:t>
            </a:r>
          </a:p>
          <a:p>
            <a:endParaRPr lang="ru-RU" sz="28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8" name="Прямоугольник 22"/>
          <p:cNvSpPr>
            <a:spLocks noChangeArrowheads="1"/>
          </p:cNvSpPr>
          <p:nvPr/>
        </p:nvSpPr>
        <p:spPr bwMode="auto">
          <a:xfrm>
            <a:off x="0" y="3000375"/>
            <a:ext cx="2857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общие интересы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</a:rPr>
              <a:t>Кто такие друзья?</a:t>
            </a:r>
          </a:p>
        </p:txBody>
      </p:sp>
      <p:pic>
        <p:nvPicPr>
          <p:cNvPr id="25603" name="Picture 3" descr="C:\Documents and Settings\Admin\Рабочий стол\0004-009-Poslovitsy-o-druzhbe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643063"/>
            <a:ext cx="42862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Documents and Settings\Admin\Рабочий стол\45863626_1246555284_978093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0" y="1571625"/>
            <a:ext cx="36433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008" y="-27384"/>
            <a:ext cx="9071992" cy="900311"/>
          </a:xfrm>
          <a:prstGeom prst="rect">
            <a:avLst/>
          </a:prstGeom>
          <a:effectLst>
            <a:outerShdw blurRad="50800" dist="127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ts val="6500"/>
              </a:lnSpc>
              <a:defRPr/>
            </a:pPr>
            <a:r>
              <a:rPr lang="ru-RU" sz="5400" dirty="0">
                <a:ln w="19050">
                  <a:solidFill>
                    <a:srgbClr val="C00000"/>
                  </a:solidFill>
                </a:ln>
                <a:solidFill>
                  <a:srgbClr val="FDFD0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Выводы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836712"/>
            <a:ext cx="896448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Дружба  - это особый вид отношений. Дружба может возникнуть, в процессе частого общения людей между собой и основана: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5852" y="2357430"/>
            <a:ext cx="5857916" cy="1938992"/>
          </a:xfrm>
          <a:prstGeom prst="rect">
            <a:avLst/>
          </a:prstGeom>
          <a:solidFill>
            <a:srgbClr val="FFFFFF">
              <a:shade val="85000"/>
              <a:alpha val="55000"/>
            </a:srgb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ood" dir="t"/>
          </a:scene3d>
          <a:sp3d>
            <a:bevelT w="114300" prst="artDeco"/>
            <a:bevelB prst="riblet"/>
          </a:sp3d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взаимном доверии;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взаимном уважении;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взаимопомощи и поддержке;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взаимной симпатии и общности интересов</a:t>
            </a:r>
          </a:p>
        </p:txBody>
      </p:sp>
      <p:pic>
        <p:nvPicPr>
          <p:cNvPr id="7" name="Рисунок 6" descr="DSC00103.JPG"/>
          <p:cNvPicPr>
            <a:picLocks noChangeAspect="1"/>
          </p:cNvPicPr>
          <p:nvPr/>
        </p:nvPicPr>
        <p:blipFill>
          <a:blip r:embed="rId2" cstate="email">
            <a:lum bright="1000"/>
          </a:blip>
          <a:srcRect/>
          <a:stretch>
            <a:fillRect/>
          </a:stretch>
        </p:blipFill>
        <p:spPr>
          <a:xfrm rot="731968">
            <a:off x="361994" y="4453407"/>
            <a:ext cx="3111354" cy="2048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DSC00817.JPG"/>
          <p:cNvPicPr>
            <a:picLocks noChangeAspect="1"/>
          </p:cNvPicPr>
          <p:nvPr/>
        </p:nvPicPr>
        <p:blipFill>
          <a:blip r:embed="rId3" cstate="email">
            <a:lum bright="1000"/>
          </a:blip>
          <a:srcRect/>
          <a:stretch>
            <a:fillRect/>
          </a:stretch>
        </p:blipFill>
        <p:spPr>
          <a:xfrm rot="853732">
            <a:off x="5299746" y="4458323"/>
            <a:ext cx="3428566" cy="2280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Закрепление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фон2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1052513"/>
            <a:ext cx="6286500" cy="941387"/>
          </a:xfrm>
        </p:spPr>
        <p:txBody>
          <a:bodyPr/>
          <a:lstStyle/>
          <a:p>
            <a:pPr eaLnBrk="1" hangingPunct="1"/>
            <a:r>
              <a:rPr lang="ru-RU" altLang="zh-CN" smtClean="0">
                <a:solidFill>
                  <a:srgbClr val="990000"/>
                </a:solidFill>
              </a:rPr>
              <a:t>Задание на дом</a:t>
            </a:r>
            <a:endParaRPr lang="ru-RU" smtClean="0">
              <a:solidFill>
                <a:srgbClr val="990000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214563"/>
            <a:ext cx="5616575" cy="33020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altLang="zh-CN" sz="2800" b="1" smtClean="0">
                <a:solidFill>
                  <a:srgbClr val="7030A0"/>
                </a:solidFill>
              </a:rPr>
              <a:t>Расспроси родителей об их друзьях. Какие качества они особенно ценят в дружбе? </a:t>
            </a:r>
          </a:p>
          <a:p>
            <a:pPr marL="609600" indent="-609600" algn="ctr" eaLnBrk="1" hangingPunct="1">
              <a:buFontTx/>
              <a:buNone/>
            </a:pPr>
            <a:endParaRPr lang="ru-RU" altLang="zh-CN" sz="2800" b="1" smtClean="0">
              <a:solidFill>
                <a:srgbClr val="7030A0"/>
              </a:solidFill>
            </a:endParaRPr>
          </a:p>
          <a:p>
            <a:pPr marL="609600" indent="-609600" algn="ctr" eaLnBrk="1" hangingPunct="1">
              <a:buFontTx/>
              <a:buNone/>
            </a:pPr>
            <a:r>
              <a:rPr lang="ru-RU" altLang="zh-CN" sz="2800" b="1" smtClean="0">
                <a:solidFill>
                  <a:srgbClr val="7030A0"/>
                </a:solidFill>
              </a:rPr>
              <a:t>Подготовь рассказ на тему      «МОЙ САМЫЙ ЛУЧШИЙ ДРУГ»</a:t>
            </a:r>
            <a:endParaRPr lang="ru-RU" sz="2800" b="1" smtClean="0">
              <a:solidFill>
                <a:srgbClr val="7030A0"/>
              </a:solidFill>
            </a:endParaRPr>
          </a:p>
        </p:txBody>
      </p:sp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2286000" y="41005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ru-RU" b="1">
              <a:solidFill>
                <a:srgbClr val="542A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C:\Users\1\Desktop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500063" y="0"/>
            <a:ext cx="9644063" cy="6858000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5" y="285750"/>
            <a:ext cx="87153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latin typeface="+mj-lt"/>
              </a:rPr>
              <a:t>               ИСПОЛЬЗУЕМЫЕ ИСТОЧНИКИ</a:t>
            </a:r>
            <a:endParaRPr lang="ru-RU" sz="3200" i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1813" y="1071563"/>
            <a:ext cx="5786437" cy="5114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1. Электронное приложение к учебному пособию «Основы религиозных культур и светской этики». Модуль «Основы светской этики» 4-5 </a:t>
            </a:r>
            <a:r>
              <a:rPr lang="ru-RU" sz="2400" b="1" dirty="0" err="1">
                <a:solidFill>
                  <a:srgbClr val="7030A0"/>
                </a:solidFill>
                <a:latin typeface="+mn-lt"/>
              </a:rPr>
              <a:t>кл</a:t>
            </a:r>
            <a:r>
              <a:rPr lang="ru-RU" sz="2400" b="1" dirty="0">
                <a:solidFill>
                  <a:srgbClr val="7030A0"/>
                </a:solidFill>
                <a:latin typeface="+mn-lt"/>
              </a:rPr>
              <a:t>. – М. Просвещение, 2010 г.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2. Основы религиозных культур и светской этики. Основы светской этики. 4-5 </a:t>
            </a:r>
            <a:r>
              <a:rPr lang="ru-RU" sz="2400" b="1" dirty="0" err="1">
                <a:solidFill>
                  <a:srgbClr val="7030A0"/>
                </a:solidFill>
                <a:latin typeface="+mn-lt"/>
              </a:rPr>
              <a:t>кл</a:t>
            </a:r>
            <a:r>
              <a:rPr lang="ru-RU" sz="2400" b="1" dirty="0">
                <a:solidFill>
                  <a:srgbClr val="7030A0"/>
                </a:solidFill>
                <a:latin typeface="+mn-lt"/>
              </a:rPr>
              <a:t>. Учебное пособие для общеобразовательных учреждений.– М. Просвещение, 2010 г.</a:t>
            </a:r>
          </a:p>
          <a:p>
            <a:pPr>
              <a:lnSpc>
                <a:spcPct val="80000"/>
              </a:lnSpc>
              <a:defRPr/>
            </a:pPr>
            <a:endParaRPr lang="en-US" sz="2400" b="1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dirty="0">
                <a:solidFill>
                  <a:srgbClr val="7030A0"/>
                </a:solidFill>
                <a:latin typeface="+mn-lt"/>
              </a:rPr>
              <a:t>3</a:t>
            </a:r>
            <a:r>
              <a:rPr lang="ru-RU" sz="2400" b="1" dirty="0">
                <a:solidFill>
                  <a:srgbClr val="7030A0"/>
                </a:solidFill>
                <a:latin typeface="+mn-lt"/>
              </a:rPr>
              <a:t>.http://hiblogger.net/img/articles_img/c/a/f/5528e188f40bfc8330331f9fc5ba7952-71aj9.jpg</a:t>
            </a:r>
          </a:p>
          <a:p>
            <a:pPr>
              <a:lnSpc>
                <a:spcPct val="80000"/>
              </a:lnSpc>
              <a:defRPr/>
            </a:pPr>
            <a:endParaRPr lang="ru-RU" sz="2400" b="1" dirty="0">
              <a:solidFill>
                <a:srgbClr val="7030A0"/>
              </a:solidFill>
              <a:latin typeface="+mn-lt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4. </a:t>
            </a:r>
            <a:r>
              <a:rPr lang="en-US" sz="2400" b="1" dirty="0">
                <a:solidFill>
                  <a:srgbClr val="7030A0"/>
                </a:solidFill>
                <a:latin typeface="+mn-lt"/>
              </a:rPr>
              <a:t>http://lunix.ucoz.ru/_nw/3/80137.jpg</a:t>
            </a:r>
            <a:r>
              <a:rPr lang="ru-RU" sz="2400" b="1" dirty="0">
                <a:solidFill>
                  <a:srgbClr val="7030A0"/>
                </a:solidFill>
                <a:latin typeface="+mn-lt"/>
              </a:rPr>
              <a:t> </a:t>
            </a: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2" descr="C:\Users\1\Desktop\Рисунок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29058" y="285728"/>
            <a:ext cx="4857784" cy="71404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                 </a:t>
            </a:r>
            <a:r>
              <a:rPr lang="ru-RU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Ход УРОКА: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+mn-lt"/>
              </a:rPr>
            </a:br>
            <a:endParaRPr lang="ru-RU" sz="2000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1.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Оргмомент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. Мотивация. Эмоциональный настрой.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>
                <a:solidFill>
                  <a:srgbClr val="0070C0"/>
                </a:solidFill>
                <a:latin typeface="+mn-lt"/>
              </a:rPr>
              <a:t>2. Обсуждение понятия дружба, создание ассоциативного ряда к слову дружба.</a:t>
            </a: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3. Работа со Словарём русского языка С.И. Ожегова (дружба).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>
                <a:solidFill>
                  <a:srgbClr val="0070C0"/>
                </a:solidFill>
                <a:latin typeface="+mn-lt"/>
              </a:rPr>
              <a:t>4. Работа со стихотворением Агнии </a:t>
            </a:r>
            <a:r>
              <a:rPr lang="ru-RU" b="1" dirty="0" err="1">
                <a:solidFill>
                  <a:srgbClr val="0070C0"/>
                </a:solidFill>
                <a:latin typeface="+mn-lt"/>
              </a:rPr>
              <a:t>Барто</a:t>
            </a:r>
            <a:r>
              <a:rPr lang="ru-RU" b="1" dirty="0">
                <a:solidFill>
                  <a:srgbClr val="0070C0"/>
                </a:solidFill>
                <a:latin typeface="+mn-lt"/>
              </a:rPr>
              <a:t>  «Друг напомнил мне вчера». 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>
                <a:solidFill>
                  <a:srgbClr val="0070C0"/>
                </a:solidFill>
                <a:latin typeface="+mn-lt"/>
              </a:rPr>
              <a:t>5. Работа со Словарём русского языка С.И. Ожегова (бескорыстие). </a:t>
            </a:r>
          </a:p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+mn-lt"/>
              </a:rPr>
              <a:t>6. Работа со звуковым слайдом. 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>
                <a:solidFill>
                  <a:srgbClr val="0070C0"/>
                </a:solidFill>
                <a:latin typeface="+mn-lt"/>
              </a:rPr>
              <a:t>7. Работа с пословицами. 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>
                <a:solidFill>
                  <a:srgbClr val="0070C0"/>
                </a:solidFill>
                <a:latin typeface="+mn-lt"/>
              </a:rPr>
              <a:t>8. Работа в группах: </a:t>
            </a:r>
            <a:r>
              <a:rPr lang="ru-RU" altLang="zh-CN" b="1" dirty="0">
                <a:solidFill>
                  <a:srgbClr val="0070C0"/>
                </a:solidFill>
                <a:latin typeface="+mn-lt"/>
              </a:rPr>
              <a:t>составить и записать в тетради предложения с понятиями.</a:t>
            </a:r>
          </a:p>
          <a:p>
            <a:pPr>
              <a:defRPr/>
            </a:pPr>
            <a:r>
              <a:rPr lang="ru-RU" altLang="zh-CN" b="1" dirty="0">
                <a:solidFill>
                  <a:srgbClr val="0070C0"/>
                </a:solidFill>
                <a:latin typeface="+mn-lt"/>
              </a:rPr>
              <a:t>9.Систематизация материала.</a:t>
            </a:r>
          </a:p>
          <a:p>
            <a:pPr>
              <a:defRPr/>
            </a:pPr>
            <a:r>
              <a:rPr lang="ru-RU" altLang="zh-CN" b="1" dirty="0">
                <a:solidFill>
                  <a:srgbClr val="0070C0"/>
                </a:solidFill>
                <a:latin typeface="+mn-lt"/>
              </a:rPr>
              <a:t>10.Контроль.</a:t>
            </a:r>
          </a:p>
          <a:p>
            <a:pPr>
              <a:defRPr/>
            </a:pPr>
            <a:r>
              <a:rPr lang="ru-RU" altLang="zh-CN" b="1" dirty="0">
                <a:solidFill>
                  <a:srgbClr val="0070C0"/>
                </a:solidFill>
                <a:latin typeface="+mn-lt"/>
              </a:rPr>
              <a:t>11.Обобщение материала. </a:t>
            </a:r>
          </a:p>
          <a:p>
            <a:pPr>
              <a:defRPr/>
            </a:pPr>
            <a:r>
              <a:rPr lang="ru-RU" altLang="zh-CN" b="1" dirty="0">
                <a:solidFill>
                  <a:srgbClr val="0070C0"/>
                </a:solidFill>
                <a:latin typeface="+mn-lt"/>
              </a:rPr>
              <a:t>12.Закрепление материала.</a:t>
            </a:r>
          </a:p>
          <a:p>
            <a:pPr>
              <a:defRPr/>
            </a:pPr>
            <a:r>
              <a:rPr lang="ru-RU" altLang="zh-CN" b="1" dirty="0">
                <a:solidFill>
                  <a:srgbClr val="0070C0"/>
                </a:solidFill>
                <a:latin typeface="+mn-lt"/>
              </a:rPr>
              <a:t>13.Домашнее задание.</a:t>
            </a:r>
          </a:p>
          <a:p>
            <a:pPr>
              <a:defRPr/>
            </a:pPr>
            <a:endParaRPr lang="ru-RU" altLang="zh-CN" b="1" dirty="0">
              <a:solidFill>
                <a:srgbClr val="0070C0"/>
              </a:solidFill>
              <a:latin typeface="+mn-lt"/>
            </a:endParaRPr>
          </a:p>
          <a:p>
            <a:pPr>
              <a:defRPr/>
            </a:pPr>
            <a:r>
              <a:rPr lang="ru-RU" altLang="zh-CN" b="1" dirty="0">
                <a:solidFill>
                  <a:srgbClr val="0070C0"/>
                </a:solidFill>
                <a:latin typeface="+mn-lt"/>
              </a:rPr>
              <a:t>  </a:t>
            </a:r>
          </a:p>
          <a:p>
            <a:pPr>
              <a:defRPr/>
            </a:pPr>
            <a:r>
              <a:rPr lang="ru-RU" dirty="0">
                <a:solidFill>
                  <a:srgbClr val="0070C0"/>
                </a:solidFill>
                <a:latin typeface="+mn-lt"/>
              </a:rPr>
              <a:t/>
            </a:r>
            <a:br>
              <a:rPr lang="ru-RU" dirty="0">
                <a:solidFill>
                  <a:srgbClr val="0070C0"/>
                </a:solidFill>
                <a:latin typeface="+mn-lt"/>
              </a:rPr>
            </a:br>
            <a:r>
              <a:rPr lang="ru-RU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2" descr="C:\Users\1\Desktop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3" descr="Солнышко с цветком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85750" y="4143375"/>
            <a:ext cx="278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43042" y="1397675"/>
            <a:ext cx="5715040" cy="3323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      Эмоциональный настрой на урок</a:t>
            </a:r>
          </a:p>
          <a:p>
            <a:pPr eaLnBrk="0" hangingPunct="0">
              <a:defRPr/>
            </a:pPr>
            <a:endParaRPr lang="ru-RU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Закройте глаза и представьте себе яркое, теплое солнышко. Пусть лучи его согреют Вас своим теплом. Представьте, что солнечный луч наполнил ваше сердце энергией доброты, нежности, и любви. Мысленно пошлите этот свет любви Вашим родным. Улыбнитесь своим товарищам. Дарите радость людям, будьте сами источником света, добра и любви.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552266908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38" y="-500063"/>
            <a:ext cx="2786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ФОТОГРАФИИ</a:t>
            </a:r>
          </a:p>
        </p:txBody>
      </p:sp>
      <p:pic>
        <p:nvPicPr>
          <p:cNvPr id="7171" name="Picture 4" descr="C:\Documents and Settings\Admin\Рабочий стол\z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63" y="1428750"/>
            <a:ext cx="1695450" cy="1928813"/>
          </a:xfrm>
          <a:noFill/>
        </p:spPr>
      </p:pic>
      <p:pic>
        <p:nvPicPr>
          <p:cNvPr id="7172" name="Picture 5" descr="C:\Documents and Settings\Admin\Рабочий стол\d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38" y="1214438"/>
            <a:ext cx="24288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C:\Documents and Settings\Admin\Рабочий стол\d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38" y="1571625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C:\Documents and Settings\Admin\Рабочий стол\d0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75" y="4071938"/>
            <a:ext cx="3429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Герои любимых мультиков</a:t>
            </a:r>
            <a:endParaRPr lang="ru-RU" smtClean="0"/>
          </a:p>
        </p:txBody>
      </p:sp>
      <p:pic>
        <p:nvPicPr>
          <p:cNvPr id="8195" name="Picture 2" descr="C:\Documents and Settings\Admin\Рабочий стол\m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857375"/>
            <a:ext cx="3000375" cy="3643313"/>
          </a:xfrm>
          <a:noFill/>
        </p:spPr>
      </p:pic>
      <p:pic>
        <p:nvPicPr>
          <p:cNvPr id="8196" name="Picture 4" descr="C:\Documents and Settings\Admin\Рабочий стол\m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75" y="4357688"/>
            <a:ext cx="260985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Admin\Рабочий стол\m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0" y="1143000"/>
            <a:ext cx="30051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188" y="333375"/>
            <a:ext cx="795655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Monotype Corsiva" pitchFamily="66" charset="0"/>
              </a:rPr>
              <a:t> Отметьте рисунки где изображены настоящие друзья</a:t>
            </a:r>
            <a:endParaRPr lang="ru-RU" sz="3200" b="1" i="1" dirty="0">
              <a:solidFill>
                <a:srgbClr val="FF00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Рисунок 12" descr="skola-obida1.jpg"/>
          <p:cNvPicPr>
            <a:picLocks noChangeAspect="1"/>
          </p:cNvPicPr>
          <p:nvPr/>
        </p:nvPicPr>
        <p:blipFill>
          <a:blip r:embed="rId2" cstate="email">
            <a:lum bright="1000"/>
          </a:blip>
          <a:stretch>
            <a:fillRect/>
          </a:stretch>
        </p:blipFill>
        <p:spPr>
          <a:xfrm>
            <a:off x="6876256" y="908720"/>
            <a:ext cx="2016224" cy="266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UBAQO_1850.jpg"/>
          <p:cNvPicPr>
            <a:picLocks noChangeAspect="1"/>
          </p:cNvPicPr>
          <p:nvPr/>
        </p:nvPicPr>
        <p:blipFill>
          <a:blip r:embed="rId3" cstate="email">
            <a:lum bright="1000"/>
          </a:blip>
          <a:srcRect/>
          <a:stretch>
            <a:fillRect/>
          </a:stretch>
        </p:blipFill>
        <p:spPr>
          <a:xfrm>
            <a:off x="2699792" y="3861048"/>
            <a:ext cx="2232248" cy="2325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3581455_large.jpg"/>
          <p:cNvPicPr>
            <a:picLocks noChangeAspect="1"/>
          </p:cNvPicPr>
          <p:nvPr/>
        </p:nvPicPr>
        <p:blipFill>
          <a:blip r:embed="rId4" cstate="email">
            <a:lum bright="1000"/>
          </a:blip>
          <a:stretch>
            <a:fillRect/>
          </a:stretch>
        </p:blipFill>
        <p:spPr>
          <a:xfrm>
            <a:off x="5508104" y="3717032"/>
            <a:ext cx="2926080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friendship-wallpaper-1.jpg"/>
          <p:cNvPicPr>
            <a:picLocks noChangeAspect="1"/>
          </p:cNvPicPr>
          <p:nvPr/>
        </p:nvPicPr>
        <p:blipFill>
          <a:blip r:embed="rId5" cstate="email">
            <a:lum bright="1000"/>
          </a:blip>
          <a:srcRect/>
          <a:stretch>
            <a:fillRect/>
          </a:stretch>
        </p:blipFill>
        <p:spPr>
          <a:xfrm>
            <a:off x="3419872" y="1124744"/>
            <a:ext cx="233350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46906712___92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67744" y="764704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8" name="Рисунок 7" descr="smiley-face-wallpaper-007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1763688" y="2852936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 descr="46906712___92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452320" y="5157192"/>
            <a:ext cx="1512168" cy="1512168"/>
          </a:xfrm>
          <a:prstGeom prst="ellipse">
            <a:avLst/>
          </a:prstGeom>
          <a:ln>
            <a:solidFill>
              <a:srgbClr val="FF0000"/>
            </a:solidFill>
          </a:ln>
        </p:spPr>
      </p:pic>
      <p:pic>
        <p:nvPicPr>
          <p:cNvPr id="10" name="Рисунок 9" descr="smiley-face-wallpaper-007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940152" y="1844824"/>
            <a:ext cx="1367136" cy="1440739"/>
          </a:xfrm>
          <a:prstGeom prst="ellipse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0"/>
            <a:ext cx="5689600" cy="1441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663300"/>
                </a:solidFill>
              </a:rPr>
              <a:t/>
            </a:r>
            <a:br>
              <a:rPr lang="ru-RU" sz="4000" b="1" i="1" dirty="0">
                <a:solidFill>
                  <a:srgbClr val="663300"/>
                </a:solidFill>
              </a:rPr>
            </a:br>
            <a:endParaRPr lang="ru-RU" sz="6600" b="1" i="1" dirty="0">
              <a:solidFill>
                <a:srgbClr val="66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14438"/>
            <a:ext cx="8072438" cy="3671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3600" b="1" smtClean="0">
              <a:solidFill>
                <a:srgbClr val="0070C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3600" b="1" smtClean="0">
                <a:solidFill>
                  <a:srgbClr val="0070C0"/>
                </a:solidFill>
              </a:rPr>
              <a:t>«Это </a:t>
            </a:r>
            <a:r>
              <a:rPr lang="ru-RU" b="1" smtClean="0">
                <a:solidFill>
                  <a:srgbClr val="0070C0"/>
                </a:solidFill>
              </a:rPr>
              <a:t>близкие отношения основанные на взаимном доверии,  привязанности, общности интересов».          </a:t>
            </a:r>
          </a:p>
        </p:txBody>
      </p:sp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285750" y="357188"/>
            <a:ext cx="77152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10245" name="Picture 2" descr="C:\Documents and Settings\Администратор\Рабочий стол\Анимации\анимашки\KIDS\AN137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13" y="3571875"/>
            <a:ext cx="207168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C:\Documents and Settings\Администратор\Рабочий стол\Анимации\анимашки\KIDS\AN13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928688" y="3571875"/>
            <a:ext cx="2824162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75" y="571500"/>
            <a:ext cx="792956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+mj-lt"/>
              </a:rPr>
              <a:t>Что такое 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ДРУЖБА?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8596" y="1142984"/>
            <a:ext cx="85364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endParaRPr lang="ru-RU" sz="3200" b="1" i="1" dirty="0"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 Взаимная симпатия</a:t>
            </a:r>
          </a:p>
        </p:txBody>
      </p:sp>
      <p:pic>
        <p:nvPicPr>
          <p:cNvPr id="8" name="Рисунок 7" descr="Лера- день рождения 010.jpg"/>
          <p:cNvPicPr>
            <a:picLocks noChangeAspect="1"/>
          </p:cNvPicPr>
          <p:nvPr/>
        </p:nvPicPr>
        <p:blipFill>
          <a:blip r:embed="rId2" cstate="email">
            <a:lum bright="1000"/>
          </a:blip>
          <a:srcRect/>
          <a:stretch>
            <a:fillRect/>
          </a:stretch>
        </p:blipFill>
        <p:spPr>
          <a:xfrm>
            <a:off x="6000760" y="4357694"/>
            <a:ext cx="2919107" cy="2063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2225">
            <a:solidFill>
              <a:srgbClr val="00206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3500438"/>
            <a:ext cx="7715304" cy="646331"/>
          </a:xfrm>
          <a:prstGeom prst="rect">
            <a:avLst/>
          </a:prstGeom>
          <a:effectLst>
            <a:outerShdw blurRad="50800" dist="12700" dir="54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Взаимное  уважение друг  к  другу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500306"/>
            <a:ext cx="821537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Monotype Corsiva" pitchFamily="66" charset="0"/>
              </a:rPr>
              <a:t>Общность интересов</a:t>
            </a:r>
            <a:endParaRPr lang="ru-RU" sz="3600" dirty="0">
              <a:solidFill>
                <a:srgbClr val="0070C0"/>
              </a:solidFill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75" y="428625"/>
            <a:ext cx="61436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+mj-lt"/>
              </a:rPr>
              <a:t>ЧТО </a:t>
            </a:r>
            <a:r>
              <a:rPr lang="ru-RU" sz="36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ОБЪЕДИНЯЕТ  ДРУЗЕЙ?</a:t>
            </a:r>
            <a:endParaRPr lang="ru-RU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681</Words>
  <Application>Microsoft Office PowerPoint</Application>
  <PresentationFormat>Экран (4:3)</PresentationFormat>
  <Paragraphs>183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Wingdings</vt:lpstr>
      <vt:lpstr>Monotype Corsiva</vt:lpstr>
      <vt:lpstr>Arial Black</vt:lpstr>
      <vt:lpstr>Times New Roman</vt:lpstr>
      <vt:lpstr>SimSun</vt:lpstr>
      <vt:lpstr>Тема Office</vt:lpstr>
      <vt:lpstr>МБОУ «СОШ № 45» города                             Астрахани         </vt:lpstr>
      <vt:lpstr>     ЦЕЛИ             УРОКА</vt:lpstr>
      <vt:lpstr>Слайд 3</vt:lpstr>
      <vt:lpstr>Слайд 4</vt:lpstr>
      <vt:lpstr>ФОТОГРАФИИ</vt:lpstr>
      <vt:lpstr>Герои любимых мультиков</vt:lpstr>
      <vt:lpstr>Слайд 7</vt:lpstr>
      <vt:lpstr> </vt:lpstr>
      <vt:lpstr>Слайд 9</vt:lpstr>
      <vt:lpstr>Слайд 10</vt:lpstr>
      <vt:lpstr>Слайд 11</vt:lpstr>
      <vt:lpstr>Что такое  БЕСКОРЫСТНОСТНОСТЬ?</vt:lpstr>
      <vt:lpstr>Звуковой слайд</vt:lpstr>
      <vt:lpstr>Слайд 14</vt:lpstr>
      <vt:lpstr>Слайд 15</vt:lpstr>
      <vt:lpstr>Слайд 16</vt:lpstr>
      <vt:lpstr>Самостоятельная творческая работа учащихся в группах</vt:lpstr>
      <vt:lpstr>Слайд 18</vt:lpstr>
      <vt:lpstr>Слайд 19</vt:lpstr>
      <vt:lpstr>Контроль</vt:lpstr>
      <vt:lpstr>Вот что значит настоящий друг</vt:lpstr>
      <vt:lpstr>Слайд 22</vt:lpstr>
      <vt:lpstr>Кто такие друзья?</vt:lpstr>
      <vt:lpstr>Слайд 24</vt:lpstr>
      <vt:lpstr>Закрепление</vt:lpstr>
      <vt:lpstr>Задание на дом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Журавлева И.М.</dc:creator>
  <cp:keywords>ОРКСЭ</cp:keywords>
  <cp:lastModifiedBy>revaz</cp:lastModifiedBy>
  <cp:revision>86</cp:revision>
  <dcterms:created xsi:type="dcterms:W3CDTF">2012-04-18T19:07:24Z</dcterms:created>
  <dcterms:modified xsi:type="dcterms:W3CDTF">2013-04-05T15:14:25Z</dcterms:modified>
</cp:coreProperties>
</file>