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24"/>
  </p:handoutMasterIdLst>
  <p:sldIdLst>
    <p:sldId id="256" r:id="rId2"/>
    <p:sldId id="268" r:id="rId3"/>
    <p:sldId id="297" r:id="rId4"/>
    <p:sldId id="298" r:id="rId5"/>
    <p:sldId id="285" r:id="rId6"/>
    <p:sldId id="286" r:id="rId7"/>
    <p:sldId id="267" r:id="rId8"/>
    <p:sldId id="266" r:id="rId9"/>
    <p:sldId id="264" r:id="rId10"/>
    <p:sldId id="287" r:id="rId11"/>
    <p:sldId id="300" r:id="rId12"/>
    <p:sldId id="305" r:id="rId13"/>
    <p:sldId id="304" r:id="rId14"/>
    <p:sldId id="271" r:id="rId15"/>
    <p:sldId id="306" r:id="rId16"/>
    <p:sldId id="289" r:id="rId17"/>
    <p:sldId id="279" r:id="rId18"/>
    <p:sldId id="262" r:id="rId19"/>
    <p:sldId id="280" r:id="rId20"/>
    <p:sldId id="307" r:id="rId21"/>
    <p:sldId id="276" r:id="rId22"/>
    <p:sldId id="281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00"/>
    <a:srgbClr val="800000"/>
    <a:srgbClr val="0033CC"/>
    <a:srgbClr val="660033"/>
    <a:srgbClr val="FFFF00"/>
    <a:srgbClr val="0000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40" autoAdjust="0"/>
  </p:normalViewPr>
  <p:slideViewPr>
    <p:cSldViewPr>
      <p:cViewPr varScale="1">
        <p:scale>
          <a:sx n="59" d="100"/>
          <a:sy n="59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FDB2535-2270-402C-9A71-8D08831E779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24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024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25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25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0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0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0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0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0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0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0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0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0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0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2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2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2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2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2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2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2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2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2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2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3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3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3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3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3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3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3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3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3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3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4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4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4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4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4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4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4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4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4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4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5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5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5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5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5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5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5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5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5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5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6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6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6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6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6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6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6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6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6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6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7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8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8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8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8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8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8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8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8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8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8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39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39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395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96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97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6F30E589-FAE5-499A-B82D-8296B49C84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32E27-3ADB-4291-B94E-40A0FE2C31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5AD20-7898-447E-B4E5-D620DBDC2A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2C5A7106-56F1-453A-B849-482AF035F4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1FB5D-CFE5-44BB-A5EE-13EE3E3A52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91C11-D8D1-434F-9CFB-794C0EE752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FE1BA-8507-4477-94D3-305402D4A7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D73B0-8E50-4391-98BF-15CCBC0B4E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41A34-6E87-4C61-AEF6-CF7B2E27D1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61C41-1766-4AEF-9C65-640463C071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B9CB5-CB56-4D35-A416-A8EF4B99BA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3CAC3-0CDB-4E17-901E-BE14F18671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921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922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92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36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37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37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37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4B3B5303-D4DD-4E7D-8EA9-2280D7DEAEC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37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7.jpeg"/><Relationship Id="rId7" Type="http://schemas.openxmlformats.org/officeDocument/2006/relationships/hyperlink" Target="http://images.yandex.ru/yandsearch?img_url=http%3A%2F%2Fusers.kpi.kharkov.ua%2Fturbine%2Fimages%2Ff_stend%2F%25F0%25EE%25F2%25EE%25F0%2520%25EA%25EE%25EC%25EF%25F0%25E5%25F1%25F1%25EE%25F0%25E0%2520%25E3%25E0%25E7%25EE%25E2%25EE%25E9%2520%25F2%25F3%25F0%25E1%25E8%25ED%25FB%2520%25C3%25D2-45%2520%25DF%25EA%25F3%25F2%25F1%25EA%25EE%25E9%2520%25D2%25DD%25D1.jpg&amp;iorient=&amp;icolor=&amp;site=&amp;text=%D1%80%D0%BE%D1%82%D0%BE%D1%80%20%D0%B3%D0%B0%D0%B7%D0%BE%D0%B2%D0%BE%D0%B9%20%D1%82%D1%83%D1%80%D0%B1%D0%B8%D0%BD%D1%8B&amp;wp=&amp;pos=0&amp;isize=&amp;type=&amp;recent=&amp;rpt=simage&amp;itype=&amp;nojs=1" TargetMode="External"/><Relationship Id="rId12" Type="http://schemas.openxmlformats.org/officeDocument/2006/relationships/image" Target="http://im7-tub-ru.yandex.net/i?id=71497021-70-72&amp;n=21" TargetMode="External"/><Relationship Id="rId2" Type="http://schemas.openxmlformats.org/officeDocument/2006/relationships/hyperlink" Target="http://images.yandex.ru/yandsearch?img_url=http%3A%2F%2Fdic.academic.ru%2Fpictures%2Fenc_tech%2Fi_665.jpg&amp;iorient=&amp;icolor=&amp;p=4&amp;site=&amp;text=%D1%87%D0%B0%D1%81%D1%82%D0%BE%D1%82%D0%BE%D0%BC%D0%B5%D1%80%20%D0%B8%D0%B7%20%D0%BA%D1%80%D1%83%D0%B3%D0%B0%20%D1%81%20%D0%BF%D0%BE%D0%BB%D0%BE%D1%81%D0%BA%D0%B0%D0%BC%D0%B8&amp;wp=&amp;pos=124&amp;isize=&amp;type=&amp;recent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http://im5-tub-ru.yandex.net/i?id=70576232-21-72&amp;n=21" TargetMode="External"/><Relationship Id="rId11" Type="http://schemas.openxmlformats.org/officeDocument/2006/relationships/image" Target="../media/image20.jpeg"/><Relationship Id="rId5" Type="http://schemas.openxmlformats.org/officeDocument/2006/relationships/image" Target="../media/image18.jpeg"/><Relationship Id="rId10" Type="http://schemas.openxmlformats.org/officeDocument/2006/relationships/hyperlink" Target="http://images.yandex.ru/yandsearch?img_url=http%3A%2F%2Fpromportal.su%2Ffoto%2Fmessage_fotos%2F9%2F92186%2Fkolenval_kamaz_yamz_236_238_kolenval_0_011_foto_large.jpg&amp;iorient=&amp;icolor=&amp;site=&amp;text=%D0%BA%D0%BE%D0%BB%D0%B5%D0%BD%D1%87%D0%B0%D1%82%D1%8B%D0%B9%20%D0%B2%D0%B0%D0%BB&amp;wp=&amp;pos=7&amp;isize=&amp;type=&amp;recent=&amp;rpt=simage&amp;itype=&amp;nojs=1" TargetMode="External"/><Relationship Id="rId4" Type="http://schemas.openxmlformats.org/officeDocument/2006/relationships/hyperlink" Target="http://images.yandex.ru/yandsearch?img_url=http%3A%2F%2Fvolmer.ru%2Fdir2%2Fphotos%2Foscillodk.jpg&amp;iorient=&amp;icolor=&amp;p=3&amp;site=&amp;text=%D1%87%D0%B0%D1%81%D1%82%D0%BE%D1%82%D0%BE%D0%BC%D0%B5%D1%80%20%D0%B8%D0%B7%20%D0%BA%D1%80%D1%83%D0%B3%D0%B0%20%D1%81%20%D0%BF%D0%BE%D0%BB%D0%BE%D1%81%D0%BA%D0%B0%D0%BC%D0%B8&amp;wp=&amp;pos=91&amp;isize=&amp;type=&amp;recent=&amp;rpt=simage&amp;itype=&amp;nojs=1" TargetMode="External"/><Relationship Id="rId9" Type="http://schemas.openxmlformats.org/officeDocument/2006/relationships/image" Target="http://im2-tub-ru.yandex.net/i?id=148979829-17-72&amp;n=2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420938"/>
            <a:ext cx="7772400" cy="1736725"/>
          </a:xfrm>
        </p:spPr>
        <p:txBody>
          <a:bodyPr/>
          <a:lstStyle/>
          <a:p>
            <a:r>
              <a:rPr lang="ru-RU" sz="6000" b="1">
                <a:latin typeface="Times New Roman" pitchFamily="18" charset="0"/>
              </a:rPr>
              <a:t>КРИВОЛИНЕЙНОЕ ДВИЖЕНИЕ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341438"/>
            <a:ext cx="8229600" cy="5145087"/>
          </a:xfrm>
        </p:spPr>
        <p:txBody>
          <a:bodyPr/>
          <a:lstStyle/>
          <a:p>
            <a:r>
              <a:rPr lang="ru-RU"/>
              <a:t>Криволинейное движение - это всегда движение с ускорением под действием силы, при этом вектор скорости непрерывно меняется по направлению.</a:t>
            </a:r>
          </a:p>
          <a:p>
            <a:r>
              <a:rPr lang="ru-RU"/>
              <a:t>Условие криволинейного</a:t>
            </a:r>
          </a:p>
          <a:p>
            <a:pPr>
              <a:buFont typeface="Arial" charset="0"/>
              <a:buNone/>
            </a:pPr>
            <a:r>
              <a:rPr lang="ru-RU"/>
              <a:t>   движения: вектор скорости </a:t>
            </a:r>
          </a:p>
          <a:p>
            <a:pPr>
              <a:buFont typeface="Arial" charset="0"/>
              <a:buNone/>
            </a:pPr>
            <a:r>
              <a:rPr lang="ru-RU"/>
              <a:t>   тела и действующей на него </a:t>
            </a:r>
          </a:p>
          <a:p>
            <a:pPr>
              <a:buFont typeface="Arial" charset="0"/>
              <a:buNone/>
            </a:pPr>
            <a:r>
              <a:rPr lang="ru-RU"/>
              <a:t>   силы направлены вдоль </a:t>
            </a:r>
          </a:p>
          <a:p>
            <a:pPr>
              <a:buFont typeface="Arial" charset="0"/>
              <a:buNone/>
            </a:pPr>
            <a:r>
              <a:rPr lang="ru-RU"/>
              <a:t>   пересекающихся прямых.</a:t>
            </a:r>
          </a:p>
        </p:txBody>
      </p:sp>
      <p:sp>
        <p:nvSpPr>
          <p:cNvPr id="107526" name="Arc 6"/>
          <p:cNvSpPr>
            <a:spLocks/>
          </p:cNvSpPr>
          <p:nvPr/>
        </p:nvSpPr>
        <p:spPr bwMode="auto">
          <a:xfrm>
            <a:off x="6156325" y="4292600"/>
            <a:ext cx="2160588" cy="19431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7092950" y="4292600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7528" name="Line 8"/>
          <p:cNvSpPr>
            <a:spLocks noChangeShapeType="1"/>
          </p:cNvSpPr>
          <p:nvPr/>
        </p:nvSpPr>
        <p:spPr bwMode="auto">
          <a:xfrm flipH="1">
            <a:off x="6804025" y="4581525"/>
            <a:ext cx="576263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7529" name="Line 9"/>
          <p:cNvSpPr>
            <a:spLocks noChangeShapeType="1"/>
          </p:cNvSpPr>
          <p:nvPr/>
        </p:nvSpPr>
        <p:spPr bwMode="auto">
          <a:xfrm flipH="1" flipV="1">
            <a:off x="6659563" y="4076700"/>
            <a:ext cx="720725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6877050" y="54451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F</a:t>
            </a:r>
            <a:endParaRPr lang="ru-RU" sz="3200"/>
          </a:p>
        </p:txBody>
      </p:sp>
      <p:sp>
        <p:nvSpPr>
          <p:cNvPr id="107531" name="Line 11"/>
          <p:cNvSpPr>
            <a:spLocks noChangeShapeType="1"/>
          </p:cNvSpPr>
          <p:nvPr/>
        </p:nvSpPr>
        <p:spPr bwMode="auto">
          <a:xfrm>
            <a:off x="6948488" y="5516563"/>
            <a:ext cx="2174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 rot="10800000" flipH="1" flipV="1">
            <a:off x="6496050" y="349885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3200">
                <a:cs typeface="Times New Roman" pitchFamily="18" charset="0"/>
              </a:rPr>
              <a:t>υ</a:t>
            </a:r>
          </a:p>
        </p:txBody>
      </p:sp>
      <p:sp>
        <p:nvSpPr>
          <p:cNvPr id="107534" name="Line 14"/>
          <p:cNvSpPr>
            <a:spLocks noChangeShapeType="1"/>
          </p:cNvSpPr>
          <p:nvPr/>
        </p:nvSpPr>
        <p:spPr bwMode="auto">
          <a:xfrm>
            <a:off x="6588125" y="3644900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1600200" y="425450"/>
            <a:ext cx="5780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7536" name="Text Box 16"/>
          <p:cNvSpPr txBox="1">
            <a:spLocks noChangeArrowheads="1"/>
          </p:cNvSpPr>
          <p:nvPr/>
        </p:nvSpPr>
        <p:spPr bwMode="auto">
          <a:xfrm>
            <a:off x="323850" y="404813"/>
            <a:ext cx="82089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>
                <a:solidFill>
                  <a:schemeClr val="tx2"/>
                </a:solidFill>
              </a:rPr>
              <a:t>          </a:t>
            </a:r>
            <a:r>
              <a:rPr lang="ru-RU" sz="4400">
                <a:solidFill>
                  <a:schemeClr val="tx2"/>
                </a:solidFill>
              </a:rPr>
              <a:t>Криволинейное движение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1075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1075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8" grpId="0" animBg="1"/>
      <p:bldP spid="107529" grpId="0" animBg="1"/>
      <p:bldP spid="1075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2" descr="9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150" y="2095500"/>
            <a:ext cx="4762500" cy="4502150"/>
          </a:xfrm>
          <a:prstGeom prst="rect">
            <a:avLst/>
          </a:prstGeom>
          <a:noFill/>
        </p:spPr>
      </p:pic>
      <p:sp>
        <p:nvSpPr>
          <p:cNvPr id="130051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imes New Roman" pitchFamily="18" charset="0"/>
              </a:rPr>
              <a:t>Движение по окружности с постоянной по модулю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490" decel="1000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accel="100000" fill="hold">
                                          <p:stCondLst>
                                            <p:cond delay="449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823913"/>
          </a:xfrm>
        </p:spPr>
        <p:txBody>
          <a:bodyPr/>
          <a:lstStyle/>
          <a:p>
            <a:r>
              <a:rPr lang="ru-RU">
                <a:latin typeface="Times New Roman" pitchFamily="18" charset="0"/>
              </a:rPr>
              <a:t>Ускорение</a:t>
            </a:r>
          </a:p>
        </p:txBody>
      </p:sp>
      <p:sp>
        <p:nvSpPr>
          <p:cNvPr id="135176" name="Rectangle 8"/>
          <p:cNvSpPr>
            <a:spLocks noChangeArrowheads="1"/>
          </p:cNvSpPr>
          <p:nvPr/>
        </p:nvSpPr>
        <p:spPr bwMode="auto">
          <a:xfrm>
            <a:off x="250825" y="1268413"/>
            <a:ext cx="42497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Движение по окружности – это движение с ускорением</a:t>
            </a:r>
          </a:p>
        </p:txBody>
      </p:sp>
      <p:sp>
        <p:nvSpPr>
          <p:cNvPr id="135177" name="Rectangle 9"/>
          <p:cNvSpPr>
            <a:spLocks noChangeArrowheads="1"/>
          </p:cNvSpPr>
          <p:nvPr/>
        </p:nvSpPr>
        <p:spPr bwMode="auto">
          <a:xfrm>
            <a:off x="4500563" y="4292600"/>
            <a:ext cx="42481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Центростремительное ускорение тела направлено по радиусу к центру окружности.</a:t>
            </a:r>
          </a:p>
        </p:txBody>
      </p:sp>
      <p:sp>
        <p:nvSpPr>
          <p:cNvPr id="135178" name="Rectangle 10"/>
          <p:cNvSpPr>
            <a:spLocks noChangeArrowheads="1"/>
          </p:cNvSpPr>
          <p:nvPr/>
        </p:nvSpPr>
        <p:spPr bwMode="auto">
          <a:xfrm>
            <a:off x="395288" y="4581525"/>
            <a:ext cx="36004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Центростремительное ускорение тела при движении по</a:t>
            </a:r>
            <a:r>
              <a:rPr lang="ru-RU" sz="2800" b="1"/>
              <a:t> </a:t>
            </a:r>
            <a:r>
              <a:rPr lang="ru-RU" sz="2800"/>
              <a:t>окружности.</a:t>
            </a:r>
          </a:p>
        </p:txBody>
      </p:sp>
      <p:pic>
        <p:nvPicPr>
          <p:cNvPr id="135180" name="Picture 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2924175"/>
            <a:ext cx="3241675" cy="1728788"/>
          </a:xfrm>
          <a:prstGeom prst="rect">
            <a:avLst/>
          </a:prstGeom>
          <a:noFill/>
        </p:spPr>
      </p:pic>
      <p:pic>
        <p:nvPicPr>
          <p:cNvPr id="135182" name="Picture 14" descr="Направление центростремительного ускорения"/>
          <p:cNvPicPr>
            <a:picLocks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87900" y="1125538"/>
            <a:ext cx="3854450" cy="30972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304800"/>
            <a:ext cx="8353425" cy="1755775"/>
          </a:xfrm>
        </p:spPr>
        <p:txBody>
          <a:bodyPr/>
          <a:lstStyle/>
          <a:p>
            <a:pPr algn="l"/>
            <a:r>
              <a:rPr lang="ru-RU" sz="4000"/>
              <a:t>               </a:t>
            </a:r>
            <a:r>
              <a:rPr lang="ru-RU">
                <a:latin typeface="Times New Roman" pitchFamily="18" charset="0"/>
              </a:rPr>
              <a:t>Направление центростремительного ускорения</a:t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>                    и скорости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8175" y="2276475"/>
            <a:ext cx="42703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823913"/>
          </a:xfrm>
        </p:spPr>
        <p:txBody>
          <a:bodyPr/>
          <a:lstStyle/>
          <a:p>
            <a:r>
              <a:rPr lang="ru-RU">
                <a:latin typeface="Times New Roman" pitchFamily="18" charset="0"/>
              </a:rPr>
              <a:t>Период и частота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557338"/>
            <a:ext cx="8540750" cy="4498975"/>
          </a:xfrm>
        </p:spPr>
        <p:txBody>
          <a:bodyPr/>
          <a:lstStyle/>
          <a:p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Т  </a:t>
            </a: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  время одного полного оборота</a:t>
            </a:r>
            <a:endParaRPr lang="ru-RU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-  </a:t>
            </a: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число оборотов за 1 сек</a:t>
            </a:r>
          </a:p>
        </p:txBody>
      </p:sp>
      <p:grpSp>
        <p:nvGrpSpPr>
          <p:cNvPr id="40971" name="Group 11"/>
          <p:cNvGrpSpPr>
            <a:grpSpLocks/>
          </p:cNvGrpSpPr>
          <p:nvPr/>
        </p:nvGrpSpPr>
        <p:grpSpPr bwMode="auto">
          <a:xfrm>
            <a:off x="3779838" y="2997200"/>
            <a:ext cx="1836737" cy="1443038"/>
            <a:chOff x="2751" y="1661"/>
            <a:chExt cx="1157" cy="909"/>
          </a:xfrm>
        </p:grpSpPr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2751" y="1781"/>
              <a:ext cx="89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ru-RU" sz="66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T=</a:t>
              </a:r>
              <a:r>
                <a:rPr lang="ru-RU" sz="6600">
                  <a:latin typeface="Arial" charset="0"/>
                  <a:cs typeface="Times New Roman" pitchFamily="18" charset="0"/>
                </a:rPr>
                <a:t> </a:t>
              </a:r>
              <a:endParaRPr lang="ru-RU" sz="6600">
                <a:latin typeface="Arial" charset="0"/>
              </a:endParaRPr>
            </a:p>
          </p:txBody>
        </p:sp>
        <p:graphicFrame>
          <p:nvGraphicFramePr>
            <p:cNvPr id="40966" name="Object 6"/>
            <p:cNvGraphicFramePr>
              <a:graphicFrameLocks noChangeAspect="1"/>
            </p:cNvGraphicFramePr>
            <p:nvPr/>
          </p:nvGraphicFramePr>
          <p:xfrm>
            <a:off x="3470" y="1661"/>
            <a:ext cx="438" cy="909"/>
          </p:xfrm>
          <a:graphic>
            <a:graphicData uri="http://schemas.openxmlformats.org/presentationml/2006/ole">
              <p:oleObj spid="_x0000_s40966" name="Формула" r:id="rId3" imgW="190440" imgH="393480" progId="Equation.3">
                <p:embed/>
              </p:oleObj>
            </a:graphicData>
          </a:graphic>
        </p:graphicFrame>
      </p:grp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0" y="323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0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0" y="4016375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900">
                <a:latin typeface="Arial" charset="0"/>
              </a:rPr>
              <a:t> </a:t>
            </a:r>
            <a:endParaRPr lang="ru-RU">
              <a:latin typeface="Arial" charset="0"/>
            </a:endParaRPr>
          </a:p>
        </p:txBody>
      </p:sp>
      <p:grpSp>
        <p:nvGrpSpPr>
          <p:cNvPr id="40979" name="Group 19"/>
          <p:cNvGrpSpPr>
            <a:grpSpLocks/>
          </p:cNvGrpSpPr>
          <p:nvPr/>
        </p:nvGrpSpPr>
        <p:grpSpPr bwMode="auto">
          <a:xfrm>
            <a:off x="3708400" y="4581525"/>
            <a:ext cx="1814513" cy="1312863"/>
            <a:chOff x="2653" y="2840"/>
            <a:chExt cx="1143" cy="827"/>
          </a:xfrm>
        </p:grpSpPr>
        <p:graphicFrame>
          <p:nvGraphicFramePr>
            <p:cNvPr id="40973" name="Object 13"/>
            <p:cNvGraphicFramePr>
              <a:graphicFrameLocks noChangeAspect="1"/>
            </p:cNvGraphicFramePr>
            <p:nvPr/>
          </p:nvGraphicFramePr>
          <p:xfrm>
            <a:off x="2653" y="2976"/>
            <a:ext cx="485" cy="666"/>
          </p:xfrm>
          <a:graphic>
            <a:graphicData uri="http://schemas.openxmlformats.org/presentationml/2006/ole">
              <p:oleObj spid="_x0000_s40973" name="Формула" r:id="rId4" imgW="126720" imgH="139680" progId="Equation.3">
                <p:embed/>
              </p:oleObj>
            </a:graphicData>
          </a:graphic>
        </p:graphicFrame>
        <p:graphicFrame>
          <p:nvGraphicFramePr>
            <p:cNvPr id="40972" name="Object 12"/>
            <p:cNvGraphicFramePr>
              <a:graphicFrameLocks noChangeAspect="1"/>
            </p:cNvGraphicFramePr>
            <p:nvPr/>
          </p:nvGraphicFramePr>
          <p:xfrm>
            <a:off x="3470" y="2840"/>
            <a:ext cx="326" cy="827"/>
          </p:xfrm>
          <a:graphic>
            <a:graphicData uri="http://schemas.openxmlformats.org/presentationml/2006/ole">
              <p:oleObj spid="_x0000_s40972" name="Формула" r:id="rId5" imgW="190417" imgH="393529" progId="Equation.3">
                <p:embed/>
              </p:oleObj>
            </a:graphicData>
          </a:graphic>
        </p:graphicFrame>
        <p:sp>
          <p:nvSpPr>
            <p:cNvPr id="40977" name="Rectangle 17"/>
            <p:cNvSpPr>
              <a:spLocks noChangeArrowheads="1"/>
            </p:cNvSpPr>
            <p:nvPr/>
          </p:nvSpPr>
          <p:spPr bwMode="auto">
            <a:xfrm>
              <a:off x="3103" y="3113"/>
              <a:ext cx="30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3200">
                  <a:solidFill>
                    <a:srgbClr val="000000"/>
                  </a:solidFill>
                  <a:latin typeface="Tahoma" pitchFamily="34" charset="0"/>
                </a:rPr>
                <a:t>=</a:t>
              </a:r>
            </a:p>
          </p:txBody>
        </p:sp>
      </p:grp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0" name="Object 20"/>
          <p:cNvGraphicFramePr>
            <a:graphicFrameLocks noChangeAspect="1"/>
          </p:cNvGraphicFramePr>
          <p:nvPr/>
        </p:nvGraphicFramePr>
        <p:xfrm>
          <a:off x="611188" y="2205038"/>
          <a:ext cx="608012" cy="647700"/>
        </p:xfrm>
        <a:graphic>
          <a:graphicData uri="http://schemas.openxmlformats.org/presentationml/2006/ole">
            <p:oleObj spid="_x0000_s40980" name="Формула" r:id="rId6" imgW="126835" imgH="139518" progId="Equation.3">
              <p:embed/>
            </p:oleObj>
          </a:graphicData>
        </a:graphic>
      </p:graphicFrame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9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9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94" name="Rectangle 34"/>
          <p:cNvSpPr>
            <a:spLocks noChangeArrowheads="1"/>
          </p:cNvSpPr>
          <p:nvPr/>
        </p:nvSpPr>
        <p:spPr bwMode="auto">
          <a:xfrm>
            <a:off x="611188" y="3213100"/>
            <a:ext cx="20447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6000">
                <a:solidFill>
                  <a:srgbClr val="000000"/>
                </a:solidFill>
                <a:latin typeface="Tahoma" pitchFamily="34" charset="0"/>
              </a:rPr>
              <a:t>[т]=</a:t>
            </a:r>
            <a:r>
              <a:rPr lang="ru-RU" sz="4000">
                <a:solidFill>
                  <a:srgbClr val="000000"/>
                </a:solidFill>
                <a:latin typeface="Tahoma" pitchFamily="34" charset="0"/>
              </a:rPr>
              <a:t>С</a:t>
            </a:r>
          </a:p>
          <a:p>
            <a:endParaRPr lang="ru-RU" sz="4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0996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98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00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02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04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41017" name="Group 57"/>
          <p:cNvGrpSpPr>
            <a:grpSpLocks/>
          </p:cNvGrpSpPr>
          <p:nvPr/>
        </p:nvGrpSpPr>
        <p:grpSpPr bwMode="auto">
          <a:xfrm>
            <a:off x="755650" y="4797425"/>
            <a:ext cx="2206625" cy="1079500"/>
            <a:chOff x="476" y="3022"/>
            <a:chExt cx="1390" cy="680"/>
          </a:xfrm>
        </p:grpSpPr>
        <p:sp>
          <p:nvSpPr>
            <p:cNvPr id="41007" name="Rectangle 47"/>
            <p:cNvSpPr>
              <a:spLocks noChangeArrowheads="1"/>
            </p:cNvSpPr>
            <p:nvPr/>
          </p:nvSpPr>
          <p:spPr bwMode="auto">
            <a:xfrm flipH="1">
              <a:off x="476" y="3022"/>
              <a:ext cx="634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ru-RU" sz="6000">
                  <a:solidFill>
                    <a:srgbClr val="000000"/>
                  </a:solidFill>
                  <a:latin typeface="Tahoma" pitchFamily="34" charset="0"/>
                </a:rPr>
                <a:t>[ ]</a:t>
              </a:r>
            </a:p>
          </p:txBody>
        </p:sp>
        <p:graphicFrame>
          <p:nvGraphicFramePr>
            <p:cNvPr id="41008" name="Object 48"/>
            <p:cNvGraphicFramePr>
              <a:graphicFrameLocks noChangeAspect="1"/>
            </p:cNvGraphicFramePr>
            <p:nvPr/>
          </p:nvGraphicFramePr>
          <p:xfrm>
            <a:off x="567" y="3158"/>
            <a:ext cx="495" cy="544"/>
          </p:xfrm>
          <a:graphic>
            <a:graphicData uri="http://schemas.openxmlformats.org/presentationml/2006/ole">
              <p:oleObj spid="_x0000_s41008" name="Формула" r:id="rId7" imgW="126835" imgH="139518" progId="Equation.3">
                <p:embed/>
              </p:oleObj>
            </a:graphicData>
          </a:graphic>
        </p:graphicFrame>
        <p:sp>
          <p:nvSpPr>
            <p:cNvPr id="41014" name="Rectangle 54"/>
            <p:cNvSpPr>
              <a:spLocks noChangeArrowheads="1"/>
            </p:cNvSpPr>
            <p:nvPr/>
          </p:nvSpPr>
          <p:spPr bwMode="auto">
            <a:xfrm>
              <a:off x="1156" y="3203"/>
              <a:ext cx="71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ru-RU" sz="4000">
                  <a:solidFill>
                    <a:srgbClr val="000000"/>
                  </a:solidFill>
                  <a:latin typeface="Tahoma" pitchFamily="34" charset="0"/>
                </a:rPr>
                <a:t>=Гц</a:t>
              </a:r>
              <a:r>
                <a:rPr lang="ru-RU">
                  <a:solidFill>
                    <a:srgbClr val="000000"/>
                  </a:solidFill>
                  <a:latin typeface="Tahoma" pitchFamily="34" charset="0"/>
                </a:rPr>
                <a:t> </a:t>
              </a:r>
            </a:p>
          </p:txBody>
        </p:sp>
      </p:grpSp>
      <p:grpSp>
        <p:nvGrpSpPr>
          <p:cNvPr id="41021" name="Group 61"/>
          <p:cNvGrpSpPr>
            <a:grpSpLocks/>
          </p:cNvGrpSpPr>
          <p:nvPr/>
        </p:nvGrpSpPr>
        <p:grpSpPr bwMode="auto">
          <a:xfrm>
            <a:off x="6227763" y="4076700"/>
            <a:ext cx="2438400" cy="1069975"/>
            <a:chOff x="4086" y="2617"/>
            <a:chExt cx="1536" cy="674"/>
          </a:xfrm>
        </p:grpSpPr>
        <p:sp>
          <p:nvSpPr>
            <p:cNvPr id="41019" name="Rectangle 59"/>
            <p:cNvSpPr>
              <a:spLocks noChangeArrowheads="1"/>
            </p:cNvSpPr>
            <p:nvPr/>
          </p:nvSpPr>
          <p:spPr bwMode="auto">
            <a:xfrm>
              <a:off x="4086" y="2617"/>
              <a:ext cx="108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6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T</a:t>
              </a:r>
              <a:r>
                <a:rPr lang="ru-RU" sz="6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=1/</a:t>
              </a:r>
              <a:endParaRPr lang="ru-RU" sz="6000">
                <a:solidFill>
                  <a:srgbClr val="000000"/>
                </a:solidFill>
                <a:latin typeface="Arial" charset="0"/>
              </a:endParaRPr>
            </a:p>
          </p:txBody>
        </p:sp>
        <p:graphicFrame>
          <p:nvGraphicFramePr>
            <p:cNvPr id="41018" name="Object 58"/>
            <p:cNvGraphicFramePr>
              <a:graphicFrameLocks noChangeAspect="1"/>
            </p:cNvGraphicFramePr>
            <p:nvPr/>
          </p:nvGraphicFramePr>
          <p:xfrm>
            <a:off x="5103" y="2704"/>
            <a:ext cx="519" cy="587"/>
          </p:xfrm>
          <a:graphic>
            <a:graphicData uri="http://schemas.openxmlformats.org/presentationml/2006/ole">
              <p:oleObj spid="_x0000_s41018" name="Формула" r:id="rId8" imgW="126720" imgH="13968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imes New Roman" pitchFamily="18" charset="0"/>
              </a:rPr>
              <a:t>Примеры различных частот вращения</a:t>
            </a:r>
          </a:p>
        </p:txBody>
      </p:sp>
      <p:sp>
        <p:nvSpPr>
          <p:cNvPr id="137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412875"/>
            <a:ext cx="9144000" cy="5219700"/>
          </a:xfrm>
        </p:spPr>
        <p:txBody>
          <a:bodyPr/>
          <a:lstStyle/>
          <a:p>
            <a:endParaRPr lang="ru-RU"/>
          </a:p>
        </p:txBody>
      </p:sp>
      <p:pic>
        <p:nvPicPr>
          <p:cNvPr id="137221" name="Picture 5" descr="i?id=218087031-3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8888" y="4149725"/>
            <a:ext cx="2857500" cy="1133475"/>
          </a:xfrm>
          <a:prstGeom prst="rect">
            <a:avLst/>
          </a:prstGeom>
          <a:noFill/>
        </p:spPr>
      </p:pic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7222" name="Picture 6" descr="http://im5-tub-ru.yandex.net/i?id=70576232-2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5724525" y="3789363"/>
            <a:ext cx="2857500" cy="1390650"/>
          </a:xfrm>
          <a:prstGeom prst="rect">
            <a:avLst/>
          </a:prstGeom>
          <a:noFill/>
        </p:spPr>
      </p:pic>
      <p:sp>
        <p:nvSpPr>
          <p:cNvPr id="1372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7224" name="Picture 8" descr="http://im2-tub-ru.yandex.net/i?id=148979829-17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r:link="rId9" cstate="email"/>
          <a:srcRect/>
          <a:stretch>
            <a:fillRect/>
          </a:stretch>
        </p:blipFill>
        <p:spPr bwMode="auto">
          <a:xfrm>
            <a:off x="539750" y="1484313"/>
            <a:ext cx="2676525" cy="1789112"/>
          </a:xfrm>
          <a:prstGeom prst="rect">
            <a:avLst/>
          </a:prstGeom>
          <a:noFill/>
        </p:spPr>
      </p:pic>
      <p:sp>
        <p:nvSpPr>
          <p:cNvPr id="1372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7226" name="Picture 10" descr="http://im7-tub-ru.yandex.net/i?id=71497021-70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r:link="rId12" cstate="email"/>
          <a:srcRect/>
          <a:stretch>
            <a:fillRect/>
          </a:stretch>
        </p:blipFill>
        <p:spPr bwMode="auto">
          <a:xfrm>
            <a:off x="5148263" y="1484313"/>
            <a:ext cx="2800350" cy="1728787"/>
          </a:xfrm>
          <a:prstGeom prst="rect">
            <a:avLst/>
          </a:prstGeom>
          <a:noFill/>
        </p:spPr>
      </p:pic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1692275" y="5300663"/>
            <a:ext cx="25923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Простейший частотомер</a:t>
            </a:r>
          </a:p>
        </p:txBody>
      </p:sp>
      <p:sp>
        <p:nvSpPr>
          <p:cNvPr id="137229" name="Text Box 13"/>
          <p:cNvSpPr txBox="1">
            <a:spLocks noChangeArrowheads="1"/>
          </p:cNvSpPr>
          <p:nvPr/>
        </p:nvSpPr>
        <p:spPr bwMode="auto">
          <a:xfrm>
            <a:off x="5867400" y="5300663"/>
            <a:ext cx="27368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Современный частотомер</a:t>
            </a:r>
          </a:p>
        </p:txBody>
      </p:sp>
      <p:sp>
        <p:nvSpPr>
          <p:cNvPr id="137230" name="Text Box 14"/>
          <p:cNvSpPr txBox="1">
            <a:spLocks noChangeArrowheads="1"/>
          </p:cNvSpPr>
          <p:nvPr/>
        </p:nvSpPr>
        <p:spPr bwMode="auto">
          <a:xfrm>
            <a:off x="5219700" y="3213100"/>
            <a:ext cx="3097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Коленчатый вал</a:t>
            </a:r>
          </a:p>
        </p:txBody>
      </p:sp>
      <p:sp>
        <p:nvSpPr>
          <p:cNvPr id="137231" name="Text Box 15"/>
          <p:cNvSpPr txBox="1">
            <a:spLocks noChangeArrowheads="1"/>
          </p:cNvSpPr>
          <p:nvPr/>
        </p:nvSpPr>
        <p:spPr bwMode="auto">
          <a:xfrm>
            <a:off x="179388" y="3254375"/>
            <a:ext cx="3816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Ротор газовой турбины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7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7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7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7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7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8" grpId="0"/>
      <p:bldP spid="137229" grpId="0"/>
      <p:bldP spid="137230" grpId="0"/>
      <p:bldP spid="1372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16"/>
          <p:cNvGrpSpPr>
            <a:grpSpLocks/>
          </p:cNvGrpSpPr>
          <p:nvPr/>
        </p:nvGrpSpPr>
        <p:grpSpPr bwMode="auto">
          <a:xfrm>
            <a:off x="539750" y="2276475"/>
            <a:ext cx="3816350" cy="3816350"/>
            <a:chOff x="476" y="709"/>
            <a:chExt cx="1905" cy="1905"/>
          </a:xfrm>
        </p:grpSpPr>
        <p:sp>
          <p:nvSpPr>
            <p:cNvPr id="112643" name="Oval 4"/>
            <p:cNvSpPr>
              <a:spLocks noChangeArrowheads="1"/>
            </p:cNvSpPr>
            <p:nvPr/>
          </p:nvSpPr>
          <p:spPr bwMode="auto">
            <a:xfrm>
              <a:off x="476" y="709"/>
              <a:ext cx="1905" cy="190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Garamond" pitchFamily="18" charset="0"/>
              </a:endParaRPr>
            </a:p>
          </p:txBody>
        </p:sp>
        <p:sp>
          <p:nvSpPr>
            <p:cNvPr id="112644" name="Line 5"/>
            <p:cNvSpPr>
              <a:spLocks noChangeShapeType="1"/>
            </p:cNvSpPr>
            <p:nvPr/>
          </p:nvSpPr>
          <p:spPr bwMode="auto">
            <a:xfrm flipH="1" flipV="1">
              <a:off x="975" y="845"/>
              <a:ext cx="454" cy="8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45" name="Line 6"/>
            <p:cNvSpPr>
              <a:spLocks noChangeShapeType="1"/>
            </p:cNvSpPr>
            <p:nvPr/>
          </p:nvSpPr>
          <p:spPr bwMode="auto">
            <a:xfrm flipV="1">
              <a:off x="1429" y="1071"/>
              <a:ext cx="725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46" name="Arc 13"/>
            <p:cNvSpPr>
              <a:spLocks/>
            </p:cNvSpPr>
            <p:nvPr/>
          </p:nvSpPr>
          <p:spPr bwMode="auto">
            <a:xfrm rot="-1174108">
              <a:off x="1292" y="1207"/>
              <a:ext cx="486" cy="499"/>
            </a:xfrm>
            <a:custGeom>
              <a:avLst/>
              <a:gdLst>
                <a:gd name="T0" fmla="*/ 0 w 19293"/>
                <a:gd name="T1" fmla="*/ 0 h 21600"/>
                <a:gd name="T2" fmla="*/ 12 w 19293"/>
                <a:gd name="T3" fmla="*/ 6 h 21600"/>
                <a:gd name="T4" fmla="*/ 0 w 19293"/>
                <a:gd name="T5" fmla="*/ 12 h 21600"/>
                <a:gd name="T6" fmla="*/ 0 60000 65536"/>
                <a:gd name="T7" fmla="*/ 0 60000 65536"/>
                <a:gd name="T8" fmla="*/ 0 60000 65536"/>
                <a:gd name="T9" fmla="*/ 0 w 19293"/>
                <a:gd name="T10" fmla="*/ 0 h 21600"/>
                <a:gd name="T11" fmla="*/ 19293 w 192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93" h="21600" fill="none" extrusionOk="0">
                  <a:moveTo>
                    <a:pt x="-1" y="0"/>
                  </a:moveTo>
                  <a:cubicBezTo>
                    <a:pt x="8159" y="0"/>
                    <a:pt x="15623" y="4598"/>
                    <a:pt x="19292" y="11886"/>
                  </a:cubicBezTo>
                </a:path>
                <a:path w="19293" h="21600" stroke="0" extrusionOk="0">
                  <a:moveTo>
                    <a:pt x="-1" y="0"/>
                  </a:moveTo>
                  <a:cubicBezTo>
                    <a:pt x="8159" y="0"/>
                    <a:pt x="15623" y="4598"/>
                    <a:pt x="19292" y="118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12647" name="Object 14"/>
            <p:cNvGraphicFramePr>
              <a:graphicFrameLocks noChangeAspect="1"/>
            </p:cNvGraphicFramePr>
            <p:nvPr/>
          </p:nvGraphicFramePr>
          <p:xfrm>
            <a:off x="1292" y="799"/>
            <a:ext cx="383" cy="454"/>
          </p:xfrm>
          <a:graphic>
            <a:graphicData uri="http://schemas.openxmlformats.org/presentationml/2006/ole">
              <p:oleObj spid="_x0000_s112647" name="Формула" r:id="rId3" imgW="139680" imgH="164880" progId="Equation.3">
                <p:embed/>
              </p:oleObj>
            </a:graphicData>
          </a:graphic>
        </p:graphicFrame>
      </p:grpSp>
      <p:graphicFrame>
        <p:nvGraphicFramePr>
          <p:cNvPr id="112648" name="Object 2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003800" y="4868863"/>
          <a:ext cx="2254250" cy="935037"/>
        </p:xfrm>
        <a:graphic>
          <a:graphicData uri="http://schemas.openxmlformats.org/presentationml/2006/ole">
            <p:oleObj spid="_x0000_s112648" name="Формула" r:id="rId4" imgW="469800" imgH="203040" progId="Equation.3">
              <p:embed/>
            </p:oleObj>
          </a:graphicData>
        </a:graphic>
      </p:graphicFrame>
      <p:graphicFrame>
        <p:nvGraphicFramePr>
          <p:cNvPr id="112649" name="Object 2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692275" y="476250"/>
          <a:ext cx="604838" cy="714375"/>
        </p:xfrm>
        <a:graphic>
          <a:graphicData uri="http://schemas.openxmlformats.org/presentationml/2006/ole">
            <p:oleObj spid="_x0000_s112649" name="Формула" r:id="rId5" imgW="139680" imgH="164880" progId="Equation.3">
              <p:embed/>
            </p:oleObj>
          </a:graphicData>
        </a:graphic>
      </p:graphicFrame>
      <p:sp>
        <p:nvSpPr>
          <p:cNvPr id="112650" name="Text Box 29"/>
          <p:cNvSpPr txBox="1">
            <a:spLocks noChangeArrowheads="1"/>
          </p:cNvSpPr>
          <p:nvPr/>
        </p:nvSpPr>
        <p:spPr bwMode="auto">
          <a:xfrm>
            <a:off x="2555875" y="620713"/>
            <a:ext cx="4643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Garamond" pitchFamily="18" charset="0"/>
              </a:rPr>
              <a:t>- </a:t>
            </a:r>
            <a:r>
              <a:rPr lang="ru-RU" sz="2800"/>
              <a:t>угловое перемещение</a:t>
            </a:r>
          </a:p>
        </p:txBody>
      </p:sp>
      <p:graphicFrame>
        <p:nvGraphicFramePr>
          <p:cNvPr id="112652" name="Object 31"/>
          <p:cNvGraphicFramePr>
            <a:graphicFrameLocks noChangeAspect="1"/>
          </p:cNvGraphicFramePr>
          <p:nvPr/>
        </p:nvGraphicFramePr>
        <p:xfrm>
          <a:off x="4643438" y="1484313"/>
          <a:ext cx="2265362" cy="754062"/>
        </p:xfrm>
        <a:graphic>
          <a:graphicData uri="http://schemas.openxmlformats.org/presentationml/2006/ole">
            <p:oleObj spid="_x0000_s112652" name="Формула" r:id="rId6" imgW="609480" imgH="203040" progId="Equation.3">
              <p:embed/>
            </p:oleObj>
          </a:graphicData>
        </a:graphic>
      </p:graphicFrame>
      <p:sp>
        <p:nvSpPr>
          <p:cNvPr id="112653" name="Text Box 32"/>
          <p:cNvSpPr txBox="1">
            <a:spLocks noChangeArrowheads="1"/>
          </p:cNvSpPr>
          <p:nvPr/>
        </p:nvSpPr>
        <p:spPr bwMode="auto">
          <a:xfrm>
            <a:off x="4427538" y="2708275"/>
            <a:ext cx="41751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/>
              <a:t>Радиан – угол между двумя радиусами, длина дуги между которыми равна радиусу.</a:t>
            </a:r>
          </a:p>
        </p:txBody>
      </p:sp>
      <p:sp>
        <p:nvSpPr>
          <p:cNvPr id="112655" name="Rectangle 15"/>
          <p:cNvSpPr>
            <a:spLocks noChangeArrowheads="1"/>
          </p:cNvSpPr>
          <p:nvPr/>
        </p:nvSpPr>
        <p:spPr bwMode="auto">
          <a:xfrm>
            <a:off x="4787900" y="5876925"/>
            <a:ext cx="3024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за  один период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imes New Roman" pitchFamily="18" charset="0"/>
              </a:rPr>
              <a:t>Скорости тела при движении по окружности</a:t>
            </a:r>
          </a:p>
        </p:txBody>
      </p:sp>
      <p:sp>
        <p:nvSpPr>
          <p:cNvPr id="97283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 </a:t>
            </a:r>
            <a:endParaRPr lang="ru-RU" sz="2800"/>
          </a:p>
        </p:txBody>
      </p:sp>
      <p:sp>
        <p:nvSpPr>
          <p:cNvPr id="97284" name="Oval 4"/>
          <p:cNvSpPr>
            <a:spLocks noChangeArrowheads="1"/>
          </p:cNvSpPr>
          <p:nvPr/>
        </p:nvSpPr>
        <p:spPr bwMode="auto">
          <a:xfrm>
            <a:off x="250825" y="1484313"/>
            <a:ext cx="3024188" cy="2735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7285" name="Line 5"/>
          <p:cNvSpPr>
            <a:spLocks noChangeShapeType="1"/>
          </p:cNvSpPr>
          <p:nvPr/>
        </p:nvSpPr>
        <p:spPr bwMode="auto">
          <a:xfrm>
            <a:off x="1835150" y="2852738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86" name="Line 6"/>
          <p:cNvSpPr>
            <a:spLocks noChangeShapeType="1"/>
          </p:cNvSpPr>
          <p:nvPr/>
        </p:nvSpPr>
        <p:spPr bwMode="auto">
          <a:xfrm flipV="1">
            <a:off x="1835150" y="1700213"/>
            <a:ext cx="792163" cy="11525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87" name="Arc 7"/>
          <p:cNvSpPr>
            <a:spLocks/>
          </p:cNvSpPr>
          <p:nvPr/>
        </p:nvSpPr>
        <p:spPr bwMode="auto">
          <a:xfrm>
            <a:off x="2124075" y="2492375"/>
            <a:ext cx="142875" cy="2889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3276600" y="2636838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Tahoma" pitchFamily="34" charset="0"/>
              </a:rPr>
              <a:t>А</a:t>
            </a: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2411413" y="1196975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Tahoma" pitchFamily="34" charset="0"/>
              </a:rPr>
              <a:t>В</a:t>
            </a: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3203575" y="19161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Tahoma" pitchFamily="34" charset="0"/>
              </a:rPr>
              <a:t>L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97292" name="Arc 12"/>
          <p:cNvSpPr>
            <a:spLocks/>
          </p:cNvSpPr>
          <p:nvPr/>
        </p:nvSpPr>
        <p:spPr bwMode="auto">
          <a:xfrm>
            <a:off x="2555875" y="1773238"/>
            <a:ext cx="703263" cy="1298575"/>
          </a:xfrm>
          <a:custGeom>
            <a:avLst/>
            <a:gdLst>
              <a:gd name="G0" fmla="+- 0 0 0"/>
              <a:gd name="G1" fmla="+- 21549 0 0"/>
              <a:gd name="G2" fmla="+- 21600 0 0"/>
              <a:gd name="T0" fmla="*/ 1487 w 21268"/>
              <a:gd name="T1" fmla="*/ 0 h 21549"/>
              <a:gd name="T2" fmla="*/ 21268 w 21268"/>
              <a:gd name="T3" fmla="*/ 17777 h 21549"/>
              <a:gd name="T4" fmla="*/ 0 w 21268"/>
              <a:gd name="T5" fmla="*/ 21549 h 21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68" h="21549" fill="none" extrusionOk="0">
                <a:moveTo>
                  <a:pt x="1486" y="0"/>
                </a:moveTo>
                <a:cubicBezTo>
                  <a:pt x="11379" y="682"/>
                  <a:pt x="19536" y="8013"/>
                  <a:pt x="21268" y="17776"/>
                </a:cubicBezTo>
              </a:path>
              <a:path w="21268" h="21549" stroke="0" extrusionOk="0">
                <a:moveTo>
                  <a:pt x="1486" y="0"/>
                </a:moveTo>
                <a:cubicBezTo>
                  <a:pt x="11379" y="682"/>
                  <a:pt x="19536" y="8013"/>
                  <a:pt x="21268" y="17776"/>
                </a:cubicBezTo>
                <a:lnTo>
                  <a:pt x="0" y="21549"/>
                </a:lnTo>
                <a:close/>
              </a:path>
            </a:pathLst>
          </a:cu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3779838" y="1484313"/>
            <a:ext cx="5364162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ОА – радиус окружности – </a:t>
            </a:r>
            <a:r>
              <a:rPr lang="en-US" sz="2800"/>
              <a:t>( R ) </a:t>
            </a:r>
            <a:r>
              <a:rPr lang="ru-RU" sz="2800"/>
              <a:t>,</a:t>
            </a:r>
          </a:p>
          <a:p>
            <a:pPr>
              <a:spcBef>
                <a:spcPct val="50000"/>
              </a:spcBef>
            </a:pPr>
            <a:r>
              <a:rPr lang="ru-RU" sz="2800"/>
              <a:t>АВ – длина окружности (</a:t>
            </a:r>
            <a:r>
              <a:rPr lang="en-US" sz="2800"/>
              <a:t> L )</a:t>
            </a:r>
            <a:r>
              <a:rPr lang="ru-RU" sz="2800"/>
              <a:t>,     пройденная телом за время </a:t>
            </a:r>
            <a:r>
              <a:rPr lang="en-US" sz="2800"/>
              <a:t>t</a:t>
            </a:r>
            <a:r>
              <a:rPr lang="ru-RU" sz="2800"/>
              <a:t>, </a:t>
            </a:r>
            <a:endParaRPr lang="en-US" sz="2800"/>
          </a:p>
          <a:p>
            <a:pPr>
              <a:spcBef>
                <a:spcPct val="50000"/>
              </a:spcBef>
            </a:pPr>
            <a:r>
              <a:rPr lang="ru-RU" sz="2800"/>
              <a:t>угол </a:t>
            </a:r>
            <a:r>
              <a:rPr lang="en-US" sz="2800"/>
              <a:t>φ</a:t>
            </a:r>
            <a:r>
              <a:rPr lang="ru-RU" sz="2800"/>
              <a:t> – угловое перемещение</a:t>
            </a:r>
          </a:p>
        </p:txBody>
      </p:sp>
      <p:sp>
        <p:nvSpPr>
          <p:cNvPr id="97294" name="Text Box 14"/>
          <p:cNvSpPr txBox="1">
            <a:spLocks noChangeArrowheads="1"/>
          </p:cNvSpPr>
          <p:nvPr/>
        </p:nvSpPr>
        <p:spPr bwMode="auto">
          <a:xfrm>
            <a:off x="5056188" y="4092575"/>
            <a:ext cx="275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972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7295" name="Object 15"/>
          <p:cNvGraphicFramePr>
            <a:graphicFrameLocks noChangeAspect="1"/>
          </p:cNvGraphicFramePr>
          <p:nvPr/>
        </p:nvGraphicFramePr>
        <p:xfrm>
          <a:off x="6516688" y="5229225"/>
          <a:ext cx="2087562" cy="1628775"/>
        </p:xfrm>
        <a:graphic>
          <a:graphicData uri="http://schemas.openxmlformats.org/presentationml/2006/ole">
            <p:oleObj spid="_x0000_s97295" name="Формула" r:id="rId3" imgW="431613" imgH="393529" progId="Equation.3">
              <p:embed/>
            </p:oleObj>
          </a:graphicData>
        </a:graphic>
      </p:graphicFrame>
      <p:sp>
        <p:nvSpPr>
          <p:cNvPr id="97298" name="Rectangle 1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7297" name="Object 17"/>
          <p:cNvGraphicFramePr>
            <a:graphicFrameLocks noChangeAspect="1"/>
          </p:cNvGraphicFramePr>
          <p:nvPr/>
        </p:nvGraphicFramePr>
        <p:xfrm>
          <a:off x="6227763" y="3716338"/>
          <a:ext cx="1943100" cy="1584325"/>
        </p:xfrm>
        <a:graphic>
          <a:graphicData uri="http://schemas.openxmlformats.org/presentationml/2006/ole">
            <p:oleObj spid="_x0000_s97297" name="Формула" r:id="rId4" imgW="444307" imgH="393529" progId="Equation.3">
              <p:embed/>
            </p:oleObj>
          </a:graphicData>
        </a:graphic>
      </p:graphicFrame>
      <p:sp>
        <p:nvSpPr>
          <p:cNvPr id="97300" name="Text Box 20"/>
          <p:cNvSpPr txBox="1">
            <a:spLocks noChangeArrowheads="1"/>
          </p:cNvSpPr>
          <p:nvPr/>
        </p:nvSpPr>
        <p:spPr bwMode="auto">
          <a:xfrm>
            <a:off x="2339975" y="2176463"/>
            <a:ext cx="388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800">
                <a:cs typeface="Times New Roman" pitchFamily="18" charset="0"/>
              </a:rPr>
              <a:t>φ</a:t>
            </a:r>
          </a:p>
        </p:txBody>
      </p:sp>
      <p:sp>
        <p:nvSpPr>
          <p:cNvPr id="97302" name="Text Box 22"/>
          <p:cNvSpPr txBox="1">
            <a:spLocks noChangeArrowheads="1"/>
          </p:cNvSpPr>
          <p:nvPr/>
        </p:nvSpPr>
        <p:spPr bwMode="auto">
          <a:xfrm>
            <a:off x="179388" y="4437063"/>
            <a:ext cx="360045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/>
              <a:t>υ </a:t>
            </a:r>
            <a:r>
              <a:rPr lang="ru-RU" sz="2400"/>
              <a:t>- линейная скорость;       </a:t>
            </a:r>
          </a:p>
          <a:p>
            <a:r>
              <a:rPr lang="ru-RU" sz="2400"/>
              <a:t> </a:t>
            </a:r>
            <a:r>
              <a:rPr lang="ru-RU" sz="4000"/>
              <a:t>ω</a:t>
            </a:r>
            <a:r>
              <a:rPr lang="ru-RU"/>
              <a:t> –  </a:t>
            </a:r>
            <a:r>
              <a:rPr lang="ru-RU" sz="2800"/>
              <a:t>угловая скорость</a:t>
            </a:r>
            <a:r>
              <a:rPr lang="ru-RU" sz="2400"/>
              <a:t>   </a:t>
            </a:r>
            <a:r>
              <a:rPr lang="ru-RU" sz="4800"/>
              <a:t> </a:t>
            </a:r>
          </a:p>
        </p:txBody>
      </p:sp>
      <p:graphicFrame>
        <p:nvGraphicFramePr>
          <p:cNvPr id="97305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3924300" y="5445125"/>
          <a:ext cx="2016125" cy="1038225"/>
        </p:xfrm>
        <a:graphic>
          <a:graphicData uri="http://schemas.openxmlformats.org/presentationml/2006/ole">
            <p:oleObj spid="_x0000_s97305" name="Формула" r:id="rId5" imgW="545760" imgH="203040" progId="Equation.3">
              <p:embed/>
            </p:oleObj>
          </a:graphicData>
        </a:graphic>
      </p:graphicFrame>
      <p:sp>
        <p:nvSpPr>
          <p:cNvPr id="97307" name="Rectangle 27"/>
          <p:cNvSpPr>
            <a:spLocks noChangeArrowheads="1"/>
          </p:cNvSpPr>
          <p:nvPr/>
        </p:nvSpPr>
        <p:spPr bwMode="auto">
          <a:xfrm flipH="1">
            <a:off x="3294063" y="3246438"/>
            <a:ext cx="184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V=</a:t>
            </a:r>
            <a:r>
              <a:rPr lang="en-US">
                <a:sym typeface="MapInfo Cartographic" pitchFamily="18" charset="2"/>
              </a:rPr>
              <a:t>R</a:t>
            </a:r>
            <a:endParaRPr lang="ru-RU">
              <a:sym typeface="MapInfo Cartographic" pitchFamily="18" charset="2"/>
            </a:endParaRPr>
          </a:p>
        </p:txBody>
      </p:sp>
      <p:sp>
        <p:nvSpPr>
          <p:cNvPr id="97308" name="Rectangle 28"/>
          <p:cNvSpPr>
            <a:spLocks noChangeArrowheads="1"/>
          </p:cNvSpPr>
          <p:nvPr/>
        </p:nvSpPr>
        <p:spPr bwMode="auto">
          <a:xfrm rot="10800000" flipV="1">
            <a:off x="3924300" y="4070350"/>
            <a:ext cx="2160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/>
              <a:t>V=</a:t>
            </a:r>
            <a:r>
              <a:rPr lang="en-US" sz="4400">
                <a:sym typeface="MapInfo Cartographic" pitchFamily="18" charset="2"/>
              </a:rPr>
              <a:t>R</a:t>
            </a:r>
            <a:endParaRPr lang="ru-RU" sz="4400">
              <a:sym typeface="MapInfo Cartographic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972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97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97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6" grpId="0" animBg="1"/>
      <p:bldP spid="97287" grpId="0" animBg="1"/>
      <p:bldP spid="9729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679450"/>
          </a:xfrm>
        </p:spPr>
        <p:txBody>
          <a:bodyPr/>
          <a:lstStyle/>
          <a:p>
            <a:r>
              <a:rPr lang="ru-RU">
                <a:latin typeface="Times New Roman" pitchFamily="18" charset="0"/>
              </a:rPr>
              <a:t>Вопросы для закрепления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1189038"/>
            <a:ext cx="8964613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Tx/>
              <a:buChar char="•"/>
            </a:pPr>
            <a:r>
              <a:rPr lang="ru-RU" sz="2800"/>
              <a:t>Как можно описать криволинейное движение? </a:t>
            </a:r>
          </a:p>
          <a:p>
            <a:pPr marL="342900" indent="-342900">
              <a:buFontTx/>
              <a:buChar char="•"/>
            </a:pPr>
            <a:r>
              <a:rPr lang="ru-RU" sz="2800"/>
              <a:t>Что называется периодом?  Частотой? </a:t>
            </a:r>
          </a:p>
          <a:p>
            <a:pPr marL="342900" indent="-342900">
              <a:buFontTx/>
              <a:buChar char="•"/>
            </a:pPr>
            <a:r>
              <a:rPr lang="ru-RU" sz="2800"/>
              <a:t>Как связаны между собой эти величины? </a:t>
            </a:r>
          </a:p>
          <a:p>
            <a:pPr marL="342900" indent="-342900">
              <a:buFontTx/>
              <a:buChar char="•"/>
            </a:pPr>
            <a:r>
              <a:rPr lang="ru-RU" sz="2800"/>
              <a:t>В каких единицах измеряется период? Частота? </a:t>
            </a:r>
          </a:p>
          <a:p>
            <a:pPr marL="342900" indent="-342900">
              <a:buFontTx/>
              <a:buChar char="•"/>
            </a:pPr>
            <a:r>
              <a:rPr lang="ru-RU" sz="2800"/>
              <a:t>Как можно определить период? Частоту? </a:t>
            </a:r>
          </a:p>
          <a:p>
            <a:pPr marL="342900" indent="-342900">
              <a:buFontTx/>
              <a:buChar char="•"/>
            </a:pPr>
            <a:r>
              <a:rPr lang="ru-RU" sz="2800"/>
              <a:t>Почему движение по окружности является ускоренным движением?</a:t>
            </a:r>
          </a:p>
          <a:p>
            <a:pPr marL="342900" indent="-342900">
              <a:buFontTx/>
              <a:buChar char="•"/>
            </a:pPr>
            <a:r>
              <a:rPr lang="ru-RU" sz="2800"/>
              <a:t>Как направлено центростремительное ускорение?</a:t>
            </a:r>
          </a:p>
          <a:p>
            <a:pPr marL="342900" indent="-342900">
              <a:buFontTx/>
              <a:buChar char="•"/>
            </a:pPr>
            <a:r>
              <a:rPr lang="ru-RU" sz="2800"/>
              <a:t>Что надо знать для определения центростремительного ускорения?</a:t>
            </a:r>
          </a:p>
          <a:p>
            <a:pPr marL="342900" indent="-342900" eaLnBrk="0" hangingPunct="0"/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823913"/>
          </a:xfrm>
        </p:spPr>
        <p:txBody>
          <a:bodyPr/>
          <a:lstStyle/>
          <a:p>
            <a:r>
              <a:rPr lang="ru-RU">
                <a:latin typeface="Times New Roman" pitchFamily="18" charset="0"/>
              </a:rPr>
              <a:t>Экспериментальная работа</a:t>
            </a:r>
          </a:p>
        </p:txBody>
      </p:sp>
      <p:sp>
        <p:nvSpPr>
          <p:cNvPr id="983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600200"/>
            <a:ext cx="5364163" cy="4781550"/>
          </a:xfrm>
        </p:spPr>
        <p:txBody>
          <a:bodyPr/>
          <a:lstStyle/>
          <a:p>
            <a:r>
              <a:rPr lang="ru-RU" sz="2800">
                <a:latin typeface="Times New Roman" pitchFamily="18" charset="0"/>
              </a:rPr>
              <a:t>Измерьте период, частоту и угловую скорость тела, подвешенного на нити и вращающегося в горизонтальной плоскости. На партах у вас имеются: нить, тело (бусинка или пуговица), секундомер. Тело вращайте равномерно; измерьте время 10 вращений.</a:t>
            </a:r>
          </a:p>
        </p:txBody>
      </p:sp>
      <p:pic>
        <p:nvPicPr>
          <p:cNvPr id="98308" name="Picture 4" descr="IM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35600" y="2205038"/>
            <a:ext cx="3457575" cy="3744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imes New Roman" pitchFamily="18" charset="0"/>
              </a:rPr>
              <a:t>Цели урока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600200"/>
            <a:ext cx="9144000" cy="44989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/>
              <a:t> -</a:t>
            </a:r>
            <a:r>
              <a:rPr lang="ru-RU" sz="3600"/>
              <a:t> </a:t>
            </a:r>
            <a:r>
              <a:rPr lang="ru-RU" sz="4000">
                <a:latin typeface="Times New Roman" pitchFamily="18" charset="0"/>
              </a:rPr>
              <a:t>рассмотреть особенности </a:t>
            </a:r>
          </a:p>
          <a:p>
            <a:pPr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     криволинейного движения;</a:t>
            </a:r>
          </a:p>
          <a:p>
            <a:pPr>
              <a:buFont typeface="Wingdings" pitchFamily="2" charset="2"/>
              <a:buChar char="Ø"/>
            </a:pPr>
            <a:r>
              <a:rPr lang="ru-RU" sz="4000">
                <a:latin typeface="Times New Roman" pitchFamily="18" charset="0"/>
              </a:rPr>
              <a:t>-рассмотреть понятия: период и </a:t>
            </a:r>
          </a:p>
          <a:p>
            <a:pPr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     частота ;</a:t>
            </a:r>
          </a:p>
          <a:p>
            <a:pPr>
              <a:buFont typeface="Wingdings" pitchFamily="2" charset="2"/>
              <a:buChar char="Ø"/>
            </a:pPr>
            <a:r>
              <a:rPr lang="ru-RU" sz="4000">
                <a:latin typeface="Times New Roman" pitchFamily="18" charset="0"/>
              </a:rPr>
              <a:t>- ввести понятие </a:t>
            </a:r>
          </a:p>
          <a:p>
            <a:pPr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     центростремительного  ускорения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9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5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8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1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0" grpId="1"/>
      <p:bldP spid="27651" grpId="0" build="p"/>
      <p:bldP spid="27651" grpId="1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463550"/>
          </a:xfrm>
        </p:spPr>
        <p:txBody>
          <a:bodyPr/>
          <a:lstStyle/>
          <a:p>
            <a:r>
              <a:rPr lang="ru-RU">
                <a:latin typeface="Times New Roman" pitchFamily="18" charset="0"/>
              </a:rPr>
              <a:t>Тестирование</a:t>
            </a:r>
          </a:p>
        </p:txBody>
      </p:sp>
      <p:sp>
        <p:nvSpPr>
          <p:cNvPr id="138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196975"/>
            <a:ext cx="4356100" cy="5472113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>
                <a:solidFill>
                  <a:schemeClr val="tx2"/>
                </a:solidFill>
                <a:latin typeface="Times New Roman" pitchFamily="18" charset="0"/>
              </a:rPr>
              <a:t>Тест 1.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60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>
                <a:latin typeface="Times New Roman" pitchFamily="18" charset="0"/>
              </a:rPr>
              <a:t>1. Примером криволинейного движения являются...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>
                <a:latin typeface="Times New Roman" pitchFamily="18" charset="0"/>
              </a:rPr>
              <a:t>         а) падение камня;</a:t>
            </a:r>
            <a:br>
              <a:rPr lang="ru-RU" sz="1600">
                <a:latin typeface="Times New Roman" pitchFamily="18" charset="0"/>
              </a:rPr>
            </a:br>
            <a:r>
              <a:rPr lang="ru-RU" sz="1600">
                <a:latin typeface="Times New Roman" pitchFamily="18" charset="0"/>
              </a:rPr>
              <a:t>  б) поворот машины на право;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>
                <a:latin typeface="Times New Roman" pitchFamily="18" charset="0"/>
              </a:rPr>
              <a:t>         в) бег спринтера на 100 – метровке.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>
                <a:latin typeface="Times New Roman" pitchFamily="18" charset="0"/>
              </a:rPr>
              <a:t>2. Минутная стрелка часов делает один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>
                <a:latin typeface="Times New Roman" pitchFamily="18" charset="0"/>
              </a:rPr>
              <a:t>    полный оборот. Чему равен период обращения?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>
                <a:latin typeface="Times New Roman" pitchFamily="18" charset="0"/>
              </a:rPr>
              <a:t>       а) 60 с;          б) 1/3600 с;               в) 3600 с.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>
                <a:latin typeface="Times New Roman" pitchFamily="18" charset="0"/>
              </a:rPr>
              <a:t>3. Колесо велосипеда делает один оборот за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>
                <a:latin typeface="Times New Roman" pitchFamily="18" charset="0"/>
              </a:rPr>
              <a:t>   4 с. Определите  частоту вращения.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>
                <a:latin typeface="Times New Roman" pitchFamily="18" charset="0"/>
              </a:rPr>
              <a:t>      а) 0,25 1/с;         б) 4 1/с;                в) 2 1/с.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>
                <a:latin typeface="Times New Roman" pitchFamily="18" charset="0"/>
              </a:rPr>
              <a:t>4. Винт моторной лодки делает 25 оборотов за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>
                <a:latin typeface="Times New Roman" pitchFamily="18" charset="0"/>
              </a:rPr>
              <a:t>   1 с. Чему равна  угловая скорость винта?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>
                <a:latin typeface="Times New Roman" pitchFamily="18" charset="0"/>
              </a:rPr>
              <a:t>      а) 25 рад/с;        б) /25 рад/с;         в) 50 рад/с.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>
                <a:latin typeface="Times New Roman" pitchFamily="18" charset="0"/>
              </a:rPr>
              <a:t>5. Определите частоту вращения сверла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>
                <a:latin typeface="Times New Roman" pitchFamily="18" charset="0"/>
              </a:rPr>
              <a:t>    электрической дрели,  если его угловая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>
                <a:latin typeface="Times New Roman" pitchFamily="18" charset="0"/>
              </a:rPr>
              <a:t>   скорость равна 400 рад/с.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>
                <a:latin typeface="Times New Roman" pitchFamily="18" charset="0"/>
              </a:rPr>
              <a:t>         а) 800 1/с;          б) 400 1/с;            в) 200 1/с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600">
              <a:latin typeface="Times New Roman" pitchFamily="18" charset="0"/>
            </a:endParaRP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4767263" y="858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4572000" y="1125538"/>
            <a:ext cx="4572000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Тест 2</a:t>
            </a:r>
          </a:p>
          <a:p>
            <a:endParaRPr lang="ru-RU" sz="1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1. Примером криволинейного движения является…</a:t>
            </a: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а) движение лифта;</a:t>
            </a:r>
            <a:b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б) прыжок лыжника с трамплина;</a:t>
            </a:r>
            <a:b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в) падение шишки с нижней ветки ели в  </a:t>
            </a: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безветренную погоду.</a:t>
            </a: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2. Секундная стрелка часов делает один полный </a:t>
            </a: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  оборот. Чему равна частота её обращения?</a:t>
            </a: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а) 1/60 с;              б) 60 с;           в) 1 с.</a:t>
            </a: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3. Колесо машины делает 20 оборотов за 10 с. </a:t>
            </a: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   Определите период обращения колеса?</a:t>
            </a: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а) 5 с;                б) 10 с;             в) 0,5 с.</a:t>
            </a: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4. Ротор мощной паровой турбины делает 50 </a:t>
            </a: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  оборотов за 1 с. Вычислите угловую скорость.</a:t>
            </a: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а) 50 рад/с;       б) 50 рад/с;       в) 10 рад/с.</a:t>
            </a: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5. Определите период обращения звёздочки </a:t>
            </a: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   велосипеда, если угловая скорость равна: </a:t>
            </a:r>
          </a:p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а) 1 с;              б) 2 с;                 в) 0,5 с.</a:t>
            </a:r>
          </a:p>
          <a:p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679450"/>
          </a:xfrm>
        </p:spPr>
        <p:txBody>
          <a:bodyPr/>
          <a:lstStyle/>
          <a:p>
            <a:r>
              <a:rPr lang="ru-RU" sz="3600">
                <a:latin typeface="Times New Roman" pitchFamily="18" charset="0"/>
              </a:rPr>
              <a:t>Проверка тестовой работы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latin typeface="Times New Roman" pitchFamily="18" charset="0"/>
              </a:rPr>
              <a:t>Тест №1</a:t>
            </a:r>
          </a:p>
          <a:p>
            <a:pPr>
              <a:buFont typeface="Arial" charset="0"/>
              <a:buNone/>
            </a:pPr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Ответы: </a:t>
            </a:r>
            <a:r>
              <a:rPr lang="ru-RU">
                <a:solidFill>
                  <a:srgbClr val="FFFF00"/>
                </a:solidFill>
                <a:latin typeface="Times New Roman" pitchFamily="18" charset="0"/>
              </a:rPr>
              <a:t>б, в, а, в, в</a:t>
            </a:r>
          </a:p>
          <a:p>
            <a:endParaRPr lang="ru-RU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Тест №2</a:t>
            </a:r>
          </a:p>
          <a:p>
            <a:pPr>
              <a:buFont typeface="Arial" charset="0"/>
              <a:buNone/>
            </a:pPr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Ответы: </a:t>
            </a:r>
            <a:r>
              <a:rPr lang="ru-RU">
                <a:solidFill>
                  <a:srgbClr val="FFFF00"/>
                </a:solidFill>
                <a:latin typeface="Times New Roman" pitchFamily="18" charset="0"/>
              </a:rPr>
              <a:t>б, а, в, в, б</a:t>
            </a:r>
          </a:p>
          <a:p>
            <a:endParaRPr lang="ru-RU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imes New Roman" pitchFamily="18" charset="0"/>
              </a:rPr>
              <a:t>Подведение итогов</a:t>
            </a:r>
          </a:p>
        </p:txBody>
      </p:sp>
      <p:sp>
        <p:nvSpPr>
          <p:cNvPr id="993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            </a:t>
            </a:r>
            <a:r>
              <a:rPr lang="ru-RU" sz="2800">
                <a:latin typeface="Times New Roman" pitchFamily="18" charset="0"/>
              </a:rPr>
              <a:t>Домашнее задание: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1116013" y="2420938"/>
            <a:ext cx="7343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§ 18, 19, вопросы к §§, упр.17, (устно)</a:t>
            </a: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1619250" y="4005263"/>
            <a:ext cx="7129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</a:t>
            </a:r>
            <a:r>
              <a:rPr lang="ru-RU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Благодарю за работу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823913"/>
          </a:xfrm>
        </p:spPr>
        <p:txBody>
          <a:bodyPr/>
          <a:lstStyle/>
          <a:p>
            <a:r>
              <a:rPr lang="ru-RU">
                <a:latin typeface="Times New Roman" pitchFamily="18" charset="0"/>
              </a:rPr>
              <a:t>Повторение</a:t>
            </a:r>
          </a:p>
        </p:txBody>
      </p:sp>
      <p:sp>
        <p:nvSpPr>
          <p:cNvPr id="1218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484313"/>
            <a:ext cx="8540750" cy="3744912"/>
          </a:xfrm>
        </p:spPr>
        <p:txBody>
          <a:bodyPr/>
          <a:lstStyle/>
          <a:p>
            <a:r>
              <a:rPr lang="ru-RU"/>
              <a:t> Какие виды движения  вы знаете?</a:t>
            </a:r>
          </a:p>
          <a:p>
            <a:r>
              <a:rPr lang="ru-RU"/>
              <a:t> Чем отличаются прямолинейные и </a:t>
            </a:r>
          </a:p>
          <a:p>
            <a:pPr>
              <a:buFont typeface="Arial" charset="0"/>
              <a:buNone/>
            </a:pPr>
            <a:r>
              <a:rPr lang="ru-RU"/>
              <a:t>    криволинейные движения?</a:t>
            </a:r>
          </a:p>
          <a:p>
            <a:r>
              <a:rPr lang="ru-RU"/>
              <a:t>Сравните траекторию и путь для </a:t>
            </a:r>
          </a:p>
          <a:p>
            <a:pPr>
              <a:buFont typeface="Arial" charset="0"/>
              <a:buNone/>
            </a:pPr>
            <a:r>
              <a:rPr lang="ru-RU"/>
              <a:t>    прямолинейного и криволинейного </a:t>
            </a:r>
          </a:p>
          <a:p>
            <a:pPr>
              <a:buFont typeface="Arial" charset="0"/>
              <a:buNone/>
            </a:pPr>
            <a:r>
              <a:rPr lang="ru-RU"/>
              <a:t>    движений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imes New Roman" pitchFamily="18" charset="0"/>
              </a:rPr>
              <a:t>Укажите пройденный путь и траекторию</a:t>
            </a:r>
          </a:p>
        </p:txBody>
      </p:sp>
      <p:sp>
        <p:nvSpPr>
          <p:cNvPr id="122883" name="Rectangle 3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3438" y="2060575"/>
            <a:ext cx="4038600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z="1800" dirty="0"/>
          </a:p>
        </p:txBody>
      </p:sp>
      <p:sp>
        <p:nvSpPr>
          <p:cNvPr id="122884" name="Line 4"/>
          <p:cNvSpPr>
            <a:spLocks noChangeShapeType="1"/>
          </p:cNvSpPr>
          <p:nvPr/>
        </p:nvSpPr>
        <p:spPr bwMode="auto">
          <a:xfrm flipV="1">
            <a:off x="990600" y="21336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885" name="Line 5"/>
          <p:cNvSpPr>
            <a:spLocks noChangeShapeType="1"/>
          </p:cNvSpPr>
          <p:nvPr/>
        </p:nvSpPr>
        <p:spPr bwMode="auto">
          <a:xfrm>
            <a:off x="2286000" y="2133600"/>
            <a:ext cx="1447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762000" y="27432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А</a:t>
            </a: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2209800" y="17526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в</a:t>
            </a:r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3770313" y="49942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>
                <a:latin typeface="Arial" charset="0"/>
              </a:rPr>
              <a:t>с</a:t>
            </a:r>
          </a:p>
        </p:txBody>
      </p:sp>
      <p:sp>
        <p:nvSpPr>
          <p:cNvPr id="122889" name="Oval 9"/>
          <p:cNvSpPr>
            <a:spLocks noChangeArrowheads="1"/>
          </p:cNvSpPr>
          <p:nvPr/>
        </p:nvSpPr>
        <p:spPr bwMode="auto">
          <a:xfrm>
            <a:off x="5562600" y="2514600"/>
            <a:ext cx="2438400" cy="2743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890" name="Oval 10"/>
          <p:cNvSpPr>
            <a:spLocks noChangeArrowheads="1"/>
          </p:cNvSpPr>
          <p:nvPr/>
        </p:nvSpPr>
        <p:spPr bwMode="auto">
          <a:xfrm>
            <a:off x="55626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891" name="Oval 11"/>
          <p:cNvSpPr>
            <a:spLocks noChangeArrowheads="1"/>
          </p:cNvSpPr>
          <p:nvPr/>
        </p:nvSpPr>
        <p:spPr bwMode="auto">
          <a:xfrm>
            <a:off x="6553200" y="518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892" name="Oval 12"/>
          <p:cNvSpPr>
            <a:spLocks noChangeArrowheads="1"/>
          </p:cNvSpPr>
          <p:nvPr/>
        </p:nvSpPr>
        <p:spPr bwMode="auto">
          <a:xfrm>
            <a:off x="75438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893" name="Rectangle 13"/>
          <p:cNvSpPr>
            <a:spLocks noChangeArrowheads="1"/>
          </p:cNvSpPr>
          <p:nvPr/>
        </p:nvSpPr>
        <p:spPr bwMode="auto">
          <a:xfrm>
            <a:off x="7543800" y="25146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>
                <a:latin typeface="Arial" charset="0"/>
              </a:rPr>
              <a:t>С</a:t>
            </a:r>
          </a:p>
        </p:txBody>
      </p:sp>
      <p:sp>
        <p:nvSpPr>
          <p:cNvPr id="122894" name="Rectangle 14"/>
          <p:cNvSpPr>
            <a:spLocks noChangeArrowheads="1"/>
          </p:cNvSpPr>
          <p:nvPr/>
        </p:nvSpPr>
        <p:spPr bwMode="auto">
          <a:xfrm>
            <a:off x="6400800" y="52578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В</a:t>
            </a:r>
          </a:p>
        </p:txBody>
      </p:sp>
      <p:sp>
        <p:nvSpPr>
          <p:cNvPr id="122895" name="Rectangle 15"/>
          <p:cNvSpPr>
            <a:spLocks noChangeArrowheads="1"/>
          </p:cNvSpPr>
          <p:nvPr/>
        </p:nvSpPr>
        <p:spPr bwMode="auto">
          <a:xfrm>
            <a:off x="5334000" y="31242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А</a:t>
            </a:r>
          </a:p>
        </p:txBody>
      </p:sp>
      <p:sp>
        <p:nvSpPr>
          <p:cNvPr id="122896" name="Oval 16"/>
          <p:cNvSpPr>
            <a:spLocks noChangeArrowheads="1"/>
          </p:cNvSpPr>
          <p:nvPr/>
        </p:nvSpPr>
        <p:spPr bwMode="auto">
          <a:xfrm>
            <a:off x="5486400" y="3657600"/>
            <a:ext cx="1295400" cy="1752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897" name="Oval 17"/>
          <p:cNvSpPr>
            <a:spLocks noChangeArrowheads="1"/>
          </p:cNvSpPr>
          <p:nvPr/>
        </p:nvSpPr>
        <p:spPr bwMode="auto">
          <a:xfrm>
            <a:off x="5410200" y="3581400"/>
            <a:ext cx="4572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898" name="Oval 18"/>
          <p:cNvSpPr>
            <a:spLocks noChangeArrowheads="1"/>
          </p:cNvSpPr>
          <p:nvPr/>
        </p:nvSpPr>
        <p:spPr bwMode="auto">
          <a:xfrm>
            <a:off x="5486400" y="3505200"/>
            <a:ext cx="3810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899" name="Line 19"/>
          <p:cNvSpPr>
            <a:spLocks noChangeShapeType="1"/>
          </p:cNvSpPr>
          <p:nvPr/>
        </p:nvSpPr>
        <p:spPr bwMode="auto">
          <a:xfrm>
            <a:off x="990600" y="3048000"/>
            <a:ext cx="27432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00" name="Line 20"/>
          <p:cNvSpPr>
            <a:spLocks noChangeShapeType="1"/>
          </p:cNvSpPr>
          <p:nvPr/>
        </p:nvSpPr>
        <p:spPr bwMode="auto">
          <a:xfrm>
            <a:off x="5562600" y="35052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9" grpId="0" animBg="1"/>
      <p:bldP spid="1229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imes New Roman" pitchFamily="18" charset="0"/>
              </a:rPr>
              <a:t>Какой вид движения?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1127125" y="24749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А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3348038" y="3541713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В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4140200" y="11795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С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4427538" y="3617913"/>
            <a:ext cx="554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D</a:t>
            </a:r>
            <a:endParaRPr lang="ru-RU">
              <a:latin typeface="Arial" charset="0"/>
            </a:endParaRP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7223125" y="34655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E</a:t>
            </a:r>
            <a:endParaRPr lang="ru-RU">
              <a:latin typeface="Arial" charset="0"/>
            </a:endParaRPr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5181600" y="594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F</a:t>
            </a:r>
            <a:endParaRPr lang="ru-RU">
              <a:latin typeface="Arial" charset="0"/>
            </a:endParaRPr>
          </a:p>
        </p:txBody>
      </p:sp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1331913" y="2708275"/>
            <a:ext cx="20161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 flipV="1">
            <a:off x="3348038" y="1341438"/>
            <a:ext cx="719137" cy="237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>
            <a:off x="4067175" y="1341438"/>
            <a:ext cx="792163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485" name="Line 13"/>
          <p:cNvSpPr>
            <a:spLocks noChangeShapeType="1"/>
          </p:cNvSpPr>
          <p:nvPr/>
        </p:nvSpPr>
        <p:spPr bwMode="auto">
          <a:xfrm flipV="1">
            <a:off x="4859338" y="3644900"/>
            <a:ext cx="244951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486" name="Line 14"/>
          <p:cNvSpPr>
            <a:spLocks noChangeShapeType="1"/>
          </p:cNvSpPr>
          <p:nvPr/>
        </p:nvSpPr>
        <p:spPr bwMode="auto">
          <a:xfrm flipH="1">
            <a:off x="5292725" y="3644900"/>
            <a:ext cx="2016125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2" grpId="0" animBg="1"/>
      <p:bldP spid="105483" grpId="0" animBg="1"/>
      <p:bldP spid="105484" grpId="0" animBg="1"/>
      <p:bldP spid="105485" grpId="0" animBg="1"/>
      <p:bldP spid="1054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imes New Roman" pitchFamily="18" charset="0"/>
              </a:rPr>
              <a:t>Какой вид движения?</a:t>
            </a:r>
          </a:p>
        </p:txBody>
      </p:sp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" y="1524000"/>
            <a:ext cx="6672263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6500" name="Oval 4"/>
          <p:cNvSpPr>
            <a:spLocks noChangeArrowheads="1"/>
          </p:cNvSpPr>
          <p:nvPr/>
        </p:nvSpPr>
        <p:spPr bwMode="auto">
          <a:xfrm>
            <a:off x="1828800" y="2590800"/>
            <a:ext cx="990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106501" name="Oval 5"/>
          <p:cNvSpPr>
            <a:spLocks noChangeArrowheads="1"/>
          </p:cNvSpPr>
          <p:nvPr/>
        </p:nvSpPr>
        <p:spPr bwMode="auto">
          <a:xfrm>
            <a:off x="4267200" y="5105400"/>
            <a:ext cx="10668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106502" name="Oval 6"/>
          <p:cNvSpPr>
            <a:spLocks noChangeArrowheads="1"/>
          </p:cNvSpPr>
          <p:nvPr/>
        </p:nvSpPr>
        <p:spPr bwMode="auto">
          <a:xfrm>
            <a:off x="6553200" y="1752600"/>
            <a:ext cx="8382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106503" name="Oval 7"/>
          <p:cNvSpPr>
            <a:spLocks noChangeArrowheads="1"/>
          </p:cNvSpPr>
          <p:nvPr/>
        </p:nvSpPr>
        <p:spPr bwMode="auto">
          <a:xfrm>
            <a:off x="1600200" y="2971800"/>
            <a:ext cx="8382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nimBg="1"/>
      <p:bldP spid="106501" grpId="0" animBg="1"/>
      <p:bldP spid="106502" grpId="0" animBg="1"/>
      <p:bldP spid="10650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imes New Roman" pitchFamily="18" charset="0"/>
              </a:rPr>
              <a:t>Прямолинейное движение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600200"/>
            <a:ext cx="8964612" cy="4498975"/>
          </a:xfrm>
        </p:spPr>
        <p:txBody>
          <a:bodyPr/>
          <a:lstStyle/>
          <a:p>
            <a:r>
              <a:rPr lang="ru-RU" sz="4000">
                <a:latin typeface="Times New Roman" pitchFamily="18" charset="0"/>
              </a:rPr>
              <a:t>Тело движется прямолинейно, если</a:t>
            </a:r>
          </a:p>
          <a:p>
            <a:pPr>
              <a:buFont typeface="Arial" charset="0"/>
              <a:buNone/>
            </a:pPr>
            <a:r>
              <a:rPr lang="ru-RU" sz="4000">
                <a:latin typeface="Times New Roman" pitchFamily="18" charset="0"/>
              </a:rPr>
              <a:t>    направление вектора силы и скорости</a:t>
            </a:r>
          </a:p>
          <a:p>
            <a:pPr>
              <a:buFont typeface="Arial" charset="0"/>
              <a:buNone/>
            </a:pPr>
            <a:r>
              <a:rPr lang="ru-RU" sz="4000">
                <a:latin typeface="Times New Roman" pitchFamily="18" charset="0"/>
              </a:rPr>
              <a:t>    совпадают</a:t>
            </a: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V="1">
            <a:off x="1619250" y="3789363"/>
            <a:ext cx="6265863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V="1">
            <a:off x="1619250" y="5516563"/>
            <a:ext cx="865188" cy="2889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2771775" y="5013325"/>
            <a:ext cx="1295400" cy="431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1671638" y="52228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</a:t>
            </a:r>
            <a:endParaRPr lang="ru-RU" sz="3200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184525" y="4575175"/>
            <a:ext cx="385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3200">
                <a:cs typeface="Times New Roman" pitchFamily="18" charset="0"/>
              </a:rPr>
              <a:t>υ</a:t>
            </a: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1835150" y="54451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3276600" y="4724400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1763713" y="5300663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66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  <p:bldP spid="26641" grpId="0" animBg="1"/>
      <p:bldP spid="266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/>
            </a:r>
            <a:br>
              <a:rPr lang="ru-RU" sz="4000"/>
            </a:br>
            <a:r>
              <a:rPr lang="ru-RU" sz="4000">
                <a:latin typeface="Times New Roman" pitchFamily="18" charset="0"/>
              </a:rPr>
              <a:t> Криволинейное движение – движение по дугам окружностей</a:t>
            </a:r>
          </a:p>
        </p:txBody>
      </p:sp>
      <p:pic>
        <p:nvPicPr>
          <p:cNvPr id="23559" name="Picture 7" descr="Направление скорости тела, движущегося по криволинейной траектори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8888" y="22860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968375"/>
          </a:xfrm>
        </p:spPr>
        <p:txBody>
          <a:bodyPr/>
          <a:lstStyle/>
          <a:p>
            <a:r>
              <a:rPr lang="ru-RU">
                <a:latin typeface="Times New Roman" pitchFamily="18" charset="0"/>
              </a:rPr>
              <a:t>Примеры движения по окружности</a:t>
            </a:r>
          </a:p>
        </p:txBody>
      </p:sp>
      <p:pic>
        <p:nvPicPr>
          <p:cNvPr id="21514" name="Picture 10" descr="Солнечная систем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84438" y="1700213"/>
            <a:ext cx="4608512" cy="3671887"/>
          </a:xfrm>
          <a:prstGeom prst="rect">
            <a:avLst/>
          </a:prstGeom>
          <a:noFill/>
        </p:spPr>
      </p:pic>
      <p:pic>
        <p:nvPicPr>
          <p:cNvPr id="21515" name="Picture 11" descr="13l-i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621846">
            <a:off x="6227763" y="981075"/>
            <a:ext cx="2592387" cy="2520950"/>
          </a:xfrm>
          <a:prstGeom prst="rect">
            <a:avLst/>
          </a:prstGeom>
          <a:noFill/>
        </p:spPr>
      </p:pic>
      <p:pic>
        <p:nvPicPr>
          <p:cNvPr id="21517" name="Picture 13" descr="сканирование000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528934">
            <a:off x="468313" y="4581525"/>
            <a:ext cx="2301875" cy="1871663"/>
          </a:xfrm>
          <a:prstGeom prst="rect">
            <a:avLst/>
          </a:prstGeom>
          <a:noFill/>
        </p:spPr>
      </p:pic>
      <p:pic>
        <p:nvPicPr>
          <p:cNvPr id="21518" name="Picture 14" descr="i?id=285759356-61-7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-314136">
            <a:off x="250825" y="1125538"/>
            <a:ext cx="23050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9" name="Picture 15" descr="i?id=431836653-13-7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895463">
            <a:off x="5795963" y="4149725"/>
            <a:ext cx="27432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ица">
  <a:themeElements>
    <a:clrScheme name="Граница 8">
      <a:dk1>
        <a:srgbClr val="007E7B"/>
      </a:dk1>
      <a:lt1>
        <a:srgbClr val="FFFFFF"/>
      </a:lt1>
      <a:dk2>
        <a:srgbClr val="008080"/>
      </a:dk2>
      <a:lt2>
        <a:srgbClr val="FFFF99"/>
      </a:lt2>
      <a:accent1>
        <a:srgbClr val="33CCCC"/>
      </a:accent1>
      <a:accent2>
        <a:srgbClr val="00CC66"/>
      </a:accent2>
      <a:accent3>
        <a:srgbClr val="AAC0C0"/>
      </a:accent3>
      <a:accent4>
        <a:srgbClr val="DADADA"/>
      </a:accent4>
      <a:accent5>
        <a:srgbClr val="ADE2E2"/>
      </a:accent5>
      <a:accent6>
        <a:srgbClr val="00B95C"/>
      </a:accent6>
      <a:hlink>
        <a:srgbClr val="CCFFCC"/>
      </a:hlink>
      <a:folHlink>
        <a:srgbClr val="FFFFCC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1135</TotalTime>
  <Words>498</Words>
  <Application>Microsoft Office PowerPoint</Application>
  <PresentationFormat>Экран (4:3)</PresentationFormat>
  <Paragraphs>143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Tahoma</vt:lpstr>
      <vt:lpstr>Times New Roman</vt:lpstr>
      <vt:lpstr>Wingdings</vt:lpstr>
      <vt:lpstr>Garamond</vt:lpstr>
      <vt:lpstr>MapInfo Cartographic</vt:lpstr>
      <vt:lpstr>Граница</vt:lpstr>
      <vt:lpstr>Microsoft Equation 3.0</vt:lpstr>
      <vt:lpstr>КРИВОЛИНЕЙНОЕ ДВИЖЕНИЕ</vt:lpstr>
      <vt:lpstr>Цели урока</vt:lpstr>
      <vt:lpstr>Повторение</vt:lpstr>
      <vt:lpstr>Укажите пройденный путь и траекторию</vt:lpstr>
      <vt:lpstr>Какой вид движения?</vt:lpstr>
      <vt:lpstr>Какой вид движения?</vt:lpstr>
      <vt:lpstr>Прямолинейное движение</vt:lpstr>
      <vt:lpstr>  Криволинейное движение – движение по дугам окружностей</vt:lpstr>
      <vt:lpstr>Примеры движения по окружности</vt:lpstr>
      <vt:lpstr>Слайд 10</vt:lpstr>
      <vt:lpstr>Движение по окружности с постоянной по модулю</vt:lpstr>
      <vt:lpstr>Ускорение</vt:lpstr>
      <vt:lpstr>               Направление центростремительного ускорения                     и скорости</vt:lpstr>
      <vt:lpstr>Период и частота</vt:lpstr>
      <vt:lpstr>Примеры различных частот вращения</vt:lpstr>
      <vt:lpstr>Слайд 16</vt:lpstr>
      <vt:lpstr>Скорости тела при движении по окружности</vt:lpstr>
      <vt:lpstr>Вопросы для закрепления</vt:lpstr>
      <vt:lpstr>Экспериментальная работа</vt:lpstr>
      <vt:lpstr>Тестирование</vt:lpstr>
      <vt:lpstr>Проверка тестовой работы</vt:lpstr>
      <vt:lpstr>Подведение итогов</vt:lpstr>
    </vt:vector>
  </TitlesOfParts>
  <Company>My 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КРИВОЛИНЕЙНОЕ ДВИЖЕНИЕ</dc:title>
  <dc:creator>Меркулов</dc:creator>
  <cp:lastModifiedBy>revaz</cp:lastModifiedBy>
  <cp:revision>22</cp:revision>
  <dcterms:created xsi:type="dcterms:W3CDTF">2008-11-15T09:53:25Z</dcterms:created>
  <dcterms:modified xsi:type="dcterms:W3CDTF">2013-04-07T12:53:42Z</dcterms:modified>
</cp:coreProperties>
</file>