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61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38E9-A542-440D-9E8C-544B65169AAA}" type="datetimeFigureOut">
              <a:rPr lang="ru-RU" smtClean="0"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5FF6E-64E8-489D-A10F-7D321AD81B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287F0-2E77-44B4-BC36-3539E3348E69}" type="slidenum">
              <a:rPr lang="ru-RU"/>
              <a:pPr/>
              <a:t>6</a:t>
            </a:fld>
            <a:endParaRPr lang="ru-RU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DEE5A1-FABF-434B-AA9A-694A64C5D3E3}" type="slidenum">
              <a:rPr lang="ru-RU"/>
              <a:pPr/>
              <a:t>7</a:t>
            </a:fld>
            <a:endParaRPr lang="ru-RU"/>
          </a:p>
        </p:txBody>
      </p:sp>
      <p:sp>
        <p:nvSpPr>
          <p:cNvPr id="10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D899EA-F6EB-41DB-A328-66E0BC5E37D9}" type="slidenum">
              <a:rPr lang="ru-RU"/>
              <a:pPr/>
              <a:t>8</a:t>
            </a:fld>
            <a:endParaRPr lang="ru-RU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C9606-D57B-435D-B53F-29B3728043B7}" type="slidenum">
              <a:rPr lang="ru-RU"/>
              <a:pPr/>
              <a:t>9</a:t>
            </a:fld>
            <a:endParaRPr lang="ru-RU"/>
          </a:p>
        </p:txBody>
      </p:sp>
      <p:sp>
        <p:nvSpPr>
          <p:cNvPr id="12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Pesenka_o_lete%201.mid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Урок-соревнование по теме:</a:t>
            </a: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/>
            </a:r>
            <a:b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</a:br>
            <a:r>
              <a:rPr lang="ru-RU" sz="4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«Действия с натуральными числами и их свойства».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4365104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Бродецкая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Т. А.,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учитель математики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МОУ «Гимназия № 4»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г.о. Электросталь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32656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fr-CA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этап.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«Головоломка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arenR"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 выражении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 </a:t>
            </a:r>
            <a:r>
              <a:rPr lang="ru-RU" b="1" dirty="0" smtClean="0">
                <a:solidFill>
                  <a:srgbClr val="C00000"/>
                </a:solidFill>
              </a:rPr>
              <a:t>4 </a:t>
            </a:r>
            <a:r>
              <a:rPr lang="ru-RU" b="1" dirty="0" smtClean="0">
                <a:solidFill>
                  <a:srgbClr val="C00000"/>
                </a:solidFill>
              </a:rPr>
              <a:t>+ 32 : 8 + </a:t>
            </a:r>
            <a:r>
              <a:rPr lang="ru-RU" b="1" dirty="0" smtClean="0">
                <a:solidFill>
                  <a:srgbClr val="C00000"/>
                </a:solidFill>
              </a:rPr>
              <a:t>4*3 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> </a:t>
            </a:r>
            <a:endParaRPr lang="ru-RU" dirty="0" smtClean="0"/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расставьте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скобки так, чтобы в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</a:t>
            </a:r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результате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получилось: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а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) 28; 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    </a:t>
            </a: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) как можно большее число;  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14350" lvl="0" indent="-514350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      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) как можно меньшее число.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marL="514350" lvl="0" indent="-51435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2) </a:t>
            </a: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Найдите десять натуральных чисел,  сумма  и  произведение которых равны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20.</a:t>
            </a:r>
            <a:endParaRPr lang="ru-RU" sz="28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514350" lvl="0" indent="-514350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http://go2.imgsmail.ru/imgpreview?key=http%3A//www.resolventa.ru/ris/diag7.gif&amp;mb=imgdb_preview_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1728532" cy="1799085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Подведение итогов.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http://go4.imgsmail.ru/imgpreview?key=http%3A//schoolmathematics.ru/wp-content/uploads/2011/02/82.jpg&amp;mb=imgdb_preview_8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41418"/>
            <a:ext cx="2232248" cy="314906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347864" y="314096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836712"/>
            <a:ext cx="6120680" cy="495174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"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Тропинка к истине сложна, 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потому в мышленье чистом 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Отвага дерзкая нужна </a:t>
            </a:r>
            <a:b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менее, чем </a:t>
            </a:r>
            <a:r>
              <a:rPr lang="ru-RU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альпинистам»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2060"/>
                </a:solidFill>
              </a:rPr>
              <a:t>"Мыслители" </a:t>
            </a:r>
            <a:r>
              <a:rPr lang="ru-RU" i="1" dirty="0" err="1" smtClean="0">
                <a:solidFill>
                  <a:srgbClr val="002060"/>
                </a:solidFill>
              </a:rPr>
              <a:t>Евг.Винокуров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http://go4.imgsmail.ru/imgpreview?key=http%3A//schoolmathematics.ru/wp-content/uploads/2011/02/82.jpg&amp;mb=imgdb_preview_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088232" cy="265786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fr-C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этап.</a:t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«Разминка»</a:t>
            </a:r>
            <a:r>
              <a:rPr lang="ru-RU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916832"/>
            <a:ext cx="6624736" cy="420933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200000"/>
              </a:lnSpc>
              <a:buNone/>
            </a:pPr>
            <a:endParaRPr lang="ru-RU" sz="2000" dirty="0" smtClean="0"/>
          </a:p>
          <a:p>
            <a:pPr algn="just">
              <a:lnSpc>
                <a:spcPct val="150000"/>
              </a:lnSpc>
              <a:buNone/>
            </a:pPr>
            <a:r>
              <a:rPr lang="ru-RU" sz="2000" dirty="0" smtClean="0"/>
              <a:t>   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Команда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получает лист с заданием.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Каждый участник выполняет одно действие, передаёт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лист дальше.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Последний из участников сдаёт лист с ответами учителю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Верный ответ – 1 балл.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>
              <a:buNone/>
            </a:pPr>
            <a:endParaRPr lang="en-US" dirty="0"/>
          </a:p>
        </p:txBody>
      </p:sp>
      <p:pic>
        <p:nvPicPr>
          <p:cNvPr id="4098" name="Picture 2" descr="http://go2.imgsmail.ru/imgpreview?key=http%3A//www.resolventa.ru/ris/diag7.gif&amp;mb=imgdb_preview_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1866900" cy="1943101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980730"/>
          <a:ext cx="7344816" cy="47244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448272"/>
                <a:gridCol w="2448272"/>
                <a:gridCol w="2448272"/>
              </a:tblGrid>
              <a:tr h="42631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 команда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 команда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 команда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25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Какие числа называются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натуральными?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Назовите самое маленькое натуральное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число.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Назвать все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цифры.</a:t>
                      </a:r>
                      <a:endParaRPr lang="ru-RU" sz="1400" b="1" dirty="0"/>
                    </a:p>
                  </a:txBody>
                  <a:tcPr/>
                </a:tc>
              </a:tr>
              <a:tr h="525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Сколько сантиметров в одном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метре?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2.Сколько миллиметров  в одном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сантиметре?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Сколько метров в одном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километре?</a:t>
                      </a:r>
                      <a:endParaRPr lang="ru-RU" sz="1400" b="1" dirty="0"/>
                    </a:p>
                  </a:txBody>
                  <a:tcPr/>
                </a:tc>
              </a:tr>
              <a:tr h="735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Сформулировать переместительное свойство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сложения.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Сформулировать сочетательное свойство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сложения.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Сформулировать свойство нуля при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сложении.</a:t>
                      </a:r>
                      <a:endParaRPr lang="ru-RU" sz="1400" b="1" dirty="0"/>
                    </a:p>
                  </a:txBody>
                  <a:tcPr/>
                </a:tc>
              </a:tr>
              <a:tr h="735837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Как узнать,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сколько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одно число больше или меньше другого?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Сформулировать свойство вычитания суммы из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числа.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Сформулировать свойство вычитания числа из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суммы.</a:t>
                      </a:r>
                      <a:endParaRPr lang="ru-RU" sz="1400" b="1" dirty="0"/>
                    </a:p>
                  </a:txBody>
                  <a:tcPr/>
                </a:tc>
              </a:tr>
              <a:tr h="525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Сформулировать свойство нуля при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вычитании.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Сформулировать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пределение уравнения.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такое к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орень уравнения?</a:t>
                      </a:r>
                      <a:endParaRPr lang="ru-RU" sz="1400" b="1" dirty="0"/>
                    </a:p>
                  </a:txBody>
                  <a:tcPr/>
                </a:tc>
              </a:tr>
              <a:tr h="52559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Что значит решить уравнение?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Как найти неизвестное уменьшаемое?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 Как найти неизвестное слагаемое?</a:t>
                      </a:r>
                      <a:endParaRPr lang="ru-RU" sz="1400" b="1" dirty="0"/>
                    </a:p>
                  </a:txBody>
                  <a:tcPr/>
                </a:tc>
              </a:tr>
              <a:tr h="426318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найти 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еизвестное вычитаемое?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найти 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еизвестный множитель?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найти н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еизвестное делимое?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87624" y="5733256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ea typeface="Times New Roman" pitchFamily="18" charset="0"/>
                <a:cs typeface="Arial" pitchFamily="34" charset="0"/>
              </a:rPr>
              <a:t>За каждый правильный ответ команда получает 1 балл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этап. </a:t>
            </a:r>
            <a:r>
              <a:rPr lang="ru-RU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«Теоретический»</a:t>
            </a:r>
            <a:r>
              <a:rPr lang="ru-RU" b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196752"/>
            <a:ext cx="7601498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Решить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уравнение. 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За </a:t>
            </a:r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каждое правильно решенное уравнение </a:t>
            </a:r>
            <a:endParaRPr lang="ru-RU" sz="2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команда </a:t>
            </a:r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получает 1 балл.</a:t>
            </a:r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fr-CA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3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этап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«Бонус»</a:t>
            </a:r>
            <a:endParaRPr lang="ru-RU" sz="4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60000"/>
              </a:lnSpc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Учащиеся,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решившие своё уравнение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раньше, могут заработать дополнительные баллы, выполнив дополнительные 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задания.</a:t>
            </a: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За каждое правильно решенное </a:t>
            </a:r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задание </a:t>
            </a:r>
            <a:endParaRPr lang="ru-RU" sz="2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Comic Sans MS" pitchFamily="66" charset="0"/>
              </a:rPr>
              <a:t>команда получает 1 балл.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r>
              <a:rPr lang="fr-C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«Практический»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19250" y="908050"/>
            <a:ext cx="5976938" cy="5068888"/>
            <a:chOff x="1111" y="572"/>
            <a:chExt cx="3765" cy="3193"/>
          </a:xfrm>
        </p:grpSpPr>
        <p:sp>
          <p:nvSpPr>
            <p:cNvPr id="3077" name="WordArt 3"/>
            <p:cNvSpPr>
              <a:spLocks noChangeArrowheads="1" noChangeShapeType="1" noTextEdit="1"/>
            </p:cNvSpPr>
            <p:nvPr/>
          </p:nvSpPr>
          <p:spPr bwMode="auto">
            <a:xfrm>
              <a:off x="1111" y="572"/>
              <a:ext cx="3765" cy="2813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ru-RU" sz="48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9900"/>
                  </a:solidFill>
                  <a:latin typeface="Monotype Corsiva"/>
                </a:rPr>
                <a:t>физкультминутка </a:t>
              </a:r>
            </a:p>
          </p:txBody>
        </p:sp>
        <p:sp>
          <p:nvSpPr>
            <p:cNvPr id="3078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109" y="3339"/>
              <a:ext cx="1950" cy="42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44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8000"/>
                  </a:solidFill>
                  <a:latin typeface="Monotype Corsiva"/>
                </a:rPr>
                <a:t>считаем всё</a:t>
              </a:r>
            </a:p>
          </p:txBody>
        </p:sp>
        <p:pic>
          <p:nvPicPr>
            <p:cNvPr id="3079" name="Picture 5" descr="колоб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73" y="1162"/>
              <a:ext cx="1824" cy="1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5846" name="Pesenka_o_lete 1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36075" y="6437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7" descr="гном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334000"/>
            <a:ext cx="1466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04664"/>
            <a:ext cx="8229600" cy="86409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Сколько цветов будет в круге, столько раз поднимем руки.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268760"/>
            <a:ext cx="7715304" cy="4874884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4100" name="Picture 4" descr="Schegol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365625"/>
            <a:ext cx="194468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763713" y="1412875"/>
            <a:ext cx="4537075" cy="518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2" name="Picture 6" descr="AG00001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895600"/>
            <a:ext cx="1828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AG00001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05000"/>
            <a:ext cx="1676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AG00001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144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AKEP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9530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AKEP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5486400"/>
            <a:ext cx="76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-24"/>
            <a:ext cx="8229600" cy="134079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Приседаем столько раз,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сколько </a:t>
            </a: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бабочек у нас.</a:t>
            </a:r>
          </a:p>
        </p:txBody>
      </p:sp>
      <p:pic>
        <p:nvPicPr>
          <p:cNvPr id="5123" name="Picture 3" descr="ba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557338"/>
            <a:ext cx="39957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4" descr="papillonkiss013tk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617543">
            <a:off x="7375525" y="5175250"/>
            <a:ext cx="15128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4" descr="papillonkiss013tk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85863">
            <a:off x="900906" y="2851944"/>
            <a:ext cx="151288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4" descr="papillonkiss013tk1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2938" y="5857875"/>
            <a:ext cx="819150" cy="771525"/>
          </a:xfrm>
          <a:noFill/>
        </p:spPr>
      </p:pic>
      <p:pic>
        <p:nvPicPr>
          <p:cNvPr id="32771" name="Picture 3" descr="Роза открываеися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4437063"/>
            <a:ext cx="21605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" descr="papillonkiss013tk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828800"/>
            <a:ext cx="1276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88640"/>
            <a:ext cx="8229600" cy="11521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Сколько ёлочек зелёных,</a:t>
            </a:r>
            <a:b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столько сделаем наклонов.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6148" name="Picture 4" descr="4b41e393be536651fdb106eb488a2df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0"/>
            <a:ext cx="8153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208</TotalTime>
  <Words>337</Words>
  <Application>Microsoft Office PowerPoint</Application>
  <PresentationFormat>Экран (4:3)</PresentationFormat>
  <Paragraphs>69</Paragraphs>
  <Slides>11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TS101908703</vt:lpstr>
      <vt:lpstr>Урок-соревнование по теме:  «Действия с натуральными числами и их свойства». </vt:lpstr>
      <vt:lpstr>Слайд 2</vt:lpstr>
      <vt:lpstr>I этап. «Разминка» </vt:lpstr>
      <vt:lpstr>II этап. «Теоретический» </vt:lpstr>
      <vt:lpstr>III этап. «Практический»</vt:lpstr>
      <vt:lpstr>Слайд 6</vt:lpstr>
      <vt:lpstr>Сколько цветов будет в круге, столько раз поднимем руки.</vt:lpstr>
      <vt:lpstr>Приседаем столько раз,  сколько бабочек у нас.</vt:lpstr>
      <vt:lpstr>Сколько ёлочек зелёных,  столько сделаем наклонов.</vt:lpstr>
      <vt:lpstr>V этап. «Головоломка» </vt:lpstr>
      <vt:lpstr>Подведение итогов.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Урок-соревнование по теме:  «Действия с натуральными числами и их свойства».</dc:title>
  <dc:subject>Шаблон оформления</dc:subject>
  <dc:creator>Acer</dc:creator>
  <dc:description>Шаблон оформления
Корпорация Майкрософт</dc:description>
  <cp:lastModifiedBy>Acer</cp:lastModifiedBy>
  <cp:revision>18</cp:revision>
  <dcterms:created xsi:type="dcterms:W3CDTF">2013-01-30T11:34:57Z</dcterms:created>
  <dcterms:modified xsi:type="dcterms:W3CDTF">2013-01-30T19:27:38Z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