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319" r:id="rId2"/>
    <p:sldId id="312" r:id="rId3"/>
    <p:sldId id="315" r:id="rId4"/>
    <p:sldId id="317" r:id="rId5"/>
    <p:sldId id="314" r:id="rId6"/>
    <p:sldId id="259" r:id="rId7"/>
    <p:sldId id="299" r:id="rId8"/>
    <p:sldId id="298" r:id="rId9"/>
    <p:sldId id="291" r:id="rId10"/>
    <p:sldId id="307" r:id="rId11"/>
    <p:sldId id="294" r:id="rId12"/>
    <p:sldId id="308" r:id="rId13"/>
    <p:sldId id="295" r:id="rId14"/>
    <p:sldId id="257" r:id="rId15"/>
    <p:sldId id="258" r:id="rId16"/>
    <p:sldId id="261" r:id="rId17"/>
    <p:sldId id="260" r:id="rId18"/>
    <p:sldId id="262" r:id="rId19"/>
    <p:sldId id="263" r:id="rId20"/>
    <p:sldId id="306" r:id="rId21"/>
    <p:sldId id="267" r:id="rId22"/>
    <p:sldId id="300" r:id="rId23"/>
    <p:sldId id="270" r:id="rId24"/>
    <p:sldId id="271" r:id="rId25"/>
    <p:sldId id="272" r:id="rId26"/>
    <p:sldId id="274" r:id="rId27"/>
    <p:sldId id="275" r:id="rId28"/>
    <p:sldId id="313" r:id="rId29"/>
    <p:sldId id="276" r:id="rId30"/>
    <p:sldId id="277" r:id="rId31"/>
    <p:sldId id="278" r:id="rId32"/>
    <p:sldId id="280" r:id="rId33"/>
    <p:sldId id="285" r:id="rId34"/>
    <p:sldId id="281" r:id="rId35"/>
    <p:sldId id="301" r:id="rId36"/>
    <p:sldId id="282" r:id="rId37"/>
    <p:sldId id="283" r:id="rId38"/>
    <p:sldId id="286" r:id="rId39"/>
    <p:sldId id="287" r:id="rId40"/>
    <p:sldId id="309" r:id="rId41"/>
    <p:sldId id="310" r:id="rId42"/>
    <p:sldId id="311" r:id="rId43"/>
    <p:sldId id="288" r:id="rId44"/>
    <p:sldId id="320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CC3399"/>
    <a:srgbClr val="9900CC"/>
    <a:srgbClr val="FF00FF"/>
    <a:srgbClr val="0066FF"/>
    <a:srgbClr val="6600CC"/>
    <a:srgbClr val="66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9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1996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3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BA851-C3F5-4BE4-86FC-3CAC4D70D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CD3E-A567-41FD-991C-FF7089A66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8CC7-B00E-4F1F-BCFA-B23F85C52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3715-919A-46F4-8113-B153A324F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CB67-CBA0-4CF0-A061-EAF2BFE85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6A8F-A139-438A-8958-7FF1C68A1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6C95-A6F4-42C9-B1B5-F771C8D97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7A90-9AB0-45B4-9AAE-41BF51905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60943-96EB-45A7-9EF4-9DFAD19D2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C9518-5009-41EF-A048-DA3839B82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01E68-EB39-4982-8337-9100F61DE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24DA-5925-4A88-B3B0-455F9AE18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DD66-4BDC-40DA-916B-496B0AC91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C4BF-8960-488E-914F-4DCDEC95A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DF0BE-EA17-444A-A127-BCF80CC84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CC20-A559-4D8E-95AA-9C356ACCF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3F8E7-D05F-4231-ADD2-AF7122AAB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9865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866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867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867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7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8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869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9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9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681E2A1F-5E8D-4923-A0CA-37B9D7ADB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1476375" y="981075"/>
            <a:ext cx="7345363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БАЗОВЫЕ ЛОГИЧЕСКИЕ ЭЛЕМЕНТЫ</a:t>
            </a:r>
            <a:b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kumimoji="0" lang="ru-RU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ЛОГИЧЕСКИЕ СХЕМЫ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5575" y="4868863"/>
            <a:ext cx="612616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600" b="1" i="1" dirty="0">
                <a:solidFill>
                  <a:srgbClr val="0033CC"/>
                </a:solidFill>
              </a:rPr>
              <a:t>Яхина Рита Альфировна</a:t>
            </a:r>
            <a:endParaRPr lang="ru-RU" sz="1600" b="1" dirty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1600" b="1" i="1" dirty="0">
                <a:solidFill>
                  <a:srgbClr val="0033CC"/>
                </a:solidFill>
              </a:rPr>
              <a:t>преподаватель высшей квалификационной категории </a:t>
            </a:r>
            <a:endParaRPr lang="ru-RU" sz="1600" b="1" dirty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1600" b="1" i="1" dirty="0">
                <a:solidFill>
                  <a:srgbClr val="0033CC"/>
                </a:solidFill>
              </a:rPr>
              <a:t>компьютерных дисциплин</a:t>
            </a:r>
            <a:endParaRPr lang="ru-RU" sz="1600" b="1" dirty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1600" b="1" i="1" dirty="0">
                <a:solidFill>
                  <a:srgbClr val="0033CC"/>
                </a:solidFill>
              </a:rPr>
              <a:t>председатель предметно-цикловой комиссии</a:t>
            </a:r>
            <a:endParaRPr lang="ru-RU" sz="1600" b="1" dirty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1600" b="1" i="1" dirty="0">
                <a:solidFill>
                  <a:srgbClr val="0033CC"/>
                </a:solidFill>
              </a:rPr>
              <a:t>специальности «Информационные системы»</a:t>
            </a:r>
            <a:endParaRPr lang="ru-RU" sz="1600" b="1" dirty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1600" b="1" i="1" cap="all" dirty="0">
                <a:solidFill>
                  <a:srgbClr val="0033CC"/>
                </a:solidFill>
              </a:rPr>
              <a:t>(258-483-969)</a:t>
            </a:r>
            <a:endParaRPr lang="ru-RU" sz="1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3995738" y="1268413"/>
            <a:ext cx="2628900" cy="5029200"/>
            <a:chOff x="1161" y="5538"/>
            <a:chExt cx="4140" cy="7920"/>
          </a:xfrm>
        </p:grpSpPr>
        <p:sp>
          <p:nvSpPr>
            <p:cNvPr id="12292" name="Rectangle 5" descr="Газетная бумага"/>
            <p:cNvSpPr>
              <a:spLocks noChangeArrowheads="1"/>
            </p:cNvSpPr>
            <p:nvPr/>
          </p:nvSpPr>
          <p:spPr bwMode="auto">
            <a:xfrm>
              <a:off x="3321" y="8058"/>
              <a:ext cx="1440" cy="198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S</a:t>
              </a:r>
            </a:p>
            <a:p>
              <a:endParaRPr lang="en-US" sz="1400"/>
            </a:p>
            <a:p>
              <a:r>
                <a:rPr lang="en-US" sz="1400"/>
                <a:t>C</a:t>
              </a:r>
            </a:p>
            <a:p>
              <a:endParaRPr lang="en-US" sz="1400"/>
            </a:p>
            <a:p>
              <a:r>
                <a:rPr lang="en-US" sz="1400"/>
                <a:t>R</a:t>
              </a:r>
              <a:endParaRPr lang="ru-RU"/>
            </a:p>
          </p:txBody>
        </p:sp>
        <p:sp>
          <p:nvSpPr>
            <p:cNvPr id="12293" name="Rectangle 6" descr="Газетная бумага"/>
            <p:cNvSpPr>
              <a:spLocks noChangeArrowheads="1"/>
            </p:cNvSpPr>
            <p:nvPr/>
          </p:nvSpPr>
          <p:spPr bwMode="auto">
            <a:xfrm>
              <a:off x="3321" y="5538"/>
              <a:ext cx="1440" cy="2064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S</a:t>
              </a:r>
            </a:p>
            <a:p>
              <a:endParaRPr lang="en-US" sz="1200"/>
            </a:p>
            <a:p>
              <a:r>
                <a:rPr lang="en-US" sz="1400"/>
                <a:t>C</a:t>
              </a:r>
            </a:p>
            <a:p>
              <a:endParaRPr lang="en-US" sz="1200"/>
            </a:p>
            <a:p>
              <a:r>
                <a:rPr lang="en-US" sz="1400"/>
                <a:t>R</a:t>
              </a:r>
              <a:endParaRPr lang="ru-RU"/>
            </a:p>
          </p:txBody>
        </p:sp>
        <p:sp>
          <p:nvSpPr>
            <p:cNvPr id="12294" name="Line 7" descr="Газетная бумага"/>
            <p:cNvSpPr>
              <a:spLocks noChangeShapeType="1"/>
            </p:cNvSpPr>
            <p:nvPr/>
          </p:nvSpPr>
          <p:spPr bwMode="auto">
            <a:xfrm>
              <a:off x="3861" y="5538"/>
              <a:ext cx="0" cy="19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Line 8" descr="Газетная бумага"/>
            <p:cNvSpPr>
              <a:spLocks noChangeShapeType="1"/>
            </p:cNvSpPr>
            <p:nvPr/>
          </p:nvSpPr>
          <p:spPr bwMode="auto">
            <a:xfrm flipH="1">
              <a:off x="2241" y="5898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9" descr="Газетная бумага"/>
            <p:cNvSpPr>
              <a:spLocks noChangeShapeType="1"/>
            </p:cNvSpPr>
            <p:nvPr/>
          </p:nvSpPr>
          <p:spPr bwMode="auto">
            <a:xfrm>
              <a:off x="4761" y="5898"/>
              <a:ext cx="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10" descr="Газетная бумага"/>
            <p:cNvSpPr>
              <a:spLocks noChangeShapeType="1"/>
            </p:cNvSpPr>
            <p:nvPr/>
          </p:nvSpPr>
          <p:spPr bwMode="auto">
            <a:xfrm flipH="1">
              <a:off x="2781" y="6438"/>
              <a:ext cx="5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11" descr="Газетная бумага"/>
            <p:cNvSpPr>
              <a:spLocks noChangeShapeType="1"/>
            </p:cNvSpPr>
            <p:nvPr/>
          </p:nvSpPr>
          <p:spPr bwMode="auto">
            <a:xfrm>
              <a:off x="2781" y="6438"/>
              <a:ext cx="0" cy="3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Line 12" descr="Газетная бумага"/>
            <p:cNvSpPr>
              <a:spLocks noChangeShapeType="1"/>
            </p:cNvSpPr>
            <p:nvPr/>
          </p:nvSpPr>
          <p:spPr bwMode="auto">
            <a:xfrm>
              <a:off x="2778" y="8958"/>
              <a:ext cx="5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13" descr="Газетная бумага"/>
            <p:cNvSpPr>
              <a:spLocks noChangeShapeType="1"/>
            </p:cNvSpPr>
            <p:nvPr/>
          </p:nvSpPr>
          <p:spPr bwMode="auto">
            <a:xfrm flipH="1">
              <a:off x="2241" y="6978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14" descr="Газетная бумага"/>
            <p:cNvSpPr>
              <a:spLocks noChangeShapeType="1"/>
            </p:cNvSpPr>
            <p:nvPr/>
          </p:nvSpPr>
          <p:spPr bwMode="auto">
            <a:xfrm>
              <a:off x="4761" y="7062"/>
              <a:ext cx="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5" descr="Газетная бумага"/>
            <p:cNvSpPr>
              <a:spLocks noChangeShapeType="1"/>
            </p:cNvSpPr>
            <p:nvPr/>
          </p:nvSpPr>
          <p:spPr bwMode="auto">
            <a:xfrm>
              <a:off x="4761" y="8418"/>
              <a:ext cx="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6" descr="Газетная бумага"/>
            <p:cNvSpPr>
              <a:spLocks noChangeShapeType="1"/>
            </p:cNvSpPr>
            <p:nvPr/>
          </p:nvSpPr>
          <p:spPr bwMode="auto">
            <a:xfrm>
              <a:off x="4761" y="9762"/>
              <a:ext cx="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7" descr="Газетная бумага"/>
            <p:cNvSpPr>
              <a:spLocks noChangeShapeType="1"/>
            </p:cNvSpPr>
            <p:nvPr/>
          </p:nvSpPr>
          <p:spPr bwMode="auto">
            <a:xfrm flipH="1">
              <a:off x="2241" y="8418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18" descr="Газетная бумага"/>
            <p:cNvSpPr>
              <a:spLocks noChangeShapeType="1"/>
            </p:cNvSpPr>
            <p:nvPr/>
          </p:nvSpPr>
          <p:spPr bwMode="auto">
            <a:xfrm flipH="1">
              <a:off x="2241" y="9498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9" descr="Газетная бумага"/>
            <p:cNvSpPr>
              <a:spLocks noChangeShapeType="1"/>
            </p:cNvSpPr>
            <p:nvPr/>
          </p:nvSpPr>
          <p:spPr bwMode="auto">
            <a:xfrm>
              <a:off x="3861" y="8058"/>
              <a:ext cx="0" cy="19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Rectangle 20" descr="Газетная бумага"/>
            <p:cNvSpPr>
              <a:spLocks noChangeArrowheads="1"/>
            </p:cNvSpPr>
            <p:nvPr/>
          </p:nvSpPr>
          <p:spPr bwMode="auto">
            <a:xfrm>
              <a:off x="3321" y="10938"/>
              <a:ext cx="1440" cy="198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S</a:t>
              </a:r>
            </a:p>
            <a:p>
              <a:endParaRPr lang="en-US" sz="1400"/>
            </a:p>
            <a:p>
              <a:r>
                <a:rPr lang="en-US" sz="1400"/>
                <a:t>C</a:t>
              </a:r>
            </a:p>
            <a:p>
              <a:endParaRPr lang="en-US" sz="1400"/>
            </a:p>
            <a:p>
              <a:r>
                <a:rPr lang="en-US" sz="1400"/>
                <a:t>R</a:t>
              </a:r>
            </a:p>
            <a:p>
              <a:endParaRPr lang="ru-RU"/>
            </a:p>
          </p:txBody>
        </p:sp>
        <p:sp>
          <p:nvSpPr>
            <p:cNvPr id="12308" name="Line 21" descr="Газетная бумага"/>
            <p:cNvSpPr>
              <a:spLocks noChangeShapeType="1"/>
            </p:cNvSpPr>
            <p:nvPr/>
          </p:nvSpPr>
          <p:spPr bwMode="auto">
            <a:xfrm>
              <a:off x="3861" y="10938"/>
              <a:ext cx="0" cy="19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2" descr="Газетная бумага"/>
            <p:cNvSpPr>
              <a:spLocks noChangeShapeType="1"/>
            </p:cNvSpPr>
            <p:nvPr/>
          </p:nvSpPr>
          <p:spPr bwMode="auto">
            <a:xfrm flipH="1">
              <a:off x="2421" y="11298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3" descr="Газетная бумага"/>
            <p:cNvSpPr>
              <a:spLocks noChangeShapeType="1"/>
            </p:cNvSpPr>
            <p:nvPr/>
          </p:nvSpPr>
          <p:spPr bwMode="auto">
            <a:xfrm flipH="1">
              <a:off x="2421" y="12558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4" descr="Газетная бумага"/>
            <p:cNvSpPr>
              <a:spLocks noChangeShapeType="1"/>
            </p:cNvSpPr>
            <p:nvPr/>
          </p:nvSpPr>
          <p:spPr bwMode="auto">
            <a:xfrm flipH="1">
              <a:off x="2778" y="10038"/>
              <a:ext cx="3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25" descr="Газетная бумага"/>
            <p:cNvSpPr>
              <a:spLocks noChangeShapeType="1"/>
            </p:cNvSpPr>
            <p:nvPr/>
          </p:nvSpPr>
          <p:spPr bwMode="auto">
            <a:xfrm>
              <a:off x="2781" y="11118"/>
              <a:ext cx="0" cy="23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26" descr="Газетная бумага"/>
            <p:cNvSpPr>
              <a:spLocks noChangeShapeType="1"/>
            </p:cNvSpPr>
            <p:nvPr/>
          </p:nvSpPr>
          <p:spPr bwMode="auto">
            <a:xfrm>
              <a:off x="2778" y="12018"/>
              <a:ext cx="5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27" descr="Газетная бумага"/>
            <p:cNvSpPr>
              <a:spLocks noChangeShapeType="1"/>
            </p:cNvSpPr>
            <p:nvPr/>
          </p:nvSpPr>
          <p:spPr bwMode="auto">
            <a:xfrm>
              <a:off x="4761" y="11298"/>
              <a:ext cx="5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28" descr="Газетная бумага"/>
            <p:cNvSpPr>
              <a:spLocks noChangeShapeType="1"/>
            </p:cNvSpPr>
            <p:nvPr/>
          </p:nvSpPr>
          <p:spPr bwMode="auto">
            <a:xfrm>
              <a:off x="4761" y="12558"/>
              <a:ext cx="5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29" descr="Газетная бумага"/>
            <p:cNvSpPr>
              <a:spLocks noChangeShapeType="1"/>
            </p:cNvSpPr>
            <p:nvPr/>
          </p:nvSpPr>
          <p:spPr bwMode="auto">
            <a:xfrm>
              <a:off x="3861" y="10301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Text Box 30" descr="Газетная бумага"/>
            <p:cNvSpPr txBox="1">
              <a:spLocks noChangeArrowheads="1"/>
            </p:cNvSpPr>
            <p:nvPr/>
          </p:nvSpPr>
          <p:spPr bwMode="auto">
            <a:xfrm>
              <a:off x="4041" y="5622"/>
              <a:ext cx="540" cy="72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T</a:t>
              </a:r>
              <a:endParaRPr lang="ru-RU"/>
            </a:p>
          </p:txBody>
        </p:sp>
        <p:sp>
          <p:nvSpPr>
            <p:cNvPr id="12318" name="Text Box 31" descr="Газетная бумага"/>
            <p:cNvSpPr txBox="1">
              <a:spLocks noChangeArrowheads="1"/>
            </p:cNvSpPr>
            <p:nvPr/>
          </p:nvSpPr>
          <p:spPr bwMode="auto">
            <a:xfrm>
              <a:off x="4041" y="8322"/>
              <a:ext cx="540" cy="72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T</a:t>
              </a:r>
              <a:endParaRPr lang="ru-RU"/>
            </a:p>
          </p:txBody>
        </p:sp>
        <p:sp>
          <p:nvSpPr>
            <p:cNvPr id="12319" name="Text Box 32" descr="Газетная бумага"/>
            <p:cNvSpPr txBox="1">
              <a:spLocks noChangeArrowheads="1"/>
            </p:cNvSpPr>
            <p:nvPr/>
          </p:nvSpPr>
          <p:spPr bwMode="auto">
            <a:xfrm>
              <a:off x="4041" y="11202"/>
              <a:ext cx="540" cy="72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T</a:t>
              </a:r>
              <a:endParaRPr lang="ru-RU"/>
            </a:p>
          </p:txBody>
        </p:sp>
        <p:sp>
          <p:nvSpPr>
            <p:cNvPr id="12320" name="Line 33" descr="Газетная бумага"/>
            <p:cNvSpPr>
              <a:spLocks noChangeShapeType="1"/>
            </p:cNvSpPr>
            <p:nvPr/>
          </p:nvSpPr>
          <p:spPr bwMode="auto">
            <a:xfrm>
              <a:off x="2781" y="8862"/>
              <a:ext cx="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Text Box 34" descr="Газетная бумага"/>
            <p:cNvSpPr txBox="1">
              <a:spLocks noChangeArrowheads="1"/>
            </p:cNvSpPr>
            <p:nvPr/>
          </p:nvSpPr>
          <p:spPr bwMode="auto">
            <a:xfrm>
              <a:off x="1341" y="5622"/>
              <a:ext cx="720" cy="54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a</a:t>
              </a:r>
              <a:r>
                <a:rPr lang="en-US" sz="1400" baseline="-25000"/>
                <a:t>n</a:t>
              </a:r>
              <a:endParaRPr lang="ru-RU"/>
            </a:p>
          </p:txBody>
        </p:sp>
        <p:sp>
          <p:nvSpPr>
            <p:cNvPr id="12322" name="Text Box 35" descr="Газетная бумага"/>
            <p:cNvSpPr txBox="1">
              <a:spLocks noChangeArrowheads="1"/>
            </p:cNvSpPr>
            <p:nvPr/>
          </p:nvSpPr>
          <p:spPr bwMode="auto">
            <a:xfrm>
              <a:off x="1161" y="8141"/>
              <a:ext cx="1080" cy="54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a</a:t>
              </a:r>
              <a:r>
                <a:rPr lang="en-US" sz="1400" baseline="-25000"/>
                <a:t>n-1</a:t>
              </a:r>
              <a:endParaRPr lang="ru-RU"/>
            </a:p>
          </p:txBody>
        </p:sp>
        <p:sp>
          <p:nvSpPr>
            <p:cNvPr id="12323" name="Text Box 36" descr="Газетная бумага"/>
            <p:cNvSpPr txBox="1">
              <a:spLocks noChangeArrowheads="1"/>
            </p:cNvSpPr>
            <p:nvPr/>
          </p:nvSpPr>
          <p:spPr bwMode="auto">
            <a:xfrm>
              <a:off x="1521" y="11021"/>
              <a:ext cx="720" cy="54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a</a:t>
              </a:r>
              <a:r>
                <a:rPr lang="en-US" sz="1400" baseline="-25000"/>
                <a:t>1</a:t>
              </a:r>
              <a:endParaRPr lang="ru-RU"/>
            </a:p>
          </p:txBody>
        </p:sp>
        <p:sp>
          <p:nvSpPr>
            <p:cNvPr id="12324" name="Text Box 37" descr="Газетная бумага"/>
            <p:cNvSpPr txBox="1">
              <a:spLocks noChangeArrowheads="1"/>
            </p:cNvSpPr>
            <p:nvPr/>
          </p:nvSpPr>
          <p:spPr bwMode="auto">
            <a:xfrm>
              <a:off x="1161" y="6698"/>
              <a:ext cx="950" cy="43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>
                  <a:latin typeface="Times New Roman" pitchFamily="18" charset="0"/>
                </a:rPr>
                <a:t>ā</a:t>
              </a:r>
              <a:r>
                <a:rPr lang="en-US" sz="1200" baseline="-25000"/>
                <a:t>n</a:t>
              </a:r>
              <a:endParaRPr lang="ru-RU"/>
            </a:p>
          </p:txBody>
        </p:sp>
        <p:sp>
          <p:nvSpPr>
            <p:cNvPr id="12325" name="Text Box 38" descr="Газетная бумага"/>
            <p:cNvSpPr txBox="1">
              <a:spLocks noChangeArrowheads="1"/>
            </p:cNvSpPr>
            <p:nvPr/>
          </p:nvSpPr>
          <p:spPr bwMode="auto">
            <a:xfrm>
              <a:off x="1341" y="9221"/>
              <a:ext cx="655" cy="43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>
                  <a:latin typeface="Times New Roman" pitchFamily="18" charset="0"/>
                </a:rPr>
                <a:t>ā</a:t>
              </a:r>
              <a:r>
                <a:rPr lang="en-US" sz="1200" baseline="-25000"/>
                <a:t>n-1</a:t>
              </a:r>
              <a:endParaRPr lang="ru-RU"/>
            </a:p>
          </p:txBody>
        </p:sp>
        <p:sp>
          <p:nvSpPr>
            <p:cNvPr id="12326" name="Text Box 39" descr="Газетная бумага"/>
            <p:cNvSpPr txBox="1">
              <a:spLocks noChangeArrowheads="1"/>
            </p:cNvSpPr>
            <p:nvPr/>
          </p:nvSpPr>
          <p:spPr bwMode="auto">
            <a:xfrm>
              <a:off x="1701" y="12281"/>
              <a:ext cx="655" cy="43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>
                  <a:latin typeface="Times New Roman" pitchFamily="18" charset="0"/>
                </a:rPr>
                <a:t>ā</a:t>
              </a:r>
              <a:r>
                <a:rPr lang="en-US" sz="1200" baseline="-25000"/>
                <a:t>1</a:t>
              </a:r>
              <a:endParaRPr lang="ru-RU"/>
            </a:p>
          </p:txBody>
        </p:sp>
      </p:grp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2124075" y="476250"/>
            <a:ext cx="561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3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РЕГИСТРЫ</a:t>
            </a: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5976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3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СУММАТОРЫ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592388" y="1700213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>
                <a:solidFill>
                  <a:srgbClr val="6600FF"/>
                </a:solidFill>
              </a:rPr>
              <a:t>Логическая структура СУММАТОРА</a:t>
            </a:r>
          </a:p>
        </p:txBody>
      </p:sp>
      <p:grpSp>
        <p:nvGrpSpPr>
          <p:cNvPr id="256005" name="Group 5"/>
          <p:cNvGrpSpPr>
            <a:grpSpLocks/>
          </p:cNvGrpSpPr>
          <p:nvPr/>
        </p:nvGrpSpPr>
        <p:grpSpPr bwMode="auto">
          <a:xfrm>
            <a:off x="1560513" y="2590800"/>
            <a:ext cx="7562850" cy="3054350"/>
            <a:chOff x="711" y="1706"/>
            <a:chExt cx="4126" cy="1440"/>
          </a:xfrm>
        </p:grpSpPr>
        <p:pic>
          <p:nvPicPr>
            <p:cNvPr id="13317" name="Picture 6" descr="Газетная бумага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9" y="1706"/>
              <a:ext cx="1258" cy="1440"/>
            </a:xfrm>
            <a:prstGeom prst="rect">
              <a:avLst/>
            </a:prstGeom>
            <a:blipFill dpi="0" rotWithShape="0"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7" descr="Газетная бумага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1" y="1724"/>
              <a:ext cx="2976" cy="1422"/>
            </a:xfrm>
            <a:prstGeom prst="rect">
              <a:avLst/>
            </a:prstGeom>
            <a:blipFill dpi="0" rotWithShape="0"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/>
      <p:bldP spid="2560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ДЕШИФРАТОРЫ</a:t>
            </a:r>
          </a:p>
        </p:txBody>
      </p:sp>
      <p:grpSp>
        <p:nvGrpSpPr>
          <p:cNvPr id="14339" name="Group 73"/>
          <p:cNvGrpSpPr>
            <a:grpSpLocks/>
          </p:cNvGrpSpPr>
          <p:nvPr/>
        </p:nvGrpSpPr>
        <p:grpSpPr bwMode="auto">
          <a:xfrm>
            <a:off x="2339975" y="1052513"/>
            <a:ext cx="5689600" cy="5400675"/>
            <a:chOff x="1746" y="527"/>
            <a:chExt cx="2730" cy="3294"/>
          </a:xfrm>
        </p:grpSpPr>
        <p:grpSp>
          <p:nvGrpSpPr>
            <p:cNvPr id="14340" name="Group 5"/>
            <p:cNvGrpSpPr>
              <a:grpSpLocks/>
            </p:cNvGrpSpPr>
            <p:nvPr/>
          </p:nvGrpSpPr>
          <p:grpSpPr bwMode="auto">
            <a:xfrm>
              <a:off x="3243" y="527"/>
              <a:ext cx="1233" cy="1456"/>
              <a:chOff x="6390" y="994"/>
              <a:chExt cx="2556" cy="3976"/>
            </a:xfrm>
          </p:grpSpPr>
          <p:sp>
            <p:nvSpPr>
              <p:cNvPr id="14387" name="Rectangle 6" descr="Газетная бумага"/>
              <p:cNvSpPr>
                <a:spLocks noChangeArrowheads="1"/>
              </p:cNvSpPr>
              <p:nvPr/>
            </p:nvSpPr>
            <p:spPr bwMode="auto">
              <a:xfrm>
                <a:off x="6390" y="1420"/>
                <a:ext cx="1420" cy="3550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8" name="Line 7" descr="Газетная бумага"/>
              <p:cNvSpPr>
                <a:spLocks noChangeShapeType="1"/>
              </p:cNvSpPr>
              <p:nvPr/>
            </p:nvSpPr>
            <p:spPr bwMode="auto">
              <a:xfrm>
                <a:off x="6816" y="1420"/>
                <a:ext cx="0" cy="35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9" name="Line 8" descr="Газетная бумага"/>
              <p:cNvSpPr>
                <a:spLocks noChangeShapeType="1"/>
              </p:cNvSpPr>
              <p:nvPr/>
            </p:nvSpPr>
            <p:spPr bwMode="auto">
              <a:xfrm>
                <a:off x="7384" y="1420"/>
                <a:ext cx="0" cy="298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0" name="Text Box 9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6674" y="994"/>
                <a:ext cx="852" cy="426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100"/>
                  <a:t>DD1</a:t>
                </a:r>
                <a:endParaRPr lang="ru-RU"/>
              </a:p>
            </p:txBody>
          </p:sp>
          <p:sp>
            <p:nvSpPr>
              <p:cNvPr id="14391" name="Text Box 10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7384" y="1420"/>
                <a:ext cx="426" cy="3550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0123456789</a:t>
                </a:r>
                <a:endParaRPr lang="ru-RU"/>
              </a:p>
            </p:txBody>
          </p:sp>
          <p:sp>
            <p:nvSpPr>
              <p:cNvPr id="14392" name="Text Box 11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6390" y="1420"/>
                <a:ext cx="426" cy="3550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200"/>
              </a:p>
              <a:p>
                <a:r>
                  <a:rPr lang="en-US" sz="1000"/>
                  <a:t>1248</a:t>
                </a:r>
                <a:endParaRPr lang="ru-RU"/>
              </a:p>
            </p:txBody>
          </p:sp>
          <p:sp>
            <p:nvSpPr>
              <p:cNvPr id="14393" name="Line 12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1562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4" name="Line 13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4686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5" name="Line 14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4402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6" name="Line 15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3976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7" name="Line 16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3692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8" name="Line 17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3408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9" name="Line 18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2982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0" name="Line 19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2698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1" name="Line 20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2272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2" name="Line 21" descr="Газетная бумага"/>
              <p:cNvSpPr>
                <a:spLocks noChangeShapeType="1"/>
              </p:cNvSpPr>
              <p:nvPr/>
            </p:nvSpPr>
            <p:spPr bwMode="auto">
              <a:xfrm>
                <a:off x="7810" y="1988"/>
                <a:ext cx="42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3" name="Text Box 22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8094" y="1420"/>
                <a:ext cx="426" cy="3550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01234567</a:t>
                </a:r>
                <a:endParaRPr lang="ru-RU"/>
              </a:p>
            </p:txBody>
          </p:sp>
          <p:sp>
            <p:nvSpPr>
              <p:cNvPr id="14404" name="Text Box 23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8236" y="4260"/>
                <a:ext cx="710" cy="568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/>
                  <a:t> СВ</a:t>
                </a:r>
                <a:endParaRPr lang="ru-RU"/>
              </a:p>
            </p:txBody>
          </p:sp>
          <p:sp>
            <p:nvSpPr>
              <p:cNvPr id="14405" name="AutoShape 24" descr="Газетная бумага"/>
              <p:cNvSpPr>
                <a:spLocks/>
              </p:cNvSpPr>
              <p:nvPr/>
            </p:nvSpPr>
            <p:spPr bwMode="auto">
              <a:xfrm>
                <a:off x="8236" y="4260"/>
                <a:ext cx="142" cy="568"/>
              </a:xfrm>
              <a:prstGeom prst="rightBrace">
                <a:avLst>
                  <a:gd name="adj1" fmla="val 33333"/>
                  <a:gd name="adj2" fmla="val 50000"/>
                </a:avLst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6" name="Text Box 25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6816" y="1704"/>
                <a:ext cx="568" cy="426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/>
                  <a:t>DC</a:t>
                </a:r>
                <a:endParaRPr lang="ru-RU"/>
              </a:p>
            </p:txBody>
          </p:sp>
          <p:sp>
            <p:nvSpPr>
              <p:cNvPr id="14407" name="Line 26" descr="Газетная бумага"/>
              <p:cNvSpPr>
                <a:spLocks noChangeShapeType="1"/>
              </p:cNvSpPr>
              <p:nvPr/>
            </p:nvSpPr>
            <p:spPr bwMode="auto">
              <a:xfrm>
                <a:off x="6816" y="1420"/>
                <a:ext cx="0" cy="1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41" name="Line 27" descr="Газетная бумага"/>
            <p:cNvSpPr>
              <a:spLocks noChangeShapeType="1"/>
            </p:cNvSpPr>
            <p:nvPr/>
          </p:nvSpPr>
          <p:spPr bwMode="auto">
            <a:xfrm flipH="1">
              <a:off x="1940" y="962"/>
              <a:ext cx="12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8" descr="Газетная бумага"/>
            <p:cNvSpPr>
              <a:spLocks noChangeShapeType="1"/>
            </p:cNvSpPr>
            <p:nvPr/>
          </p:nvSpPr>
          <p:spPr bwMode="auto">
            <a:xfrm flipH="1">
              <a:off x="1940" y="1222"/>
              <a:ext cx="12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9" descr="Газетная бумага"/>
            <p:cNvSpPr>
              <a:spLocks noChangeShapeType="1"/>
            </p:cNvSpPr>
            <p:nvPr/>
          </p:nvSpPr>
          <p:spPr bwMode="auto">
            <a:xfrm flipH="1">
              <a:off x="1940" y="1482"/>
              <a:ext cx="12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30" descr="Газетная бумага"/>
            <p:cNvSpPr>
              <a:spLocks noChangeShapeType="1"/>
            </p:cNvSpPr>
            <p:nvPr/>
          </p:nvSpPr>
          <p:spPr bwMode="auto">
            <a:xfrm flipH="1">
              <a:off x="1940" y="1742"/>
              <a:ext cx="12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31" descr="Газетная бумага"/>
            <p:cNvSpPr>
              <a:spLocks noChangeShapeType="1"/>
            </p:cNvSpPr>
            <p:nvPr/>
          </p:nvSpPr>
          <p:spPr bwMode="auto">
            <a:xfrm>
              <a:off x="2913" y="962"/>
              <a:ext cx="0" cy="19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32" descr="Газетная бумага"/>
            <p:cNvSpPr>
              <a:spLocks noChangeShapeType="1"/>
            </p:cNvSpPr>
            <p:nvPr/>
          </p:nvSpPr>
          <p:spPr bwMode="auto">
            <a:xfrm>
              <a:off x="2653" y="1222"/>
              <a:ext cx="0" cy="18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33" descr="Газетная бумага"/>
            <p:cNvSpPr>
              <a:spLocks noChangeShapeType="1"/>
            </p:cNvSpPr>
            <p:nvPr/>
          </p:nvSpPr>
          <p:spPr bwMode="auto">
            <a:xfrm>
              <a:off x="2394" y="1482"/>
              <a:ext cx="0" cy="18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4" descr="Газетная бумага"/>
            <p:cNvSpPr>
              <a:spLocks noChangeShapeType="1"/>
            </p:cNvSpPr>
            <p:nvPr/>
          </p:nvSpPr>
          <p:spPr bwMode="auto">
            <a:xfrm>
              <a:off x="2135" y="1742"/>
              <a:ext cx="0" cy="1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Text Box 35" descr="Газетная бумага"/>
            <p:cNvSpPr txBox="1">
              <a:spLocks noChangeArrowheads="1"/>
            </p:cNvSpPr>
            <p:nvPr/>
          </p:nvSpPr>
          <p:spPr bwMode="auto">
            <a:xfrm>
              <a:off x="1746" y="858"/>
              <a:ext cx="25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</a:t>
              </a:r>
              <a:r>
                <a:rPr lang="en-US" sz="1200" baseline="30000"/>
                <a:t>0</a:t>
              </a:r>
              <a:endParaRPr lang="ru-RU"/>
            </a:p>
          </p:txBody>
        </p:sp>
        <p:sp>
          <p:nvSpPr>
            <p:cNvPr id="14350" name="Line 36" descr="Газетная бумага"/>
            <p:cNvSpPr>
              <a:spLocks noChangeShapeType="1"/>
            </p:cNvSpPr>
            <p:nvPr/>
          </p:nvSpPr>
          <p:spPr bwMode="auto">
            <a:xfrm flipH="1">
              <a:off x="1876" y="962"/>
              <a:ext cx="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Text Box 37" descr="Газетная бумага"/>
            <p:cNvSpPr txBox="1">
              <a:spLocks noChangeArrowheads="1"/>
            </p:cNvSpPr>
            <p:nvPr/>
          </p:nvSpPr>
          <p:spPr bwMode="auto">
            <a:xfrm>
              <a:off x="1746" y="1118"/>
              <a:ext cx="25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</a:t>
              </a:r>
              <a:r>
                <a:rPr lang="en-US" sz="1200" baseline="30000"/>
                <a:t>1</a:t>
              </a:r>
              <a:endParaRPr lang="ru-RU"/>
            </a:p>
          </p:txBody>
        </p:sp>
        <p:sp>
          <p:nvSpPr>
            <p:cNvPr id="14352" name="Text Box 38" descr="Газетная бумага"/>
            <p:cNvSpPr txBox="1">
              <a:spLocks noChangeArrowheads="1"/>
            </p:cNvSpPr>
            <p:nvPr/>
          </p:nvSpPr>
          <p:spPr bwMode="auto">
            <a:xfrm>
              <a:off x="1746" y="1378"/>
              <a:ext cx="25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</a:t>
              </a:r>
              <a:r>
                <a:rPr lang="en-US" sz="1200" baseline="30000"/>
                <a:t>2</a:t>
              </a:r>
              <a:endParaRPr lang="ru-RU"/>
            </a:p>
          </p:txBody>
        </p:sp>
        <p:sp>
          <p:nvSpPr>
            <p:cNvPr id="14353" name="Text Box 39" descr="Газетная бумага"/>
            <p:cNvSpPr txBox="1">
              <a:spLocks noChangeArrowheads="1"/>
            </p:cNvSpPr>
            <p:nvPr/>
          </p:nvSpPr>
          <p:spPr bwMode="auto">
            <a:xfrm>
              <a:off x="1746" y="1638"/>
              <a:ext cx="25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2</a:t>
              </a:r>
              <a:r>
                <a:rPr lang="en-US" sz="1200" baseline="30000"/>
                <a:t>3</a:t>
              </a:r>
              <a:endParaRPr lang="ru-RU"/>
            </a:p>
          </p:txBody>
        </p:sp>
        <p:sp>
          <p:nvSpPr>
            <p:cNvPr id="14354" name="Line 40" descr="Газетная бумага"/>
            <p:cNvSpPr>
              <a:spLocks noChangeShapeType="1"/>
            </p:cNvSpPr>
            <p:nvPr/>
          </p:nvSpPr>
          <p:spPr bwMode="auto">
            <a:xfrm flipH="1">
              <a:off x="1876" y="1222"/>
              <a:ext cx="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Line 41" descr="Газетная бумага"/>
            <p:cNvSpPr>
              <a:spLocks noChangeShapeType="1"/>
            </p:cNvSpPr>
            <p:nvPr/>
          </p:nvSpPr>
          <p:spPr bwMode="auto">
            <a:xfrm flipH="1">
              <a:off x="1876" y="1482"/>
              <a:ext cx="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Line 42" descr="Газетная бумага"/>
            <p:cNvSpPr>
              <a:spLocks noChangeShapeType="1"/>
            </p:cNvSpPr>
            <p:nvPr/>
          </p:nvSpPr>
          <p:spPr bwMode="auto">
            <a:xfrm flipH="1">
              <a:off x="1876" y="1742"/>
              <a:ext cx="12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Rectangle 43" descr="Газетная бумага"/>
            <p:cNvSpPr>
              <a:spLocks noChangeArrowheads="1"/>
            </p:cNvSpPr>
            <p:nvPr/>
          </p:nvSpPr>
          <p:spPr bwMode="auto">
            <a:xfrm>
              <a:off x="3301" y="2521"/>
              <a:ext cx="649" cy="130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Line 44" descr="Газетная бумага"/>
            <p:cNvSpPr>
              <a:spLocks noChangeShapeType="1"/>
            </p:cNvSpPr>
            <p:nvPr/>
          </p:nvSpPr>
          <p:spPr bwMode="auto">
            <a:xfrm>
              <a:off x="3496" y="2521"/>
              <a:ext cx="0" cy="13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Line 45" descr="Газетная бумага"/>
            <p:cNvSpPr>
              <a:spLocks noChangeShapeType="1"/>
            </p:cNvSpPr>
            <p:nvPr/>
          </p:nvSpPr>
          <p:spPr bwMode="auto">
            <a:xfrm>
              <a:off x="3755" y="2521"/>
              <a:ext cx="0" cy="10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Text Box 46" descr="Газетная бумага"/>
            <p:cNvSpPr txBox="1">
              <a:spLocks noChangeArrowheads="1"/>
            </p:cNvSpPr>
            <p:nvPr/>
          </p:nvSpPr>
          <p:spPr bwMode="auto">
            <a:xfrm>
              <a:off x="3431" y="2365"/>
              <a:ext cx="38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100"/>
                <a:t>DD2</a:t>
              </a:r>
              <a:endParaRPr lang="ru-RU"/>
            </a:p>
          </p:txBody>
        </p:sp>
        <p:sp>
          <p:nvSpPr>
            <p:cNvPr id="14361" name="Text Box 47" descr="Газетная бумага"/>
            <p:cNvSpPr txBox="1">
              <a:spLocks noChangeArrowheads="1"/>
            </p:cNvSpPr>
            <p:nvPr/>
          </p:nvSpPr>
          <p:spPr bwMode="auto">
            <a:xfrm>
              <a:off x="3755" y="2521"/>
              <a:ext cx="195" cy="130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0123456789</a:t>
              </a:r>
              <a:endParaRPr lang="ru-RU"/>
            </a:p>
          </p:txBody>
        </p:sp>
        <p:sp>
          <p:nvSpPr>
            <p:cNvPr id="14362" name="Text Box 48" descr="Газетная бумага"/>
            <p:cNvSpPr txBox="1">
              <a:spLocks noChangeArrowheads="1"/>
            </p:cNvSpPr>
            <p:nvPr/>
          </p:nvSpPr>
          <p:spPr bwMode="auto">
            <a:xfrm>
              <a:off x="3301" y="2521"/>
              <a:ext cx="195" cy="130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/>
            </a:p>
            <a:p>
              <a:r>
                <a:rPr lang="en-US" sz="1000"/>
                <a:t>1248</a:t>
              </a:r>
              <a:endParaRPr lang="ru-RU"/>
            </a:p>
          </p:txBody>
        </p:sp>
        <p:sp>
          <p:nvSpPr>
            <p:cNvPr id="14363" name="Line 49" descr="Газетная бумага"/>
            <p:cNvSpPr>
              <a:spLocks noChangeShapeType="1"/>
            </p:cNvSpPr>
            <p:nvPr/>
          </p:nvSpPr>
          <p:spPr bwMode="auto">
            <a:xfrm>
              <a:off x="3950" y="257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4" name="Line 50" descr="Газетная бумага"/>
            <p:cNvSpPr>
              <a:spLocks noChangeShapeType="1"/>
            </p:cNvSpPr>
            <p:nvPr/>
          </p:nvSpPr>
          <p:spPr bwMode="auto">
            <a:xfrm>
              <a:off x="3950" y="3717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5" name="Line 51" descr="Газетная бумага"/>
            <p:cNvSpPr>
              <a:spLocks noChangeShapeType="1"/>
            </p:cNvSpPr>
            <p:nvPr/>
          </p:nvSpPr>
          <p:spPr bwMode="auto">
            <a:xfrm>
              <a:off x="3950" y="361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Line 52" descr="Газетная бумага"/>
            <p:cNvSpPr>
              <a:spLocks noChangeShapeType="1"/>
            </p:cNvSpPr>
            <p:nvPr/>
          </p:nvSpPr>
          <p:spPr bwMode="auto">
            <a:xfrm>
              <a:off x="3950" y="3457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Line 53" descr="Газетная бумага"/>
            <p:cNvSpPr>
              <a:spLocks noChangeShapeType="1"/>
            </p:cNvSpPr>
            <p:nvPr/>
          </p:nvSpPr>
          <p:spPr bwMode="auto">
            <a:xfrm>
              <a:off x="3950" y="335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8" name="Line 54" descr="Газетная бумага"/>
            <p:cNvSpPr>
              <a:spLocks noChangeShapeType="1"/>
            </p:cNvSpPr>
            <p:nvPr/>
          </p:nvSpPr>
          <p:spPr bwMode="auto">
            <a:xfrm>
              <a:off x="3950" y="3249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9" name="Line 55" descr="Газетная бумага"/>
            <p:cNvSpPr>
              <a:spLocks noChangeShapeType="1"/>
            </p:cNvSpPr>
            <p:nvPr/>
          </p:nvSpPr>
          <p:spPr bwMode="auto">
            <a:xfrm>
              <a:off x="3950" y="309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Line 56" descr="Газетная бумага"/>
            <p:cNvSpPr>
              <a:spLocks noChangeShapeType="1"/>
            </p:cNvSpPr>
            <p:nvPr/>
          </p:nvSpPr>
          <p:spPr bwMode="auto">
            <a:xfrm>
              <a:off x="3950" y="2989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Line 57" descr="Газетная бумага"/>
            <p:cNvSpPr>
              <a:spLocks noChangeShapeType="1"/>
            </p:cNvSpPr>
            <p:nvPr/>
          </p:nvSpPr>
          <p:spPr bwMode="auto">
            <a:xfrm>
              <a:off x="3950" y="283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Line 58" descr="Газетная бумага"/>
            <p:cNvSpPr>
              <a:spLocks noChangeShapeType="1"/>
            </p:cNvSpPr>
            <p:nvPr/>
          </p:nvSpPr>
          <p:spPr bwMode="auto">
            <a:xfrm>
              <a:off x="3950" y="2729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Text Box 59" descr="Газетная бумага"/>
            <p:cNvSpPr txBox="1">
              <a:spLocks noChangeArrowheads="1"/>
            </p:cNvSpPr>
            <p:nvPr/>
          </p:nvSpPr>
          <p:spPr bwMode="auto">
            <a:xfrm>
              <a:off x="4079" y="2521"/>
              <a:ext cx="259" cy="130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8</a:t>
              </a:r>
            </a:p>
            <a:p>
              <a:r>
                <a:rPr lang="en-US" sz="1200"/>
                <a:t>9</a:t>
              </a:r>
            </a:p>
            <a:p>
              <a:r>
                <a:rPr lang="en-US" sz="1200"/>
                <a:t>10111213</a:t>
              </a:r>
            </a:p>
            <a:p>
              <a:r>
                <a:rPr lang="en-US" sz="1200"/>
                <a:t>14</a:t>
              </a:r>
            </a:p>
            <a:p>
              <a:r>
                <a:rPr lang="en-US" sz="1200"/>
                <a:t>15</a:t>
              </a:r>
              <a:endParaRPr lang="ru-RU"/>
            </a:p>
          </p:txBody>
        </p:sp>
        <p:sp>
          <p:nvSpPr>
            <p:cNvPr id="14374" name="Text Box 60" descr="Газетная бумага"/>
            <p:cNvSpPr txBox="1">
              <a:spLocks noChangeArrowheads="1"/>
            </p:cNvSpPr>
            <p:nvPr/>
          </p:nvSpPr>
          <p:spPr bwMode="auto">
            <a:xfrm>
              <a:off x="4144" y="3561"/>
              <a:ext cx="324" cy="20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 СВ</a:t>
              </a:r>
              <a:endParaRPr lang="ru-RU"/>
            </a:p>
          </p:txBody>
        </p:sp>
        <p:sp>
          <p:nvSpPr>
            <p:cNvPr id="14375" name="AutoShape 61" descr="Газетная бумага"/>
            <p:cNvSpPr>
              <a:spLocks/>
            </p:cNvSpPr>
            <p:nvPr/>
          </p:nvSpPr>
          <p:spPr bwMode="auto">
            <a:xfrm>
              <a:off x="4144" y="3561"/>
              <a:ext cx="65" cy="208"/>
            </a:xfrm>
            <a:prstGeom prst="rightBrace">
              <a:avLst>
                <a:gd name="adj1" fmla="val 26667"/>
                <a:gd name="adj2" fmla="val 50000"/>
              </a:avLst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Text Box 62" descr="Газетная бумага"/>
            <p:cNvSpPr txBox="1">
              <a:spLocks noChangeArrowheads="1"/>
            </p:cNvSpPr>
            <p:nvPr/>
          </p:nvSpPr>
          <p:spPr bwMode="auto">
            <a:xfrm>
              <a:off x="3496" y="2625"/>
              <a:ext cx="25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DC</a:t>
              </a:r>
              <a:endParaRPr lang="ru-RU"/>
            </a:p>
          </p:txBody>
        </p:sp>
        <p:sp>
          <p:nvSpPr>
            <p:cNvPr id="14377" name="Line 63" descr="Газетная бумага"/>
            <p:cNvSpPr>
              <a:spLocks noChangeShapeType="1"/>
            </p:cNvSpPr>
            <p:nvPr/>
          </p:nvSpPr>
          <p:spPr bwMode="auto">
            <a:xfrm>
              <a:off x="3496" y="2521"/>
              <a:ext cx="0" cy="4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8" name="Line 64" descr="Газетная бумага"/>
            <p:cNvSpPr>
              <a:spLocks noChangeShapeType="1"/>
            </p:cNvSpPr>
            <p:nvPr/>
          </p:nvSpPr>
          <p:spPr bwMode="auto">
            <a:xfrm flipH="1">
              <a:off x="2913" y="2885"/>
              <a:ext cx="3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9" name="Line 65" descr="Газетная бумага"/>
            <p:cNvSpPr>
              <a:spLocks noChangeShapeType="1"/>
            </p:cNvSpPr>
            <p:nvPr/>
          </p:nvSpPr>
          <p:spPr bwMode="auto">
            <a:xfrm flipH="1">
              <a:off x="2653" y="3093"/>
              <a:ext cx="6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0" name="Line 66" descr="Газетная бумага"/>
            <p:cNvSpPr>
              <a:spLocks noChangeShapeType="1"/>
            </p:cNvSpPr>
            <p:nvPr/>
          </p:nvSpPr>
          <p:spPr bwMode="auto">
            <a:xfrm flipH="1">
              <a:off x="2394" y="3353"/>
              <a:ext cx="90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1" name="Line 67" descr="Газетная бумага"/>
            <p:cNvSpPr>
              <a:spLocks noChangeShapeType="1"/>
            </p:cNvSpPr>
            <p:nvPr/>
          </p:nvSpPr>
          <p:spPr bwMode="auto">
            <a:xfrm flipH="1">
              <a:off x="3107" y="3613"/>
              <a:ext cx="1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2" name="Line 68" descr="Газетная бумага"/>
            <p:cNvSpPr>
              <a:spLocks noChangeShapeType="1"/>
            </p:cNvSpPr>
            <p:nvPr/>
          </p:nvSpPr>
          <p:spPr bwMode="auto">
            <a:xfrm>
              <a:off x="3107" y="3613"/>
              <a:ext cx="0" cy="1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69" descr="Газетная бумага"/>
            <p:cNvSpPr>
              <a:spLocks noChangeShapeType="1"/>
            </p:cNvSpPr>
            <p:nvPr/>
          </p:nvSpPr>
          <p:spPr bwMode="auto">
            <a:xfrm flipH="1">
              <a:off x="2783" y="3717"/>
              <a:ext cx="3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Text Box 70" descr="Газетная бумага"/>
            <p:cNvSpPr txBox="1">
              <a:spLocks noChangeArrowheads="1"/>
            </p:cNvSpPr>
            <p:nvPr/>
          </p:nvSpPr>
          <p:spPr bwMode="auto">
            <a:xfrm>
              <a:off x="2524" y="3613"/>
              <a:ext cx="259" cy="20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1</a:t>
              </a:r>
              <a:endParaRPr lang="ru-RU"/>
            </a:p>
          </p:txBody>
        </p:sp>
        <p:sp>
          <p:nvSpPr>
            <p:cNvPr id="14385" name="Text Box 71" descr="Газетная бумага"/>
            <p:cNvSpPr txBox="1">
              <a:spLocks noChangeArrowheads="1"/>
            </p:cNvSpPr>
            <p:nvPr/>
          </p:nvSpPr>
          <p:spPr bwMode="auto">
            <a:xfrm>
              <a:off x="2459" y="3457"/>
              <a:ext cx="389" cy="15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 DD3</a:t>
              </a:r>
              <a:endParaRPr lang="ru-RU"/>
            </a:p>
          </p:txBody>
        </p:sp>
        <p:sp>
          <p:nvSpPr>
            <p:cNvPr id="14386" name="Line 72" descr="Газетная бумага"/>
            <p:cNvSpPr>
              <a:spLocks noChangeShapeType="1"/>
            </p:cNvSpPr>
            <p:nvPr/>
          </p:nvSpPr>
          <p:spPr bwMode="auto">
            <a:xfrm flipH="1">
              <a:off x="2135" y="3717"/>
              <a:ext cx="3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2268538" y="404813"/>
            <a:ext cx="5976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3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СЧЕТЧИКИ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1331913" y="1700213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>
                <a:solidFill>
                  <a:srgbClr val="6600FF"/>
                </a:solidFill>
              </a:rPr>
              <a:t>Логическая структура СЧЕТЧИКА</a:t>
            </a:r>
          </a:p>
        </p:txBody>
      </p:sp>
      <p:pic>
        <p:nvPicPr>
          <p:cNvPr id="257029" name="Picture 5" descr="Газетная бумага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2514600"/>
            <a:ext cx="6985000" cy="3040063"/>
          </a:xfrm>
          <a:prstGeom prst="rect">
            <a:avLst/>
          </a:prstGeom>
          <a:blipFill dpi="0" rotWithShape="1"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/>
      <p:bldP spid="2570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58888" y="692150"/>
            <a:ext cx="7354887" cy="2087563"/>
          </a:xfrm>
        </p:spPr>
        <p:txBody>
          <a:bodyPr/>
          <a:lstStyle/>
          <a:p>
            <a:pPr indent="373063"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808038" algn="l"/>
              </a:tabLst>
              <a:defRPr/>
            </a:pPr>
            <a:r>
              <a:rPr lang="ru-RU" smtClean="0">
                <a:solidFill>
                  <a:srgbClr val="CC00FF"/>
                </a:solidFill>
              </a:rPr>
              <a:t> </a:t>
            </a:r>
            <a:r>
              <a:rPr lang="ru-RU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Двоичные переменные, входящие в логические уравнения, можно представить двумя различными электрическими сигналами (0 или 1)</a:t>
            </a:r>
            <a:r>
              <a:rPr lang="ru-RU" sz="2800" b="0" smtClean="0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195513" y="5013325"/>
            <a:ext cx="72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 b="1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3348038" y="3141663"/>
            <a:ext cx="54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400" b="1">
                <a:solidFill>
                  <a:srgbClr val="CC0066"/>
                </a:solidFill>
              </a:rPr>
              <a:t>1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2352675" y="3644900"/>
            <a:ext cx="5564188" cy="1954213"/>
            <a:chOff x="1482" y="2296"/>
            <a:chExt cx="3505" cy="1231"/>
          </a:xfrm>
        </p:grpSpPr>
        <p:sp>
          <p:nvSpPr>
            <p:cNvPr id="16390" name="Line 30"/>
            <p:cNvSpPr>
              <a:spLocks noChangeShapeType="1"/>
            </p:cNvSpPr>
            <p:nvPr/>
          </p:nvSpPr>
          <p:spPr bwMode="auto">
            <a:xfrm>
              <a:off x="1482" y="3527"/>
              <a:ext cx="603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Line 31"/>
            <p:cNvSpPr>
              <a:spLocks noChangeShapeType="1"/>
            </p:cNvSpPr>
            <p:nvPr/>
          </p:nvSpPr>
          <p:spPr bwMode="auto">
            <a:xfrm flipV="1">
              <a:off x="2085" y="2299"/>
              <a:ext cx="0" cy="12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Line 32"/>
            <p:cNvSpPr>
              <a:spLocks noChangeShapeType="1"/>
            </p:cNvSpPr>
            <p:nvPr/>
          </p:nvSpPr>
          <p:spPr bwMode="auto">
            <a:xfrm>
              <a:off x="2085" y="2299"/>
              <a:ext cx="737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Line 33"/>
            <p:cNvSpPr>
              <a:spLocks noChangeShapeType="1"/>
            </p:cNvSpPr>
            <p:nvPr/>
          </p:nvSpPr>
          <p:spPr bwMode="auto">
            <a:xfrm>
              <a:off x="2822" y="2299"/>
              <a:ext cx="0" cy="1228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34"/>
            <p:cNvSpPr>
              <a:spLocks noChangeShapeType="1"/>
            </p:cNvSpPr>
            <p:nvPr/>
          </p:nvSpPr>
          <p:spPr bwMode="auto">
            <a:xfrm>
              <a:off x="2822" y="3527"/>
              <a:ext cx="738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Line 35"/>
            <p:cNvSpPr>
              <a:spLocks noChangeShapeType="1"/>
            </p:cNvSpPr>
            <p:nvPr/>
          </p:nvSpPr>
          <p:spPr bwMode="auto">
            <a:xfrm flipV="1">
              <a:off x="3560" y="2296"/>
              <a:ext cx="0" cy="1231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37"/>
            <p:cNvSpPr>
              <a:spLocks noChangeShapeType="1"/>
            </p:cNvSpPr>
            <p:nvPr/>
          </p:nvSpPr>
          <p:spPr bwMode="auto">
            <a:xfrm>
              <a:off x="4286" y="2296"/>
              <a:ext cx="11" cy="1231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Line 38"/>
            <p:cNvSpPr>
              <a:spLocks noChangeShapeType="1"/>
            </p:cNvSpPr>
            <p:nvPr/>
          </p:nvSpPr>
          <p:spPr bwMode="auto">
            <a:xfrm>
              <a:off x="4318" y="3527"/>
              <a:ext cx="669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Line 41"/>
            <p:cNvSpPr>
              <a:spLocks noChangeShapeType="1"/>
            </p:cNvSpPr>
            <p:nvPr/>
          </p:nvSpPr>
          <p:spPr bwMode="auto">
            <a:xfrm>
              <a:off x="3560" y="2296"/>
              <a:ext cx="737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/>
      <p:bldP spid="3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92150"/>
            <a:ext cx="7104063" cy="1890713"/>
          </a:xfrm>
        </p:spPr>
        <p:txBody>
          <a:bodyPr/>
          <a:lstStyle/>
          <a:p>
            <a:pPr algn="just" eaLnBrk="1" hangingPunct="1"/>
            <a:r>
              <a:rPr lang="ru-RU" sz="3600" b="1" smtClean="0">
                <a:solidFill>
                  <a:srgbClr val="CC3399"/>
                </a:solidFill>
              </a:rPr>
              <a:t>Логическая величина </a:t>
            </a:r>
            <a:r>
              <a:rPr lang="ru-RU" sz="3600" b="1" smtClean="0">
                <a:solidFill>
                  <a:srgbClr val="6600FF"/>
                </a:solidFill>
              </a:rPr>
              <a:t>–</a:t>
            </a:r>
            <a:br>
              <a:rPr lang="ru-RU" sz="3600" b="1" smtClean="0">
                <a:solidFill>
                  <a:srgbClr val="6600FF"/>
                </a:solidFill>
              </a:rPr>
            </a:br>
            <a:r>
              <a:rPr lang="ru-RU" sz="3600" b="1" smtClean="0">
                <a:solidFill>
                  <a:srgbClr val="6600FF"/>
                </a:solidFill>
              </a:rPr>
              <a:t>это величина, которая может принимать только два значения</a:t>
            </a:r>
          </a:p>
        </p:txBody>
      </p:sp>
      <p:graphicFrame>
        <p:nvGraphicFramePr>
          <p:cNvPr id="6261" name="Group 117"/>
          <p:cNvGraphicFramePr>
            <a:graphicFrameLocks noGrp="1"/>
          </p:cNvGraphicFramePr>
          <p:nvPr>
            <p:ph sz="half" idx="1"/>
          </p:nvPr>
        </p:nvGraphicFramePr>
        <p:xfrm>
          <a:off x="1619250" y="3716338"/>
          <a:ext cx="7343775" cy="1993900"/>
        </p:xfrm>
        <a:graphic>
          <a:graphicData uri="http://schemas.openxmlformats.org/drawingml/2006/table">
            <a:tbl>
              <a:tblPr/>
              <a:tblGrid>
                <a:gridCol w="1430338"/>
                <a:gridCol w="566737"/>
                <a:gridCol w="2211388"/>
                <a:gridCol w="998537"/>
                <a:gridCol w="809625"/>
                <a:gridCol w="1327150"/>
              </a:tblGrid>
              <a:tr h="9969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Низкий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Выключено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Ложь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Высокий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Включено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Истина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619250" y="549275"/>
            <a:ext cx="6624638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ru-RU" sz="32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ЛОГИЧЕСКИЙ ЭЛЕМЕНТ</a:t>
            </a:r>
            <a:r>
              <a:rPr kumimoji="0" lang="ru-RU" sz="32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ЭЛЕКТРОННОЕ УСТРОЙСТВО, КОТОРОЕ РЕАЛИЗУЕТ ЭЛЕМЕНТАРНУЮ ПЕРЕКЛЮЧАТЕЛЬНУЮ ФУНКЦИЮ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1258888" y="490538"/>
            <a:ext cx="7632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ru-RU" sz="24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ЛОГИЧЕСКАЯ СХЕМА</a:t>
            </a:r>
            <a:r>
              <a:rPr kumimoji="0" lang="ru-RU" sz="2400" b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0" lang="ru-RU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СОВОКУПНОСТЬ ЛОГИЧЕСКИХ ЭЛЕМЕНТОВ</a:t>
            </a:r>
          </a:p>
        </p:txBody>
      </p:sp>
      <p:pic>
        <p:nvPicPr>
          <p:cNvPr id="200709" name="Picture 5" descr="VIDE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2133600"/>
            <a:ext cx="5689600" cy="4059238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195513" y="404813"/>
            <a:ext cx="5976937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ru-RU" sz="3200" b="1">
                <a:solidFill>
                  <a:srgbClr val="6600CC"/>
                </a:solidFill>
              </a:rPr>
              <a:t>ПРИ ВЫПОЛНЕНИИ ПЕРЕКЛЮЧЕНИЯ </a:t>
            </a:r>
          </a:p>
          <a:p>
            <a:pPr algn="ctr">
              <a:lnSpc>
                <a:spcPct val="150000"/>
              </a:lnSpc>
            </a:pPr>
            <a:r>
              <a:rPr kumimoji="0" lang="ru-RU" sz="3200" b="1">
                <a:solidFill>
                  <a:srgbClr val="CC3399"/>
                </a:solidFill>
              </a:rPr>
              <a:t>ВХОДНЫЕ ПЕРЕМЕННЫЕ</a:t>
            </a:r>
            <a:r>
              <a:rPr kumimoji="0" lang="ru-RU" sz="3200" b="1">
                <a:solidFill>
                  <a:srgbClr val="6600CC"/>
                </a:solidFill>
              </a:rPr>
              <a:t> ОТОЖДЕСТВЛЯЮТСЯ </a:t>
            </a:r>
          </a:p>
          <a:p>
            <a:pPr algn="ctr">
              <a:lnSpc>
                <a:spcPct val="150000"/>
              </a:lnSpc>
            </a:pPr>
            <a:r>
              <a:rPr kumimoji="0" lang="ru-RU" sz="3200" b="1">
                <a:solidFill>
                  <a:srgbClr val="CC3399"/>
                </a:solidFill>
              </a:rPr>
              <a:t>С ВХОДНЫМИ СИГНАЛАМИ</a:t>
            </a:r>
            <a:r>
              <a:rPr kumimoji="0" lang="ru-RU" sz="3200" b="1">
                <a:solidFill>
                  <a:srgbClr val="6600CC"/>
                </a:solidFill>
              </a:rPr>
              <a:t>, ПОСТУПАЮЩИМИ   </a:t>
            </a:r>
          </a:p>
          <a:p>
            <a:pPr algn="ctr">
              <a:lnSpc>
                <a:spcPct val="150000"/>
              </a:lnSpc>
            </a:pPr>
            <a:r>
              <a:rPr kumimoji="0" lang="ru-RU" sz="3200" b="1">
                <a:solidFill>
                  <a:srgbClr val="6600CC"/>
                </a:solidFill>
              </a:rPr>
              <a:t>НА СХЕМУ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1476375" y="2471738"/>
            <a:ext cx="74168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ru-RU" sz="3600" b="1">
                <a:solidFill>
                  <a:srgbClr val="FF00FF"/>
                </a:solidFill>
              </a:rPr>
              <a:t>  Выходной сигнал      </a:t>
            </a:r>
          </a:p>
          <a:p>
            <a:pPr algn="just">
              <a:lnSpc>
                <a:spcPct val="150000"/>
              </a:lnSpc>
            </a:pPr>
            <a:r>
              <a:rPr kumimoji="0" lang="ru-RU" sz="3600" b="1">
                <a:solidFill>
                  <a:srgbClr val="FF00FF"/>
                </a:solidFill>
              </a:rPr>
              <a:t> </a:t>
            </a:r>
            <a:r>
              <a:rPr kumimoji="0" lang="ru-RU" sz="3600" b="1">
                <a:solidFill>
                  <a:srgbClr val="6600FF"/>
                </a:solidFill>
              </a:rPr>
              <a:t>представляет собой значение функций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1763713" y="476250"/>
            <a:ext cx="691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ВЫХОДНОЙ СИГНАЛ СХЕМЫ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3492500" y="3573463"/>
            <a:ext cx="7921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3492500" y="3429000"/>
            <a:ext cx="14398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3492500" y="4724400"/>
            <a:ext cx="15113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492500" y="4868863"/>
            <a:ext cx="25717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476375" y="260350"/>
            <a:ext cx="734536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lnSpc>
                <a:spcPct val="150000"/>
              </a:lnSpc>
            </a:pPr>
            <a:r>
              <a:rPr kumimoji="0" lang="ru-RU" sz="2400" b="1">
                <a:solidFill>
                  <a:srgbClr val="6600CC"/>
                </a:solidFill>
                <a:cs typeface="Times New Roman" pitchFamily="18" charset="0"/>
              </a:rPr>
              <a:t>ПРОВЕРОЧНОЕ ЗАДАНИЕ</a:t>
            </a:r>
            <a:endParaRPr kumimoji="0" lang="ru-RU" sz="2400">
              <a:solidFill>
                <a:srgbClr val="6600CC"/>
              </a:solidFill>
            </a:endParaRPr>
          </a:p>
          <a:p>
            <a:pPr indent="450850" eaLnBrk="0" hangingPunct="0">
              <a:lnSpc>
                <a:spcPct val="150000"/>
              </a:lnSpc>
            </a:pPr>
            <a:r>
              <a:rPr kumimoji="0" lang="ru-RU" sz="2400" b="1">
                <a:solidFill>
                  <a:srgbClr val="0066FF"/>
                </a:solidFill>
                <a:cs typeface="Times New Roman" pitchFamily="18" charset="0"/>
              </a:rPr>
              <a:t>ДАНЫ ФУНКЦИИ. ДОКАЗАТЬ ЯВЛЯЮТСЯ ЛИ ДАННЫЕ ФУНКЦИИ ТОЖДЕСТВЕННО ИСТИННЫМИ, ЛОЖНЫМИ ИЛИ ВЫПОЛНИМЫМИ.</a:t>
            </a:r>
            <a:endParaRPr kumimoji="0" lang="ru-RU" sz="2400" b="1">
              <a:solidFill>
                <a:srgbClr val="0066FF"/>
              </a:solidFill>
            </a:endParaRPr>
          </a:p>
          <a:p>
            <a:pPr indent="450850" eaLnBrk="0" hangingPunct="0"/>
            <a:endParaRPr kumimoji="0" lang="ru-RU" sz="2400" b="1">
              <a:solidFill>
                <a:srgbClr val="0066FF"/>
              </a:solidFill>
            </a:endParaRP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0638" y="251301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eaLnBrk="0" hangingPunct="0"/>
            <a:endParaRPr kumimoji="0" lang="ru-RU"/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2987675" y="3573463"/>
            <a:ext cx="235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79450" algn="l"/>
              </a:tabLst>
              <a:defRPr/>
            </a:pP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</a:t>
            </a:r>
            <a:r>
              <a:rPr kumimoji="0" lang="ru-RU" sz="2400">
                <a:solidFill>
                  <a:srgbClr val="FF00FF"/>
                </a:solidFill>
                <a:cs typeface="Times New Roman" pitchFamily="18" charset="0"/>
              </a:rPr>
              <a:t>   </a:t>
            </a:r>
            <a:endParaRPr kumimoji="0" lang="ru-RU" sz="2400">
              <a:solidFill>
                <a:srgbClr val="FF00FF"/>
              </a:solidFill>
            </a:endParaRPr>
          </a:p>
          <a:p>
            <a:pPr eaLnBrk="0" hangingPunct="0">
              <a:tabLst>
                <a:tab pos="679450" algn="l"/>
              </a:tabLst>
              <a:defRPr/>
            </a:pPr>
            <a:endParaRPr kumimoji="0" lang="ru-RU" sz="2400">
              <a:solidFill>
                <a:srgbClr val="FF00FF"/>
              </a:solidFill>
            </a:endParaRP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2484438" y="4327525"/>
            <a:ext cx="324008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>
              <a:tabLst>
                <a:tab pos="679450" algn="l"/>
              </a:tabLst>
              <a:defRPr/>
            </a:pPr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indent="457200" eaLnBrk="0" hangingPunct="0">
              <a:tabLst>
                <a:tab pos="679450" algn="l"/>
              </a:tabLst>
              <a:defRPr/>
            </a:pPr>
            <a:r>
              <a:rPr kumimoji="0" lang="ru-RU" sz="1400">
                <a:cs typeface="Times New Roman" pitchFamily="18" charset="0"/>
              </a:rPr>
              <a:t> </a:t>
            </a: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   </a:t>
            </a: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eaLnBrk="0" hangingPunct="0">
              <a:tabLst>
                <a:tab pos="679450" algn="l"/>
              </a:tabLst>
              <a:defRPr/>
            </a:pP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1763713" y="476250"/>
            <a:ext cx="691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ВЫХОДНОЙ СИГНАЛ СХЕМЫ</a:t>
            </a:r>
          </a:p>
        </p:txBody>
      </p:sp>
      <p:sp>
        <p:nvSpPr>
          <p:cNvPr id="27444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492500" y="2276475"/>
            <a:ext cx="2665413" cy="72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ПРЯМОЙ</a:t>
            </a:r>
          </a:p>
        </p:txBody>
      </p:sp>
      <p:sp>
        <p:nvSpPr>
          <p:cNvPr id="274448" name="Rectangle 16"/>
          <p:cNvSpPr>
            <a:spLocks noChangeArrowheads="1"/>
          </p:cNvSpPr>
          <p:nvPr/>
        </p:nvSpPr>
        <p:spPr bwMode="auto">
          <a:xfrm>
            <a:off x="2771775" y="3644900"/>
            <a:ext cx="374332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0" lang="ru-RU" sz="3200" b="1">
                <a:solidFill>
                  <a:srgbClr val="CC3399"/>
                </a:solidFill>
              </a:rPr>
              <a:t>ИНВЕРСНЫЙ</a:t>
            </a:r>
            <a:r>
              <a:rPr kumimoji="0" lang="ru-RU" sz="3200" b="1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274449" name="AutoShape 17"/>
          <p:cNvSpPr>
            <a:spLocks noChangeArrowheads="1"/>
          </p:cNvSpPr>
          <p:nvPr/>
        </p:nvSpPr>
        <p:spPr bwMode="auto">
          <a:xfrm>
            <a:off x="2411413" y="1125538"/>
            <a:ext cx="1008062" cy="1798637"/>
          </a:xfrm>
          <a:prstGeom prst="curvedRightArrow">
            <a:avLst>
              <a:gd name="adj1" fmla="val 35685"/>
              <a:gd name="adj2" fmla="val 7137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452" name="AutoShape 20"/>
          <p:cNvSpPr>
            <a:spLocks noChangeArrowheads="1"/>
          </p:cNvSpPr>
          <p:nvPr/>
        </p:nvSpPr>
        <p:spPr bwMode="auto">
          <a:xfrm>
            <a:off x="6877050" y="1125538"/>
            <a:ext cx="1655763" cy="3527425"/>
          </a:xfrm>
          <a:prstGeom prst="curvedLeftArrow">
            <a:avLst>
              <a:gd name="adj1" fmla="val 42608"/>
              <a:gd name="adj2" fmla="val 85216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74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  <p:bldP spid="274441" grpId="0" build="p"/>
      <p:bldP spid="274448" grpId="0"/>
      <p:bldP spid="274449" grpId="0" animBg="1"/>
      <p:bldP spid="2744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3716338"/>
            <a:ext cx="3668712" cy="2663825"/>
          </a:xfrm>
        </p:spPr>
        <p:txBody>
          <a:bodyPr/>
          <a:lstStyle/>
          <a:p>
            <a:pPr marL="0" indent="450850"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либо в виде выражения алгебры логики </a:t>
            </a:r>
          </a:p>
        </p:txBody>
      </p:sp>
      <p:graphicFrame>
        <p:nvGraphicFramePr>
          <p:cNvPr id="207876" name="Group 4"/>
          <p:cNvGraphicFramePr>
            <a:graphicFrameLocks noGrp="1"/>
          </p:cNvGraphicFramePr>
          <p:nvPr>
            <p:ph sz="half" idx="2"/>
          </p:nvPr>
        </p:nvGraphicFramePr>
        <p:xfrm>
          <a:off x="6588125" y="1773238"/>
          <a:ext cx="1611313" cy="1655761"/>
        </p:xfrm>
        <a:graphic>
          <a:graphicData uri="http://schemas.openxmlformats.org/drawingml/2006/table">
            <a:tbl>
              <a:tblPr/>
              <a:tblGrid>
                <a:gridCol w="806450"/>
                <a:gridCol w="804863"/>
              </a:tblGrid>
              <a:tr h="5413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1692275" y="404813"/>
            <a:ext cx="712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ФУНКЦИОНИРОВАНИЯ СХЕМЫ</a:t>
            </a:r>
          </a:p>
        </p:txBody>
      </p:sp>
      <p:sp>
        <p:nvSpPr>
          <p:cNvPr id="207894" name="Text Box 22"/>
          <p:cNvSpPr txBox="1">
            <a:spLocks noChangeArrowheads="1"/>
          </p:cNvSpPr>
          <p:nvPr/>
        </p:nvSpPr>
        <p:spPr bwMode="auto">
          <a:xfrm>
            <a:off x="1908175" y="1125538"/>
            <a:ext cx="3240088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0" lang="ru-RU" sz="32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задается либо таблицей истинности,</a:t>
            </a:r>
          </a:p>
        </p:txBody>
      </p:sp>
      <p:sp>
        <p:nvSpPr>
          <p:cNvPr id="207895" name="Text Box 23"/>
          <p:cNvSpPr txBox="1">
            <a:spLocks noChangeArrowheads="1"/>
          </p:cNvSpPr>
          <p:nvPr/>
        </p:nvSpPr>
        <p:spPr bwMode="auto">
          <a:xfrm>
            <a:off x="6516688" y="4437063"/>
            <a:ext cx="2447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FF"/>
                </a:solidFill>
              </a:rPr>
              <a:t>У </a:t>
            </a:r>
            <a:r>
              <a:rPr lang="ru-RU" sz="3200" b="1"/>
              <a:t>= Х1</a:t>
            </a:r>
            <a:r>
              <a:rPr lang="en-US" sz="3200" b="1"/>
              <a:t>^</a:t>
            </a:r>
            <a:r>
              <a:rPr lang="ru-RU" sz="3200" b="1"/>
              <a:t>Х2</a:t>
            </a:r>
          </a:p>
          <a:p>
            <a:pPr>
              <a:spcBef>
                <a:spcPct val="50000"/>
              </a:spcBef>
            </a:pPr>
            <a:endParaRPr lang="ru-RU" sz="3200">
              <a:solidFill>
                <a:srgbClr val="FF00FF"/>
              </a:solidFill>
            </a:endParaRPr>
          </a:p>
        </p:txBody>
      </p:sp>
      <p:sp>
        <p:nvSpPr>
          <p:cNvPr id="207896" name="AutoShape 24"/>
          <p:cNvSpPr>
            <a:spLocks noChangeArrowheads="1"/>
          </p:cNvSpPr>
          <p:nvPr/>
        </p:nvSpPr>
        <p:spPr bwMode="auto">
          <a:xfrm>
            <a:off x="5076825" y="2636838"/>
            <a:ext cx="1366838" cy="215900"/>
          </a:xfrm>
          <a:prstGeom prst="curvedDownArrow">
            <a:avLst>
              <a:gd name="adj1" fmla="val 126618"/>
              <a:gd name="adj2" fmla="val 253235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97" name="AutoShape 25"/>
          <p:cNvSpPr>
            <a:spLocks noChangeArrowheads="1"/>
          </p:cNvSpPr>
          <p:nvPr/>
        </p:nvSpPr>
        <p:spPr bwMode="auto">
          <a:xfrm>
            <a:off x="5003800" y="5084763"/>
            <a:ext cx="2232025" cy="288925"/>
          </a:xfrm>
          <a:prstGeom prst="curvedUpArrow">
            <a:avLst>
              <a:gd name="adj1" fmla="val 154505"/>
              <a:gd name="adj2" fmla="val 309011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93" grpId="0"/>
      <p:bldP spid="207894" grpId="0"/>
      <p:bldP spid="207895" grpId="0"/>
      <p:bldP spid="207896" grpId="0" animBg="1"/>
      <p:bldP spid="2078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1052513"/>
            <a:ext cx="7416800" cy="280828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4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ЛОГИЧЕСКИЕ ЭЛЕМЕНТЫ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Text Box 3" descr="Газетная бумага"/>
          <p:cNvSpPr txBox="1">
            <a:spLocks noChangeArrowheads="1"/>
          </p:cNvSpPr>
          <p:nvPr/>
        </p:nvSpPr>
        <p:spPr bwMode="auto">
          <a:xfrm>
            <a:off x="1835150" y="1484313"/>
            <a:ext cx="287972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     </a:t>
            </a:r>
            <a:r>
              <a:rPr lang="ru-RU" sz="2800" b="1">
                <a:solidFill>
                  <a:srgbClr val="0000FF"/>
                </a:solidFill>
              </a:rPr>
              <a:t>УГО</a:t>
            </a:r>
          </a:p>
          <a:p>
            <a:pPr algn="ctr"/>
            <a:endParaRPr lang="ru-RU" sz="2800">
              <a:solidFill>
                <a:srgbClr val="0000FF"/>
              </a:solidFill>
            </a:endParaRPr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1835150" y="2276475"/>
            <a:ext cx="3097213" cy="1944688"/>
            <a:chOff x="1383" y="2432"/>
            <a:chExt cx="1179" cy="583"/>
          </a:xfrm>
        </p:grpSpPr>
        <p:sp>
          <p:nvSpPr>
            <p:cNvPr id="25623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1775" y="2439"/>
              <a:ext cx="288" cy="57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b="1"/>
                <a:t>1</a:t>
              </a:r>
              <a:endParaRPr lang="ru-RU" sz="2400"/>
            </a:p>
          </p:txBody>
        </p:sp>
        <p:sp>
          <p:nvSpPr>
            <p:cNvPr id="25624" name="Line 6" descr="Газетная бумага"/>
            <p:cNvSpPr>
              <a:spLocks noChangeShapeType="1"/>
            </p:cNvSpPr>
            <p:nvPr/>
          </p:nvSpPr>
          <p:spPr bwMode="auto">
            <a:xfrm>
              <a:off x="1429" y="2669"/>
              <a:ext cx="34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Line 7" descr="Газетная бумага"/>
            <p:cNvSpPr>
              <a:spLocks noChangeShapeType="1"/>
            </p:cNvSpPr>
            <p:nvPr/>
          </p:nvSpPr>
          <p:spPr bwMode="auto">
            <a:xfrm>
              <a:off x="2063" y="2669"/>
              <a:ext cx="28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1383" y="2432"/>
              <a:ext cx="272" cy="1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</a:t>
              </a:r>
            </a:p>
          </p:txBody>
        </p:sp>
        <p:sp>
          <p:nvSpPr>
            <p:cNvPr id="25627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2154" y="2432"/>
              <a:ext cx="408" cy="1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У</a:t>
              </a:r>
            </a:p>
          </p:txBody>
        </p:sp>
      </p:grpSp>
      <p:sp>
        <p:nvSpPr>
          <p:cNvPr id="217099" name="Text Box 11" descr="Газетная бумага"/>
          <p:cNvSpPr txBox="1">
            <a:spLocks noChangeArrowheads="1"/>
          </p:cNvSpPr>
          <p:nvPr/>
        </p:nvSpPr>
        <p:spPr bwMode="auto">
          <a:xfrm>
            <a:off x="5435600" y="1557338"/>
            <a:ext cx="3313113" cy="576262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FF"/>
                </a:solidFill>
              </a:rPr>
              <a:t>ТАБЛИЦА ИСТИННОСТИ</a:t>
            </a:r>
            <a:endParaRPr lang="ru-RU">
              <a:solidFill>
                <a:srgbClr val="0000FF"/>
              </a:solidFill>
            </a:endParaRPr>
          </a:p>
        </p:txBody>
      </p:sp>
      <p:graphicFrame>
        <p:nvGraphicFramePr>
          <p:cNvPr id="217100" name="Group 12"/>
          <p:cNvGraphicFramePr>
            <a:graphicFrameLocks noGrp="1"/>
          </p:cNvGraphicFramePr>
          <p:nvPr>
            <p:ph idx="1"/>
          </p:nvPr>
        </p:nvGraphicFramePr>
        <p:xfrm>
          <a:off x="5795963" y="2276475"/>
          <a:ext cx="2619375" cy="1395413"/>
        </p:xfrm>
        <a:graphic>
          <a:graphicData uri="http://schemas.openxmlformats.org/drawingml/2006/table">
            <a:tbl>
              <a:tblPr/>
              <a:tblGrid>
                <a:gridCol w="1309687"/>
                <a:gridCol w="1309688"/>
              </a:tblGrid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15" name="Rectangle 27"/>
          <p:cNvSpPr>
            <a:spLocks noChangeArrowheads="1"/>
          </p:cNvSpPr>
          <p:nvPr/>
        </p:nvSpPr>
        <p:spPr bwMode="auto">
          <a:xfrm>
            <a:off x="2195513" y="260350"/>
            <a:ext cx="6048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ЛОГИЧЕСКИЙ ЭЛЕМЕНТ  НЕ</a:t>
            </a:r>
          </a:p>
        </p:txBody>
      </p:sp>
      <p:grpSp>
        <p:nvGrpSpPr>
          <p:cNvPr id="217120" name="Group 32"/>
          <p:cNvGrpSpPr>
            <a:grpSpLocks/>
          </p:cNvGrpSpPr>
          <p:nvPr/>
        </p:nvGrpSpPr>
        <p:grpSpPr bwMode="auto">
          <a:xfrm>
            <a:off x="1979613" y="4652963"/>
            <a:ext cx="6480175" cy="1728787"/>
            <a:chOff x="1247" y="2931"/>
            <a:chExt cx="4082" cy="1089"/>
          </a:xfrm>
        </p:grpSpPr>
        <p:sp>
          <p:nvSpPr>
            <p:cNvPr id="25621" name="Text Box 10" descr="Газетная бумага"/>
            <p:cNvSpPr txBox="1">
              <a:spLocks noChangeArrowheads="1"/>
            </p:cNvSpPr>
            <p:nvPr/>
          </p:nvSpPr>
          <p:spPr bwMode="auto">
            <a:xfrm>
              <a:off x="1247" y="2931"/>
              <a:ext cx="4082" cy="108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>
                  <a:solidFill>
                    <a:srgbClr val="6600CC"/>
                  </a:solidFill>
                </a:rPr>
                <a:t>Функция  </a:t>
              </a:r>
              <a:r>
                <a:rPr lang="ru-RU" sz="2800" b="1">
                  <a:solidFill>
                    <a:srgbClr val="6600CC"/>
                  </a:solidFill>
                </a:rPr>
                <a:t>У= Х</a:t>
              </a:r>
            </a:p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rgbClr val="6600CC"/>
                  </a:solidFill>
                </a:rPr>
                <a:t> </a:t>
              </a:r>
              <a:r>
                <a:rPr kumimoji="0" lang="ru-RU" b="1">
                  <a:solidFill>
                    <a:srgbClr val="6600CC"/>
                  </a:solidFill>
                </a:rPr>
                <a:t>Название функции: НЕ – отрицание</a:t>
              </a:r>
              <a:endParaRPr kumimoji="0" lang="ru-RU">
                <a:solidFill>
                  <a:srgbClr val="6600CC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0" lang="en-US" b="1">
                  <a:solidFill>
                    <a:srgbClr val="6600CC"/>
                  </a:solidFill>
                </a:rPr>
                <a:t>ОПЕРАЦИЯ - Инверсия </a:t>
              </a:r>
              <a:endParaRPr lang="ru-RU" sz="2800" b="1">
                <a:solidFill>
                  <a:srgbClr val="6600CC"/>
                </a:solidFill>
              </a:endParaRPr>
            </a:p>
          </p:txBody>
        </p:sp>
        <p:sp>
          <p:nvSpPr>
            <p:cNvPr id="25622" name="Line 28"/>
            <p:cNvSpPr>
              <a:spLocks noChangeShapeType="1"/>
            </p:cNvSpPr>
            <p:nvPr/>
          </p:nvSpPr>
          <p:spPr bwMode="auto">
            <a:xfrm>
              <a:off x="2381" y="2976"/>
              <a:ext cx="227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animBg="1"/>
      <p:bldP spid="21709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Text Box 3" descr="Газетная бумага"/>
          <p:cNvSpPr txBox="1">
            <a:spLocks noChangeArrowheads="1"/>
          </p:cNvSpPr>
          <p:nvPr/>
        </p:nvSpPr>
        <p:spPr bwMode="auto">
          <a:xfrm>
            <a:off x="1763713" y="1484313"/>
            <a:ext cx="287972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     </a:t>
            </a:r>
            <a:r>
              <a:rPr lang="ru-RU" sz="2800" b="1">
                <a:solidFill>
                  <a:srgbClr val="0000FF"/>
                </a:solidFill>
              </a:rPr>
              <a:t>УГО</a:t>
            </a:r>
          </a:p>
          <a:p>
            <a:pPr algn="ctr"/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19146" name="Text Box 10" descr="Газетная бумага"/>
          <p:cNvSpPr txBox="1">
            <a:spLocks noChangeArrowheads="1"/>
          </p:cNvSpPr>
          <p:nvPr/>
        </p:nvSpPr>
        <p:spPr bwMode="auto">
          <a:xfrm>
            <a:off x="5508625" y="1700213"/>
            <a:ext cx="3313113" cy="576262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FF"/>
                </a:solidFill>
              </a:rPr>
              <a:t>ТАБЛИЦА ИСТИННОСТИ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19162" name="Rectangle 26"/>
          <p:cNvSpPr>
            <a:spLocks noChangeArrowheads="1"/>
          </p:cNvSpPr>
          <p:nvPr/>
        </p:nvSpPr>
        <p:spPr bwMode="auto">
          <a:xfrm>
            <a:off x="2555875" y="333375"/>
            <a:ext cx="60483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ЛОГИЧЕСКИЙ ЭЛЕМЕНТ  И</a:t>
            </a:r>
          </a:p>
        </p:txBody>
      </p:sp>
      <p:sp>
        <p:nvSpPr>
          <p:cNvPr id="219164" name="Text Box 28" descr="Газетная бумага"/>
          <p:cNvSpPr txBox="1">
            <a:spLocks noChangeArrowheads="1"/>
          </p:cNvSpPr>
          <p:nvPr/>
        </p:nvSpPr>
        <p:spPr bwMode="auto">
          <a:xfrm>
            <a:off x="1763713" y="4581525"/>
            <a:ext cx="6337300" cy="1943100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sz="2000" b="1">
                <a:solidFill>
                  <a:srgbClr val="6600CC"/>
                </a:solidFill>
              </a:rPr>
              <a:t>Функция </a:t>
            </a:r>
          </a:p>
          <a:p>
            <a:r>
              <a:rPr lang="ru-RU" sz="2000" b="1">
                <a:solidFill>
                  <a:srgbClr val="6600CC"/>
                </a:solidFill>
              </a:rPr>
              <a:t> </a:t>
            </a:r>
            <a:r>
              <a:rPr lang="ru-RU" sz="2800" b="1">
                <a:solidFill>
                  <a:srgbClr val="6600CC"/>
                </a:solidFill>
              </a:rPr>
              <a:t>У= Х1*Х2</a:t>
            </a:r>
          </a:p>
          <a:p>
            <a:r>
              <a:rPr lang="ru-RU" sz="2800" b="1">
                <a:solidFill>
                  <a:srgbClr val="6600CC"/>
                </a:solidFill>
              </a:rPr>
              <a:t>У = Х1</a:t>
            </a:r>
            <a:r>
              <a:rPr lang="en-US" sz="2800" b="1">
                <a:solidFill>
                  <a:srgbClr val="6600CC"/>
                </a:solidFill>
                <a:cs typeface="Arial" charset="0"/>
              </a:rPr>
              <a:t>^</a:t>
            </a:r>
            <a:r>
              <a:rPr lang="ru-RU" sz="2800" b="1">
                <a:solidFill>
                  <a:srgbClr val="6600CC"/>
                </a:solidFill>
              </a:rPr>
              <a:t>Х2</a:t>
            </a:r>
          </a:p>
          <a:p>
            <a:r>
              <a:rPr kumimoji="0" lang="ru-RU" b="1" i="1">
                <a:solidFill>
                  <a:srgbClr val="6600CC"/>
                </a:solidFill>
              </a:rPr>
              <a:t>Название функции: И – умножение</a:t>
            </a:r>
            <a:endParaRPr kumimoji="0" lang="ru-RU">
              <a:solidFill>
                <a:srgbClr val="6600CC"/>
              </a:solidFill>
            </a:endParaRPr>
          </a:p>
          <a:p>
            <a:r>
              <a:rPr kumimoji="0" lang="en-US" b="1" i="1">
                <a:solidFill>
                  <a:srgbClr val="6600CC"/>
                </a:solidFill>
              </a:rPr>
              <a:t>ОПЕРАЦИЯ - </a:t>
            </a:r>
            <a:r>
              <a:rPr kumimoji="0" lang="ru-RU" b="1" i="1">
                <a:solidFill>
                  <a:srgbClr val="6600CC"/>
                </a:solidFill>
              </a:rPr>
              <a:t>Конъюнкция</a:t>
            </a:r>
            <a:r>
              <a:rPr kumimoji="0" lang="ru-RU">
                <a:solidFill>
                  <a:srgbClr val="6600CC"/>
                </a:solidFill>
              </a:rPr>
              <a:t> </a:t>
            </a:r>
            <a:r>
              <a:rPr kumimoji="0" lang="ru-RU" b="1" i="1">
                <a:solidFill>
                  <a:srgbClr val="6600CC"/>
                </a:solidFill>
              </a:rPr>
              <a:t> </a:t>
            </a:r>
            <a:r>
              <a:rPr kumimoji="0" lang="ru-RU" b="1" i="1">
                <a:solidFill>
                  <a:srgbClr val="6600CC"/>
                </a:solidFill>
                <a:sym typeface="Symbol" pitchFamily="18" charset="2"/>
              </a:rPr>
              <a:t></a:t>
            </a:r>
            <a:r>
              <a:rPr kumimoji="0" lang="ru-RU" b="1" i="1">
                <a:solidFill>
                  <a:srgbClr val="6600CC"/>
                </a:solidFill>
              </a:rPr>
              <a:t> , *</a:t>
            </a:r>
            <a:endParaRPr lang="ru-RU" b="1"/>
          </a:p>
        </p:txBody>
      </p:sp>
      <p:graphicFrame>
        <p:nvGraphicFramePr>
          <p:cNvPr id="219270" name="Group 134"/>
          <p:cNvGraphicFramePr>
            <a:graphicFrameLocks noGrp="1"/>
          </p:cNvGraphicFramePr>
          <p:nvPr>
            <p:ph sz="half" idx="2"/>
          </p:nvPr>
        </p:nvGraphicFramePr>
        <p:xfrm>
          <a:off x="6011863" y="2276475"/>
          <a:ext cx="2735262" cy="2100263"/>
        </p:xfrm>
        <a:graphic>
          <a:graphicData uri="http://schemas.openxmlformats.org/drawingml/2006/table">
            <a:tbl>
              <a:tblPr/>
              <a:tblGrid>
                <a:gridCol w="833437"/>
                <a:gridCol w="1020763"/>
                <a:gridCol w="881062"/>
              </a:tblGrid>
              <a:tr h="3963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7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9273" name="Group 137"/>
          <p:cNvGrpSpPr>
            <a:grpSpLocks/>
          </p:cNvGrpSpPr>
          <p:nvPr/>
        </p:nvGrpSpPr>
        <p:grpSpPr bwMode="auto">
          <a:xfrm>
            <a:off x="1763713" y="2133600"/>
            <a:ext cx="2808287" cy="1920875"/>
            <a:chOff x="1111" y="1344"/>
            <a:chExt cx="1769" cy="1210"/>
          </a:xfrm>
        </p:grpSpPr>
        <p:sp>
          <p:nvSpPr>
            <p:cNvPr id="26657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1760" y="1344"/>
              <a:ext cx="476" cy="12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sym typeface="Symbol" pitchFamily="18" charset="2"/>
                </a:rPr>
                <a:t></a:t>
              </a:r>
            </a:p>
          </p:txBody>
        </p:sp>
        <p:sp>
          <p:nvSpPr>
            <p:cNvPr id="26658" name="Line 6" descr="Газетная бумага"/>
            <p:cNvSpPr>
              <a:spLocks noChangeShapeType="1"/>
            </p:cNvSpPr>
            <p:nvPr/>
          </p:nvSpPr>
          <p:spPr bwMode="auto">
            <a:xfrm>
              <a:off x="1187" y="1715"/>
              <a:ext cx="57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59" name="Line 7" descr="Газетная бумага"/>
            <p:cNvSpPr>
              <a:spLocks noChangeShapeType="1"/>
            </p:cNvSpPr>
            <p:nvPr/>
          </p:nvSpPr>
          <p:spPr bwMode="auto">
            <a:xfrm>
              <a:off x="2245" y="1964"/>
              <a:ext cx="47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60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1111" y="1434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Х1</a:t>
              </a:r>
            </a:p>
          </p:txBody>
        </p:sp>
        <p:sp>
          <p:nvSpPr>
            <p:cNvPr id="26661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2426" y="1692"/>
              <a:ext cx="454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   У</a:t>
              </a:r>
            </a:p>
          </p:txBody>
        </p:sp>
        <p:sp>
          <p:nvSpPr>
            <p:cNvPr id="26662" name="Text Box 31" descr="Газетная бумага"/>
            <p:cNvSpPr txBox="1">
              <a:spLocks noChangeArrowheads="1"/>
            </p:cNvSpPr>
            <p:nvPr/>
          </p:nvSpPr>
          <p:spPr bwMode="auto">
            <a:xfrm>
              <a:off x="1111" y="1888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Х2</a:t>
              </a:r>
            </a:p>
          </p:txBody>
        </p:sp>
        <p:sp>
          <p:nvSpPr>
            <p:cNvPr id="26663" name="Line 136"/>
            <p:cNvSpPr>
              <a:spLocks noChangeShapeType="1"/>
            </p:cNvSpPr>
            <p:nvPr/>
          </p:nvSpPr>
          <p:spPr bwMode="auto">
            <a:xfrm>
              <a:off x="1202" y="2251"/>
              <a:ext cx="5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animBg="1"/>
      <p:bldP spid="219146" grpId="0" animBg="1"/>
      <p:bldP spid="2191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Text Box 3" descr="Газетная бумага"/>
          <p:cNvSpPr txBox="1">
            <a:spLocks noChangeArrowheads="1"/>
          </p:cNvSpPr>
          <p:nvPr/>
        </p:nvSpPr>
        <p:spPr bwMode="auto">
          <a:xfrm>
            <a:off x="1835150" y="1557338"/>
            <a:ext cx="287972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     </a:t>
            </a:r>
            <a:r>
              <a:rPr lang="ru-RU" sz="2800" b="1">
                <a:solidFill>
                  <a:srgbClr val="0000FF"/>
                </a:solidFill>
              </a:rPr>
              <a:t>УГО</a:t>
            </a:r>
          </a:p>
          <a:p>
            <a:pPr algn="ctr"/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22212" name="Text Box 4" descr="Газетная бумага"/>
          <p:cNvSpPr txBox="1">
            <a:spLocks noChangeArrowheads="1"/>
          </p:cNvSpPr>
          <p:nvPr/>
        </p:nvSpPr>
        <p:spPr bwMode="auto">
          <a:xfrm>
            <a:off x="5435600" y="1628775"/>
            <a:ext cx="3313113" cy="576263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FF"/>
                </a:solidFill>
              </a:rPr>
              <a:t>ТАБЛИЦА ИСТИННОСТИ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1692275" y="476250"/>
            <a:ext cx="67675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0" lang="ru-RU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ЛОГИЧЕСКИЙ ЭЛЕМЕНТ  ИЛИ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692275" y="4652963"/>
            <a:ext cx="70564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sz="2000" b="1">
                <a:solidFill>
                  <a:srgbClr val="6600CC"/>
                </a:solidFill>
              </a:rPr>
              <a:t>Функция </a:t>
            </a:r>
          </a:p>
          <a:p>
            <a:r>
              <a:rPr lang="ru-RU" sz="2000" b="1">
                <a:solidFill>
                  <a:srgbClr val="6600CC"/>
                </a:solidFill>
              </a:rPr>
              <a:t> </a:t>
            </a:r>
            <a:r>
              <a:rPr lang="ru-RU" sz="2800" b="1">
                <a:solidFill>
                  <a:srgbClr val="6600CC"/>
                </a:solidFill>
              </a:rPr>
              <a:t>У= Х1+Х2</a:t>
            </a:r>
          </a:p>
          <a:p>
            <a:r>
              <a:rPr lang="ru-RU" sz="2800" b="1">
                <a:solidFill>
                  <a:srgbClr val="6600CC"/>
                </a:solidFill>
              </a:rPr>
              <a:t>У = Х1</a:t>
            </a:r>
            <a:r>
              <a:rPr lang="en-US" sz="3200" b="1">
                <a:solidFill>
                  <a:srgbClr val="6600CC"/>
                </a:solidFill>
                <a:cs typeface="Arial" charset="0"/>
              </a:rPr>
              <a:t>v</a:t>
            </a:r>
            <a:r>
              <a:rPr lang="ru-RU" sz="2800" b="1">
                <a:solidFill>
                  <a:srgbClr val="6600CC"/>
                </a:solidFill>
              </a:rPr>
              <a:t>Х2</a:t>
            </a:r>
          </a:p>
          <a:p>
            <a:r>
              <a:rPr kumimoji="0" lang="ru-RU" b="1" i="1">
                <a:solidFill>
                  <a:srgbClr val="6600CC"/>
                </a:solidFill>
              </a:rPr>
              <a:t>Название функции: ИЛИ – сложение</a:t>
            </a:r>
            <a:endParaRPr kumimoji="0" lang="ru-RU">
              <a:solidFill>
                <a:srgbClr val="6600CC"/>
              </a:solidFill>
            </a:endParaRPr>
          </a:p>
          <a:p>
            <a:r>
              <a:rPr kumimoji="0" lang="en-US" b="1" i="1">
                <a:solidFill>
                  <a:srgbClr val="6600CC"/>
                </a:solidFill>
              </a:rPr>
              <a:t>ОПЕРАЦИЯ – </a:t>
            </a:r>
            <a:r>
              <a:rPr kumimoji="0" lang="ru-RU" b="1" i="1">
                <a:solidFill>
                  <a:srgbClr val="6600CC"/>
                </a:solidFill>
              </a:rPr>
              <a:t>Дизъюнкция </a:t>
            </a:r>
            <a:r>
              <a:rPr lang="en-US" b="1">
                <a:solidFill>
                  <a:srgbClr val="6600CC"/>
                </a:solidFill>
              </a:rPr>
              <a:t>v</a:t>
            </a:r>
            <a:r>
              <a:rPr kumimoji="0" lang="ru-RU">
                <a:solidFill>
                  <a:srgbClr val="6600CC"/>
                </a:solidFill>
              </a:rPr>
              <a:t> </a:t>
            </a:r>
            <a:r>
              <a:rPr kumimoji="0" lang="ru-RU" b="1" i="1">
                <a:solidFill>
                  <a:srgbClr val="6600CC"/>
                </a:solidFill>
              </a:rPr>
              <a:t>, *</a:t>
            </a:r>
            <a:endParaRPr kumimoji="0" lang="en-US" b="1" i="1">
              <a:solidFill>
                <a:srgbClr val="6600CC"/>
              </a:solidFill>
            </a:endParaRPr>
          </a:p>
          <a:p>
            <a:endParaRPr lang="ru-RU" b="1"/>
          </a:p>
        </p:txBody>
      </p:sp>
      <p:grpSp>
        <p:nvGrpSpPr>
          <p:cNvPr id="222251" name="Group 43"/>
          <p:cNvGrpSpPr>
            <a:grpSpLocks/>
          </p:cNvGrpSpPr>
          <p:nvPr/>
        </p:nvGrpSpPr>
        <p:grpSpPr bwMode="auto">
          <a:xfrm>
            <a:off x="1908175" y="2300288"/>
            <a:ext cx="2808288" cy="1920875"/>
            <a:chOff x="1202" y="1449"/>
            <a:chExt cx="1769" cy="1210"/>
          </a:xfrm>
        </p:grpSpPr>
        <p:sp>
          <p:nvSpPr>
            <p:cNvPr id="27681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1851" y="1449"/>
              <a:ext cx="476" cy="12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sym typeface="Symbol" pitchFamily="18" charset="2"/>
                </a:rPr>
                <a:t>1</a:t>
              </a:r>
            </a:p>
          </p:txBody>
        </p:sp>
        <p:sp>
          <p:nvSpPr>
            <p:cNvPr id="27682" name="Line 10" descr="Газетная бумага"/>
            <p:cNvSpPr>
              <a:spLocks noChangeShapeType="1"/>
            </p:cNvSpPr>
            <p:nvPr/>
          </p:nvSpPr>
          <p:spPr bwMode="auto">
            <a:xfrm>
              <a:off x="1292" y="1888"/>
              <a:ext cx="57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Line 11" descr="Газетная бумага"/>
            <p:cNvSpPr>
              <a:spLocks noChangeShapeType="1"/>
            </p:cNvSpPr>
            <p:nvPr/>
          </p:nvSpPr>
          <p:spPr bwMode="auto">
            <a:xfrm>
              <a:off x="2336" y="2069"/>
              <a:ext cx="47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Text Box 12" descr="Газетная бумага"/>
            <p:cNvSpPr txBox="1">
              <a:spLocks noChangeArrowheads="1"/>
            </p:cNvSpPr>
            <p:nvPr/>
          </p:nvSpPr>
          <p:spPr bwMode="auto">
            <a:xfrm>
              <a:off x="1202" y="1616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Х1</a:t>
              </a:r>
            </a:p>
          </p:txBody>
        </p:sp>
        <p:sp>
          <p:nvSpPr>
            <p:cNvPr id="27685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2517" y="1797"/>
              <a:ext cx="454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   У</a:t>
              </a:r>
            </a:p>
          </p:txBody>
        </p:sp>
        <p:sp>
          <p:nvSpPr>
            <p:cNvPr id="27686" name="Line 14" descr="Газетная бумага"/>
            <p:cNvSpPr>
              <a:spLocks noChangeShapeType="1"/>
            </p:cNvSpPr>
            <p:nvPr/>
          </p:nvSpPr>
          <p:spPr bwMode="auto">
            <a:xfrm flipV="1">
              <a:off x="1300" y="2387"/>
              <a:ext cx="523" cy="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Text Box 15" descr="Газетная бумага"/>
            <p:cNvSpPr txBox="1">
              <a:spLocks noChangeArrowheads="1"/>
            </p:cNvSpPr>
            <p:nvPr/>
          </p:nvSpPr>
          <p:spPr bwMode="auto">
            <a:xfrm>
              <a:off x="1202" y="2115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Х2</a:t>
              </a:r>
            </a:p>
          </p:txBody>
        </p:sp>
      </p:grpSp>
      <p:graphicFrame>
        <p:nvGraphicFramePr>
          <p:cNvPr id="222224" name="Group 16"/>
          <p:cNvGraphicFramePr>
            <a:graphicFrameLocks noGrp="1"/>
          </p:cNvGraphicFramePr>
          <p:nvPr>
            <p:ph sz="half" idx="2"/>
          </p:nvPr>
        </p:nvGraphicFramePr>
        <p:xfrm>
          <a:off x="5651500" y="2276475"/>
          <a:ext cx="2735263" cy="2100263"/>
        </p:xfrm>
        <a:graphic>
          <a:graphicData uri="http://schemas.openxmlformats.org/drawingml/2006/table">
            <a:tbl>
              <a:tblPr/>
              <a:tblGrid>
                <a:gridCol w="833438"/>
                <a:gridCol w="1020762"/>
                <a:gridCol w="881063"/>
              </a:tblGrid>
              <a:tr h="3963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7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animBg="1"/>
      <p:bldP spid="222212" grpId="0" animBg="1"/>
      <p:bldP spid="2222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 descr="Газетная бумага"/>
          <p:cNvSpPr txBox="1">
            <a:spLocks noChangeArrowheads="1"/>
          </p:cNvSpPr>
          <p:nvPr/>
        </p:nvSpPr>
        <p:spPr bwMode="auto">
          <a:xfrm>
            <a:off x="1619250" y="1412875"/>
            <a:ext cx="287972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     </a:t>
            </a:r>
            <a:r>
              <a:rPr lang="ru-RU" sz="2800" b="1">
                <a:solidFill>
                  <a:srgbClr val="0000FF"/>
                </a:solidFill>
              </a:rPr>
              <a:t>УГО</a:t>
            </a:r>
          </a:p>
          <a:p>
            <a:pPr algn="ctr"/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25284" name="Text Box 4" descr="Газетная бумага"/>
          <p:cNvSpPr txBox="1">
            <a:spLocks noChangeArrowheads="1"/>
          </p:cNvSpPr>
          <p:nvPr/>
        </p:nvSpPr>
        <p:spPr bwMode="auto">
          <a:xfrm>
            <a:off x="5580063" y="1628775"/>
            <a:ext cx="3313112" cy="576263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FF"/>
                </a:solidFill>
              </a:rPr>
              <a:t>ТАБЛИЦА ИСТИННОСТИ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5076825" y="5516563"/>
            <a:ext cx="34940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pPr algn="ctr">
              <a:tabLst>
                <a:tab pos="0" algn="l"/>
              </a:tabLst>
            </a:pPr>
            <a:r>
              <a:rPr kumimoji="0" lang="ru-RU" sz="2000" b="1" i="1">
                <a:solidFill>
                  <a:srgbClr val="6600CC"/>
                </a:solidFill>
              </a:rPr>
              <a:t>Название функции: И - НЕ</a:t>
            </a:r>
            <a:endParaRPr kumimoji="0" lang="en-US" sz="2400" b="1" i="1">
              <a:solidFill>
                <a:srgbClr val="6600CC"/>
              </a:solidFill>
            </a:endParaRP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1908175" y="404813"/>
            <a:ext cx="69119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ЛОГИЧЕСКИЙ ЭЛЕМЕНТ  И - НЕ</a:t>
            </a:r>
          </a:p>
        </p:txBody>
      </p:sp>
      <p:grpSp>
        <p:nvGrpSpPr>
          <p:cNvPr id="225329" name="Group 49"/>
          <p:cNvGrpSpPr>
            <a:grpSpLocks/>
          </p:cNvGrpSpPr>
          <p:nvPr/>
        </p:nvGrpSpPr>
        <p:grpSpPr bwMode="auto">
          <a:xfrm>
            <a:off x="1763713" y="2133600"/>
            <a:ext cx="2879725" cy="1920875"/>
            <a:chOff x="1111" y="1344"/>
            <a:chExt cx="1814" cy="1210"/>
          </a:xfrm>
        </p:grpSpPr>
        <p:sp>
          <p:nvSpPr>
            <p:cNvPr id="28710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1805" y="1344"/>
              <a:ext cx="476" cy="12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sym typeface="Symbol" pitchFamily="18" charset="2"/>
                </a:rPr>
                <a:t></a:t>
              </a:r>
            </a:p>
          </p:txBody>
        </p:sp>
        <p:sp>
          <p:nvSpPr>
            <p:cNvPr id="28711" name="Line 10" descr="Газетная бумага"/>
            <p:cNvSpPr>
              <a:spLocks noChangeShapeType="1"/>
            </p:cNvSpPr>
            <p:nvPr/>
          </p:nvSpPr>
          <p:spPr bwMode="auto">
            <a:xfrm>
              <a:off x="1232" y="1715"/>
              <a:ext cx="57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2" name="Line 11" descr="Газетная бумага"/>
            <p:cNvSpPr>
              <a:spLocks noChangeShapeType="1"/>
            </p:cNvSpPr>
            <p:nvPr/>
          </p:nvSpPr>
          <p:spPr bwMode="auto">
            <a:xfrm>
              <a:off x="2290" y="1964"/>
              <a:ext cx="47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3" name="Text Box 12" descr="Газетная бумага"/>
            <p:cNvSpPr txBox="1">
              <a:spLocks noChangeArrowheads="1"/>
            </p:cNvSpPr>
            <p:nvPr/>
          </p:nvSpPr>
          <p:spPr bwMode="auto">
            <a:xfrm>
              <a:off x="1156" y="1434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Х1</a:t>
              </a:r>
            </a:p>
          </p:txBody>
        </p:sp>
        <p:sp>
          <p:nvSpPr>
            <p:cNvPr id="28714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2471" y="1692"/>
              <a:ext cx="454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   У</a:t>
              </a:r>
            </a:p>
          </p:txBody>
        </p:sp>
        <p:sp>
          <p:nvSpPr>
            <p:cNvPr id="28715" name="Line 14" descr="Газетная бумага"/>
            <p:cNvSpPr>
              <a:spLocks noChangeShapeType="1"/>
            </p:cNvSpPr>
            <p:nvPr/>
          </p:nvSpPr>
          <p:spPr bwMode="auto">
            <a:xfrm flipV="1">
              <a:off x="1246" y="2234"/>
              <a:ext cx="523" cy="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16" name="Text Box 15" descr="Газетная бумага"/>
            <p:cNvSpPr txBox="1">
              <a:spLocks noChangeArrowheads="1"/>
            </p:cNvSpPr>
            <p:nvPr/>
          </p:nvSpPr>
          <p:spPr bwMode="auto">
            <a:xfrm>
              <a:off x="1111" y="1979"/>
              <a:ext cx="450" cy="2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Х2</a:t>
              </a:r>
            </a:p>
          </p:txBody>
        </p:sp>
      </p:grpSp>
      <p:graphicFrame>
        <p:nvGraphicFramePr>
          <p:cNvPr id="225296" name="Group 16"/>
          <p:cNvGraphicFramePr>
            <a:graphicFrameLocks noGrp="1"/>
          </p:cNvGraphicFramePr>
          <p:nvPr>
            <p:ph sz="half" idx="2"/>
          </p:nvPr>
        </p:nvGraphicFramePr>
        <p:xfrm>
          <a:off x="5867400" y="2205038"/>
          <a:ext cx="2735263" cy="2100262"/>
        </p:xfrm>
        <a:graphic>
          <a:graphicData uri="http://schemas.openxmlformats.org/drawingml/2006/table">
            <a:tbl>
              <a:tblPr/>
              <a:tblGrid>
                <a:gridCol w="833438"/>
                <a:gridCol w="1020762"/>
                <a:gridCol w="881063"/>
              </a:tblGrid>
              <a:tr h="3963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7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5327" name="Group 47"/>
          <p:cNvGrpSpPr>
            <a:grpSpLocks/>
          </p:cNvGrpSpPr>
          <p:nvPr/>
        </p:nvGrpSpPr>
        <p:grpSpPr bwMode="auto">
          <a:xfrm>
            <a:off x="1835150" y="4652963"/>
            <a:ext cx="2879725" cy="1557337"/>
            <a:chOff x="884" y="3203"/>
            <a:chExt cx="1814" cy="981"/>
          </a:xfrm>
        </p:grpSpPr>
        <p:sp>
          <p:nvSpPr>
            <p:cNvPr id="28706" name="Text Box 7"/>
            <p:cNvSpPr txBox="1">
              <a:spLocks noChangeArrowheads="1"/>
            </p:cNvSpPr>
            <p:nvPr/>
          </p:nvSpPr>
          <p:spPr bwMode="auto">
            <a:xfrm>
              <a:off x="884" y="3203"/>
              <a:ext cx="1814" cy="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2000" b="1">
                  <a:solidFill>
                    <a:srgbClr val="6600CC"/>
                  </a:solidFill>
                </a:rPr>
                <a:t>Функция </a:t>
              </a:r>
            </a:p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2000" b="1">
                  <a:solidFill>
                    <a:srgbClr val="6600CC"/>
                  </a:solidFill>
                </a:rPr>
                <a:t> </a:t>
              </a:r>
              <a:r>
                <a:rPr lang="ru-RU" sz="2800" b="1">
                  <a:solidFill>
                    <a:srgbClr val="6600CC"/>
                  </a:solidFill>
                </a:rPr>
                <a:t>У= Х1*Х2</a:t>
              </a:r>
            </a:p>
            <a:p>
              <a:endParaRPr lang="ru-RU" b="1">
                <a:solidFill>
                  <a:srgbClr val="6600CC"/>
                </a:solidFill>
              </a:endParaRPr>
            </a:p>
            <a:p>
              <a:r>
                <a:rPr lang="ru-RU" sz="2800" b="1">
                  <a:solidFill>
                    <a:srgbClr val="6600CC"/>
                  </a:solidFill>
                </a:rPr>
                <a:t>У = Х1</a:t>
              </a:r>
              <a:r>
                <a:rPr lang="en-US" sz="2800" b="1">
                  <a:solidFill>
                    <a:srgbClr val="6600CC"/>
                  </a:solidFill>
                  <a:cs typeface="Arial" charset="0"/>
                </a:rPr>
                <a:t>^</a:t>
              </a:r>
              <a:r>
                <a:rPr lang="ru-RU" sz="2800" b="1">
                  <a:solidFill>
                    <a:srgbClr val="6600CC"/>
                  </a:solidFill>
                </a:rPr>
                <a:t>Х2</a:t>
              </a:r>
              <a:endParaRPr lang="ru-RU" b="1"/>
            </a:p>
          </p:txBody>
        </p:sp>
        <p:grpSp>
          <p:nvGrpSpPr>
            <p:cNvPr id="28707" name="Group 45"/>
            <p:cNvGrpSpPr>
              <a:grpSpLocks/>
            </p:cNvGrpSpPr>
            <p:nvPr/>
          </p:nvGrpSpPr>
          <p:grpSpPr bwMode="auto">
            <a:xfrm>
              <a:off x="1292" y="3566"/>
              <a:ext cx="758" cy="462"/>
              <a:chOff x="1405" y="3558"/>
              <a:chExt cx="701" cy="416"/>
            </a:xfrm>
          </p:grpSpPr>
          <p:sp>
            <p:nvSpPr>
              <p:cNvPr id="28708" name="Line 43"/>
              <p:cNvSpPr>
                <a:spLocks noChangeShapeType="1"/>
              </p:cNvSpPr>
              <p:nvPr/>
            </p:nvSpPr>
            <p:spPr bwMode="auto">
              <a:xfrm>
                <a:off x="1405" y="3558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9" name="Line 44"/>
              <p:cNvSpPr>
                <a:spLocks noChangeShapeType="1"/>
              </p:cNvSpPr>
              <p:nvPr/>
            </p:nvSpPr>
            <p:spPr bwMode="auto">
              <a:xfrm>
                <a:off x="1426" y="3974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animBg="1"/>
      <p:bldP spid="225284" grpId="0" animBg="1"/>
      <p:bldP spid="2252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 descr="Газетная бумага"/>
          <p:cNvSpPr txBox="1">
            <a:spLocks noChangeArrowheads="1"/>
          </p:cNvSpPr>
          <p:nvPr/>
        </p:nvSpPr>
        <p:spPr bwMode="auto">
          <a:xfrm>
            <a:off x="1692275" y="1412875"/>
            <a:ext cx="287972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     </a:t>
            </a:r>
            <a:r>
              <a:rPr lang="ru-RU" sz="2800" b="1">
                <a:solidFill>
                  <a:srgbClr val="0000FF"/>
                </a:solidFill>
              </a:rPr>
              <a:t>УГО</a:t>
            </a:r>
          </a:p>
          <a:p>
            <a:pPr algn="ctr"/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226308" name="Text Box 4" descr="Газетная бумага"/>
          <p:cNvSpPr txBox="1">
            <a:spLocks noChangeArrowheads="1"/>
          </p:cNvSpPr>
          <p:nvPr/>
        </p:nvSpPr>
        <p:spPr bwMode="auto">
          <a:xfrm>
            <a:off x="5364163" y="1484313"/>
            <a:ext cx="3313112" cy="576262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b="1">
                <a:solidFill>
                  <a:srgbClr val="0000FF"/>
                </a:solidFill>
              </a:rPr>
              <a:t>ТАБЛИЦА ИСТИННОСТИ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5153025" y="5300663"/>
            <a:ext cx="3770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pPr algn="ctr">
              <a:tabLst>
                <a:tab pos="0" algn="l"/>
              </a:tabLst>
            </a:pPr>
            <a:r>
              <a:rPr kumimoji="0" lang="ru-RU" sz="2000" b="1">
                <a:solidFill>
                  <a:srgbClr val="6600CC"/>
                </a:solidFill>
              </a:rPr>
              <a:t>Название функции: ИЛИ- НЕ</a:t>
            </a:r>
            <a:endParaRPr kumimoji="0" lang="en-US" sz="2400" b="1">
              <a:solidFill>
                <a:srgbClr val="6600CC"/>
              </a:solidFill>
            </a:endParaRP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1547813" y="333375"/>
            <a:ext cx="73088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0" lang="ru-RU" sz="3200" b="1">
                <a:solidFill>
                  <a:srgbClr val="FF00FF"/>
                </a:solidFill>
              </a:rPr>
              <a:t>ЛОГИЧЕСКИЙ ЭЛЕМЕНТ  ИЛИ - НЕ</a:t>
            </a:r>
          </a:p>
        </p:txBody>
      </p:sp>
      <p:grpSp>
        <p:nvGrpSpPr>
          <p:cNvPr id="226311" name="Group 7"/>
          <p:cNvGrpSpPr>
            <a:grpSpLocks/>
          </p:cNvGrpSpPr>
          <p:nvPr/>
        </p:nvGrpSpPr>
        <p:grpSpPr bwMode="auto">
          <a:xfrm>
            <a:off x="1692275" y="2060575"/>
            <a:ext cx="2951163" cy="2305050"/>
            <a:chOff x="1066" y="1948"/>
            <a:chExt cx="1769" cy="1210"/>
          </a:xfrm>
        </p:grpSpPr>
        <p:sp>
          <p:nvSpPr>
            <p:cNvPr id="29734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1715" y="1948"/>
              <a:ext cx="476" cy="12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200" b="1">
                  <a:sym typeface="Symbol" pitchFamily="18" charset="2"/>
                </a:rPr>
                <a:t>1</a:t>
              </a:r>
            </a:p>
          </p:txBody>
        </p:sp>
        <p:sp>
          <p:nvSpPr>
            <p:cNvPr id="29735" name="Line 9" descr="Газетная бумага"/>
            <p:cNvSpPr>
              <a:spLocks noChangeShapeType="1"/>
            </p:cNvSpPr>
            <p:nvPr/>
          </p:nvSpPr>
          <p:spPr bwMode="auto">
            <a:xfrm>
              <a:off x="1142" y="2319"/>
              <a:ext cx="57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6" name="Line 10" descr="Газетная бумага"/>
            <p:cNvSpPr>
              <a:spLocks noChangeShapeType="1"/>
            </p:cNvSpPr>
            <p:nvPr/>
          </p:nvSpPr>
          <p:spPr bwMode="auto">
            <a:xfrm>
              <a:off x="2200" y="2568"/>
              <a:ext cx="47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7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1066" y="2115"/>
              <a:ext cx="450" cy="19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Х1</a:t>
              </a:r>
            </a:p>
          </p:txBody>
        </p:sp>
        <p:sp>
          <p:nvSpPr>
            <p:cNvPr id="29738" name="Text Box 12" descr="Газетная бумага"/>
            <p:cNvSpPr txBox="1">
              <a:spLocks noChangeArrowheads="1"/>
            </p:cNvSpPr>
            <p:nvPr/>
          </p:nvSpPr>
          <p:spPr bwMode="auto">
            <a:xfrm>
              <a:off x="2381" y="2296"/>
              <a:ext cx="454" cy="19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   У</a:t>
              </a:r>
            </a:p>
          </p:txBody>
        </p:sp>
        <p:sp>
          <p:nvSpPr>
            <p:cNvPr id="29739" name="Line 13" descr="Газетная бумага"/>
            <p:cNvSpPr>
              <a:spLocks noChangeShapeType="1"/>
            </p:cNvSpPr>
            <p:nvPr/>
          </p:nvSpPr>
          <p:spPr bwMode="auto">
            <a:xfrm flipV="1">
              <a:off x="1156" y="2838"/>
              <a:ext cx="523" cy="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40" name="Text Box 14" descr="Газетная бумага"/>
            <p:cNvSpPr txBox="1">
              <a:spLocks noChangeArrowheads="1"/>
            </p:cNvSpPr>
            <p:nvPr/>
          </p:nvSpPr>
          <p:spPr bwMode="auto">
            <a:xfrm>
              <a:off x="1066" y="2614"/>
              <a:ext cx="450" cy="19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Х2</a:t>
              </a:r>
            </a:p>
          </p:txBody>
        </p:sp>
      </p:grpSp>
      <p:graphicFrame>
        <p:nvGraphicFramePr>
          <p:cNvPr id="226319" name="Group 15"/>
          <p:cNvGraphicFramePr>
            <a:graphicFrameLocks noGrp="1"/>
          </p:cNvGraphicFramePr>
          <p:nvPr>
            <p:ph sz="half" idx="2"/>
          </p:nvPr>
        </p:nvGraphicFramePr>
        <p:xfrm>
          <a:off x="5508625" y="2133600"/>
          <a:ext cx="2735263" cy="2100263"/>
        </p:xfrm>
        <a:graphic>
          <a:graphicData uri="http://schemas.openxmlformats.org/drawingml/2006/table">
            <a:tbl>
              <a:tblPr/>
              <a:tblGrid>
                <a:gridCol w="833438"/>
                <a:gridCol w="1020762"/>
                <a:gridCol w="881063"/>
              </a:tblGrid>
              <a:tr h="3963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7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6350" name="Group 46"/>
          <p:cNvGrpSpPr>
            <a:grpSpLocks/>
          </p:cNvGrpSpPr>
          <p:nvPr/>
        </p:nvGrpSpPr>
        <p:grpSpPr bwMode="auto">
          <a:xfrm>
            <a:off x="1835150" y="4724400"/>
            <a:ext cx="2879725" cy="1557338"/>
            <a:chOff x="884" y="3211"/>
            <a:chExt cx="1814" cy="981"/>
          </a:xfrm>
        </p:grpSpPr>
        <p:sp>
          <p:nvSpPr>
            <p:cNvPr id="29730" name="Text Box 42"/>
            <p:cNvSpPr txBox="1">
              <a:spLocks noChangeArrowheads="1"/>
            </p:cNvSpPr>
            <p:nvPr/>
          </p:nvSpPr>
          <p:spPr bwMode="auto">
            <a:xfrm>
              <a:off x="884" y="3211"/>
              <a:ext cx="1814" cy="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2000" b="1">
                  <a:solidFill>
                    <a:srgbClr val="6600CC"/>
                  </a:solidFill>
                </a:rPr>
                <a:t>Функция </a:t>
              </a:r>
            </a:p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2000" b="1">
                  <a:solidFill>
                    <a:srgbClr val="6600CC"/>
                  </a:solidFill>
                </a:rPr>
                <a:t> </a:t>
              </a:r>
              <a:r>
                <a:rPr lang="ru-RU" sz="2800" b="1">
                  <a:solidFill>
                    <a:srgbClr val="6600CC"/>
                  </a:solidFill>
                </a:rPr>
                <a:t>У= Х1+Х2</a:t>
              </a:r>
            </a:p>
            <a:p>
              <a:endParaRPr lang="ru-RU" b="1">
                <a:solidFill>
                  <a:srgbClr val="6600CC"/>
                </a:solidFill>
              </a:endParaRPr>
            </a:p>
            <a:p>
              <a:r>
                <a:rPr lang="ru-RU" sz="2800" b="1">
                  <a:solidFill>
                    <a:srgbClr val="6600CC"/>
                  </a:solidFill>
                </a:rPr>
                <a:t>У = Х1</a:t>
              </a:r>
              <a:r>
                <a:rPr lang="en-US" sz="2800" b="1">
                  <a:solidFill>
                    <a:srgbClr val="6600CC"/>
                  </a:solidFill>
                </a:rPr>
                <a:t>v</a:t>
              </a:r>
              <a:r>
                <a:rPr lang="ru-RU" sz="2800" b="1">
                  <a:solidFill>
                    <a:srgbClr val="6600CC"/>
                  </a:solidFill>
                </a:rPr>
                <a:t>Х2</a:t>
              </a:r>
              <a:endParaRPr lang="ru-RU" b="1"/>
            </a:p>
          </p:txBody>
        </p:sp>
        <p:grpSp>
          <p:nvGrpSpPr>
            <p:cNvPr id="29731" name="Group 43"/>
            <p:cNvGrpSpPr>
              <a:grpSpLocks/>
            </p:cNvGrpSpPr>
            <p:nvPr/>
          </p:nvGrpSpPr>
          <p:grpSpPr bwMode="auto">
            <a:xfrm>
              <a:off x="1349" y="3582"/>
              <a:ext cx="758" cy="416"/>
              <a:chOff x="1405" y="3558"/>
              <a:chExt cx="701" cy="416"/>
            </a:xfrm>
          </p:grpSpPr>
          <p:sp>
            <p:nvSpPr>
              <p:cNvPr id="29732" name="Line 44"/>
              <p:cNvSpPr>
                <a:spLocks noChangeShapeType="1"/>
              </p:cNvSpPr>
              <p:nvPr/>
            </p:nvSpPr>
            <p:spPr bwMode="auto">
              <a:xfrm>
                <a:off x="1405" y="3558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3" name="Line 45"/>
              <p:cNvSpPr>
                <a:spLocks noChangeShapeType="1"/>
              </p:cNvSpPr>
              <p:nvPr/>
            </p:nvSpPr>
            <p:spPr bwMode="auto">
              <a:xfrm>
                <a:off x="1426" y="3974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6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6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6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animBg="1"/>
      <p:bldP spid="226308" grpId="0" animBg="1"/>
      <p:bldP spid="2263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88" y="188913"/>
            <a:ext cx="7491412" cy="954087"/>
          </a:xfrm>
          <a:noFill/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00FF"/>
                </a:solidFill>
              </a:rPr>
              <a:t>ХАРАКТЕРИСТИКИ ЛОГИЧЕСКИХ СХЕМ</a:t>
            </a:r>
          </a:p>
        </p:txBody>
      </p:sp>
      <p:grpSp>
        <p:nvGrpSpPr>
          <p:cNvPr id="288794" name="Group 26"/>
          <p:cNvGrpSpPr>
            <a:grpSpLocks/>
          </p:cNvGrpSpPr>
          <p:nvPr/>
        </p:nvGrpSpPr>
        <p:grpSpPr bwMode="auto">
          <a:xfrm>
            <a:off x="2916238" y="981075"/>
            <a:ext cx="3167062" cy="1333500"/>
            <a:chOff x="1837" y="618"/>
            <a:chExt cx="1995" cy="840"/>
          </a:xfrm>
        </p:grpSpPr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2290" y="845"/>
              <a:ext cx="1542" cy="613"/>
            </a:xfrm>
            <a:prstGeom prst="rect">
              <a:avLst/>
            </a:prstGeom>
            <a:noFill/>
            <a:ln w="57150" cmpd="thinThick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0" lang="ru-RU" b="1">
                  <a:solidFill>
                    <a:srgbClr val="CC3399"/>
                  </a:solidFill>
                </a:rPr>
                <a:t>НАГРУЗОЧНАЯ СПОСОБНОСТЬ</a:t>
              </a:r>
            </a:p>
            <a:p>
              <a:endParaRPr lang="ru-RU"/>
            </a:p>
          </p:txBody>
        </p:sp>
        <p:sp>
          <p:nvSpPr>
            <p:cNvPr id="30734" name="AutoShape 21"/>
            <p:cNvSpPr>
              <a:spLocks noChangeArrowheads="1"/>
            </p:cNvSpPr>
            <p:nvPr/>
          </p:nvSpPr>
          <p:spPr bwMode="auto">
            <a:xfrm>
              <a:off x="1837" y="618"/>
              <a:ext cx="272" cy="635"/>
            </a:xfrm>
            <a:prstGeom prst="curvedRightArrow">
              <a:avLst>
                <a:gd name="adj1" fmla="val 46691"/>
                <a:gd name="adj2" fmla="val 9338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8796" name="Group 28"/>
          <p:cNvGrpSpPr>
            <a:grpSpLocks/>
          </p:cNvGrpSpPr>
          <p:nvPr/>
        </p:nvGrpSpPr>
        <p:grpSpPr bwMode="auto">
          <a:xfrm>
            <a:off x="2771775" y="3573463"/>
            <a:ext cx="3455988" cy="1189037"/>
            <a:chOff x="1746" y="2251"/>
            <a:chExt cx="2177" cy="749"/>
          </a:xfrm>
        </p:grpSpPr>
        <p:sp>
          <p:nvSpPr>
            <p:cNvPr id="30731" name="Rectangle 14"/>
            <p:cNvSpPr>
              <a:spLocks noChangeArrowheads="1"/>
            </p:cNvSpPr>
            <p:nvPr/>
          </p:nvSpPr>
          <p:spPr bwMode="auto">
            <a:xfrm>
              <a:off x="2290" y="2387"/>
              <a:ext cx="1633" cy="613"/>
            </a:xfrm>
            <a:prstGeom prst="rect">
              <a:avLst/>
            </a:prstGeom>
            <a:noFill/>
            <a:ln w="57150" cmpd="thinThick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0" lang="ru-RU" b="1">
                  <a:solidFill>
                    <a:srgbClr val="CC3399"/>
                  </a:solidFill>
                </a:rPr>
                <a:t>ВОЗМОЖНОСТЬ</a:t>
              </a:r>
            </a:p>
            <a:p>
              <a:r>
                <a:rPr kumimoji="0" lang="ru-RU" b="1">
                  <a:solidFill>
                    <a:srgbClr val="CC3399"/>
                  </a:solidFill>
                </a:rPr>
                <a:t>ОБЪЕДИНЕНИЯ </a:t>
              </a:r>
            </a:p>
            <a:p>
              <a:r>
                <a:rPr kumimoji="0" lang="ru-RU" b="1">
                  <a:solidFill>
                    <a:srgbClr val="CC3399"/>
                  </a:solidFill>
                </a:rPr>
                <a:t>ВЫХОДОВ</a:t>
              </a:r>
            </a:p>
          </p:txBody>
        </p:sp>
        <p:sp>
          <p:nvSpPr>
            <p:cNvPr id="30732" name="AutoShape 23"/>
            <p:cNvSpPr>
              <a:spLocks noChangeArrowheads="1"/>
            </p:cNvSpPr>
            <p:nvPr/>
          </p:nvSpPr>
          <p:spPr bwMode="auto">
            <a:xfrm>
              <a:off x="1746" y="2251"/>
              <a:ext cx="272" cy="635"/>
            </a:xfrm>
            <a:prstGeom prst="curvedRightArrow">
              <a:avLst>
                <a:gd name="adj1" fmla="val 46691"/>
                <a:gd name="adj2" fmla="val 9338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8795" name="Group 27"/>
          <p:cNvGrpSpPr>
            <a:grpSpLocks/>
          </p:cNvGrpSpPr>
          <p:nvPr/>
        </p:nvGrpSpPr>
        <p:grpSpPr bwMode="auto">
          <a:xfrm>
            <a:off x="2771775" y="2420938"/>
            <a:ext cx="3384550" cy="1117600"/>
            <a:chOff x="1746" y="1525"/>
            <a:chExt cx="2132" cy="704"/>
          </a:xfrm>
        </p:grpSpPr>
        <p:sp>
          <p:nvSpPr>
            <p:cNvPr id="30729" name="Text Box 12"/>
            <p:cNvSpPr txBox="1">
              <a:spLocks noChangeArrowheads="1"/>
            </p:cNvSpPr>
            <p:nvPr/>
          </p:nvSpPr>
          <p:spPr bwMode="auto">
            <a:xfrm>
              <a:off x="2290" y="1616"/>
              <a:ext cx="1588" cy="613"/>
            </a:xfrm>
            <a:prstGeom prst="rect">
              <a:avLst/>
            </a:prstGeom>
            <a:noFill/>
            <a:ln w="57150" cmpd="thinThick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0" lang="ru-RU" b="1">
                  <a:solidFill>
                    <a:srgbClr val="CC3399"/>
                  </a:solidFill>
                </a:rPr>
                <a:t>КОЭФФИЦИЕНТ </a:t>
              </a:r>
            </a:p>
            <a:p>
              <a:r>
                <a:rPr kumimoji="0" lang="ru-RU" b="1">
                  <a:solidFill>
                    <a:srgbClr val="CC3399"/>
                  </a:solidFill>
                </a:rPr>
                <a:t>ОБЪЕДИНЕНИЯ </a:t>
              </a:r>
            </a:p>
            <a:p>
              <a:r>
                <a:rPr kumimoji="0" lang="ru-RU" b="1">
                  <a:solidFill>
                    <a:srgbClr val="CC3399"/>
                  </a:solidFill>
                </a:rPr>
                <a:t>ПО ВХОДУ</a:t>
              </a:r>
            </a:p>
          </p:txBody>
        </p:sp>
        <p:sp>
          <p:nvSpPr>
            <p:cNvPr id="30730" name="AutoShape 24"/>
            <p:cNvSpPr>
              <a:spLocks noChangeArrowheads="1"/>
            </p:cNvSpPr>
            <p:nvPr/>
          </p:nvSpPr>
          <p:spPr bwMode="auto">
            <a:xfrm>
              <a:off x="1746" y="1525"/>
              <a:ext cx="272" cy="635"/>
            </a:xfrm>
            <a:prstGeom prst="curvedRightArrow">
              <a:avLst>
                <a:gd name="adj1" fmla="val 46691"/>
                <a:gd name="adj2" fmla="val 9338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8797" name="Group 29"/>
          <p:cNvGrpSpPr>
            <a:grpSpLocks/>
          </p:cNvGrpSpPr>
          <p:nvPr/>
        </p:nvGrpSpPr>
        <p:grpSpPr bwMode="auto">
          <a:xfrm>
            <a:off x="2843213" y="4941888"/>
            <a:ext cx="3384550" cy="1331912"/>
            <a:chOff x="1791" y="3113"/>
            <a:chExt cx="2132" cy="839"/>
          </a:xfrm>
        </p:grpSpPr>
        <p:sp>
          <p:nvSpPr>
            <p:cNvPr id="30727" name="Rectangle 15"/>
            <p:cNvSpPr>
              <a:spLocks noChangeArrowheads="1"/>
            </p:cNvSpPr>
            <p:nvPr/>
          </p:nvSpPr>
          <p:spPr bwMode="auto">
            <a:xfrm>
              <a:off x="2290" y="3339"/>
              <a:ext cx="1633" cy="613"/>
            </a:xfrm>
            <a:prstGeom prst="rect">
              <a:avLst/>
            </a:prstGeom>
            <a:noFill/>
            <a:ln w="57150" cmpd="thinThick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b="1">
                <a:solidFill>
                  <a:srgbClr val="CC3399"/>
                </a:solidFill>
              </a:endParaRPr>
            </a:p>
            <a:p>
              <a:r>
                <a:rPr lang="ru-RU" b="1">
                  <a:solidFill>
                    <a:srgbClr val="CC3399"/>
                  </a:solidFill>
                </a:rPr>
                <a:t>БЫСТРОДЕЙСТВИЕ</a:t>
              </a:r>
            </a:p>
            <a:p>
              <a:endParaRPr lang="ru-RU" b="1">
                <a:solidFill>
                  <a:srgbClr val="CC3399"/>
                </a:solidFill>
              </a:endParaRPr>
            </a:p>
          </p:txBody>
        </p:sp>
        <p:sp>
          <p:nvSpPr>
            <p:cNvPr id="30728" name="AutoShape 25"/>
            <p:cNvSpPr>
              <a:spLocks noChangeArrowheads="1"/>
            </p:cNvSpPr>
            <p:nvPr/>
          </p:nvSpPr>
          <p:spPr bwMode="auto">
            <a:xfrm>
              <a:off x="1791" y="3113"/>
              <a:ext cx="272" cy="635"/>
            </a:xfrm>
            <a:prstGeom prst="curvedRightArrow">
              <a:avLst>
                <a:gd name="adj1" fmla="val 46691"/>
                <a:gd name="adj2" fmla="val 9338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549275"/>
            <a:ext cx="7920037" cy="194468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32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ОСОБЕННОСТИ ПОСТРОЕНИЯ СХЕМ </a:t>
            </a:r>
            <a:br>
              <a:rPr lang="ru-RU" sz="32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ЛОГИЧЕСКИХ УСТРОЙСТВ</a:t>
            </a:r>
            <a:r>
              <a:rPr lang="ru-RU" sz="3200" b="1" smtClean="0">
                <a:solidFill>
                  <a:srgbClr val="FF00FF"/>
                </a:solidFill>
              </a:rPr>
              <a:t/>
            </a:r>
            <a:br>
              <a:rPr lang="ru-RU" sz="3200" b="1" smtClean="0">
                <a:solidFill>
                  <a:srgbClr val="FF00FF"/>
                </a:solidFill>
              </a:rPr>
            </a:br>
            <a:endParaRPr lang="ru-RU" sz="3200" b="1" smtClean="0">
              <a:solidFill>
                <a:srgbClr val="FF00FF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3284538"/>
            <a:ext cx="7491412" cy="1368425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FF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СИНТЕЗ СХЕМ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3492500" y="3573463"/>
            <a:ext cx="7921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492500" y="3429000"/>
            <a:ext cx="14398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476375" y="744538"/>
            <a:ext cx="7345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lnSpc>
                <a:spcPct val="150000"/>
              </a:lnSpc>
            </a:pPr>
            <a:r>
              <a:rPr kumimoji="0" lang="ru-RU" sz="2000" b="1">
                <a:solidFill>
                  <a:srgbClr val="6600CC"/>
                </a:solidFill>
                <a:cs typeface="Times New Roman" pitchFamily="18" charset="0"/>
              </a:rPr>
              <a:t>ПРОВЕРОЧНОЕ ЗАДАНИЕ</a:t>
            </a:r>
            <a:endParaRPr kumimoji="0" lang="ru-RU" sz="2000">
              <a:solidFill>
                <a:srgbClr val="6600CC"/>
              </a:solidFill>
            </a:endParaRPr>
          </a:p>
          <a:p>
            <a:pPr indent="450850"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0066FF"/>
                </a:solidFill>
                <a:cs typeface="Times New Roman" pitchFamily="18" charset="0"/>
              </a:rPr>
              <a:t>ДАНЫ ФУНКЦИИ. ДОКАЗАТЬ ЯВЛЯЮТСЯ ЛИ ДАННЫЕ ФУНКЦИИ ТОЖДЕСТВЕННО ИСТИННЫМИ, ЛОЖНЫМИ ИЛИ ВЫПОЛНИМЫМИ</a:t>
            </a:r>
            <a:endParaRPr kumimoji="0" lang="ru-RU" sz="2000" b="1">
              <a:solidFill>
                <a:srgbClr val="0066FF"/>
              </a:solidFill>
            </a:endParaRPr>
          </a:p>
          <a:p>
            <a:pPr indent="450850" eaLnBrk="0" hangingPunct="0"/>
            <a:endParaRPr kumimoji="0" lang="ru-RU" sz="2000" b="1">
              <a:solidFill>
                <a:srgbClr val="0066FF"/>
              </a:solidFill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0638" y="251301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eaLnBrk="0" hangingPunct="0"/>
            <a:endParaRPr kumimoji="0" lang="ru-RU"/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2987675" y="3573463"/>
            <a:ext cx="235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79450" algn="l"/>
              </a:tabLst>
              <a:defRPr/>
            </a:pP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</a:t>
            </a:r>
            <a:r>
              <a:rPr kumimoji="0" lang="ru-RU" sz="2400">
                <a:solidFill>
                  <a:srgbClr val="FF00FF"/>
                </a:solidFill>
                <a:cs typeface="Times New Roman" pitchFamily="18" charset="0"/>
              </a:rPr>
              <a:t>   </a:t>
            </a:r>
            <a:endParaRPr kumimoji="0" lang="ru-RU" sz="2400">
              <a:solidFill>
                <a:srgbClr val="FF00FF"/>
              </a:solidFill>
            </a:endParaRPr>
          </a:p>
          <a:p>
            <a:pPr eaLnBrk="0" hangingPunct="0">
              <a:tabLst>
                <a:tab pos="679450" algn="l"/>
              </a:tabLst>
              <a:defRPr/>
            </a:pPr>
            <a:endParaRPr kumimoji="0" lang="ru-RU" sz="2400">
              <a:solidFill>
                <a:srgbClr val="FF00FF"/>
              </a:solidFill>
            </a:endParaRPr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5076825" y="5157788"/>
            <a:ext cx="3429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6156325" y="5157788"/>
            <a:ext cx="3429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7380288" y="5157788"/>
            <a:ext cx="504825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kumimoji="0" lang="ru-RU"/>
          </a:p>
        </p:txBody>
      </p: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kumimoji="0" lang="ru-RU"/>
          </a:p>
        </p:txBody>
      </p:sp>
      <p:sp>
        <p:nvSpPr>
          <p:cNvPr id="5132" name="Rectangle 21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ru-RU"/>
          </a:p>
        </p:txBody>
      </p:sp>
      <p:graphicFrame>
        <p:nvGraphicFramePr>
          <p:cNvPr id="291935" name="Group 95"/>
          <p:cNvGraphicFramePr>
            <a:graphicFrameLocks noGrp="1"/>
          </p:cNvGraphicFramePr>
          <p:nvPr/>
        </p:nvGraphicFramePr>
        <p:xfrm>
          <a:off x="1979613" y="5084763"/>
          <a:ext cx="6480175" cy="1401972"/>
        </p:xfrm>
        <a:graphic>
          <a:graphicData uri="http://schemas.openxmlformats.org/drawingml/2006/table">
            <a:tbl>
              <a:tblPr/>
              <a:tblGrid>
                <a:gridCol w="1012825"/>
                <a:gridCol w="1012825"/>
                <a:gridCol w="1012825"/>
                <a:gridCol w="1012825"/>
                <a:gridCol w="1012825"/>
                <a:gridCol w="1416050"/>
              </a:tblGrid>
              <a:tr h="33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XvY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XvY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(XvY)^X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F=(XvY)^X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6" name="Line 96"/>
          <p:cNvSpPr>
            <a:spLocks noChangeShapeType="1"/>
          </p:cNvSpPr>
          <p:nvPr/>
        </p:nvSpPr>
        <p:spPr bwMode="auto">
          <a:xfrm>
            <a:off x="7389813" y="5103813"/>
            <a:ext cx="720725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84" name="Rectangle 32"/>
          <p:cNvSpPr>
            <a:spLocks noChangeArrowheads="1"/>
          </p:cNvSpPr>
          <p:nvPr/>
        </p:nvSpPr>
        <p:spPr bwMode="auto">
          <a:xfrm>
            <a:off x="2085975" y="333375"/>
            <a:ext cx="6518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sz="2000" b="1" u="sng">
                <a:solidFill>
                  <a:srgbClr val="9900CC"/>
                </a:solidFill>
                <a:cs typeface="Arial" charset="0"/>
              </a:rPr>
              <a:t>ЗАДАНИЕ 1</a:t>
            </a:r>
            <a:endParaRPr kumimoji="0" lang="ru-RU" sz="2000" b="1">
              <a:solidFill>
                <a:srgbClr val="9900CC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6600FF"/>
                </a:solidFill>
                <a:cs typeface="Arial" charset="0"/>
              </a:rPr>
              <a:t>СОСТАВИТЬ ТАБЛИЦУ ИСТИННОСТИ СХЕМЫ</a:t>
            </a:r>
            <a:endParaRPr kumimoji="0" lang="ru-RU" sz="2000" b="1">
              <a:solidFill>
                <a:srgbClr val="6600FF"/>
              </a:solidFill>
            </a:endParaRPr>
          </a:p>
          <a:p>
            <a:pPr eaLnBrk="0" hangingPunct="0"/>
            <a:endParaRPr kumimoji="0" lang="ru-RU" sz="2000" b="1">
              <a:solidFill>
                <a:srgbClr val="6600FF"/>
              </a:solidFill>
            </a:endParaRPr>
          </a:p>
        </p:txBody>
      </p:sp>
      <p:grpSp>
        <p:nvGrpSpPr>
          <p:cNvPr id="228395" name="Group 43"/>
          <p:cNvGrpSpPr>
            <a:grpSpLocks/>
          </p:cNvGrpSpPr>
          <p:nvPr/>
        </p:nvGrpSpPr>
        <p:grpSpPr bwMode="auto">
          <a:xfrm>
            <a:off x="2051050" y="2133600"/>
            <a:ext cx="6386513" cy="3529013"/>
            <a:chOff x="1020" y="1525"/>
            <a:chExt cx="4023" cy="2223"/>
          </a:xfrm>
        </p:grpSpPr>
        <p:sp>
          <p:nvSpPr>
            <p:cNvPr id="32772" name="Text Box 31" descr="Газетная бумага"/>
            <p:cNvSpPr txBox="1">
              <a:spLocks noChangeArrowheads="1"/>
            </p:cNvSpPr>
            <p:nvPr/>
          </p:nvSpPr>
          <p:spPr bwMode="auto">
            <a:xfrm>
              <a:off x="1821" y="1525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2773" name="Line 30" descr="Газетная бумага"/>
            <p:cNvSpPr>
              <a:spLocks noChangeShapeType="1"/>
            </p:cNvSpPr>
            <p:nvPr/>
          </p:nvSpPr>
          <p:spPr bwMode="auto">
            <a:xfrm>
              <a:off x="1123" y="1911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Text Box 29" descr="Газетная бумага"/>
            <p:cNvSpPr txBox="1">
              <a:spLocks noChangeArrowheads="1"/>
            </p:cNvSpPr>
            <p:nvPr/>
          </p:nvSpPr>
          <p:spPr bwMode="auto">
            <a:xfrm>
              <a:off x="3006" y="1525"/>
              <a:ext cx="349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2775" name="Text Box 28" descr="Газетная бумага"/>
            <p:cNvSpPr txBox="1">
              <a:spLocks noChangeArrowheads="1"/>
            </p:cNvSpPr>
            <p:nvPr/>
          </p:nvSpPr>
          <p:spPr bwMode="auto">
            <a:xfrm>
              <a:off x="1821" y="2975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2776" name="Text Box 27" descr="Газетная бумага"/>
            <p:cNvSpPr txBox="1">
              <a:spLocks noChangeArrowheads="1"/>
            </p:cNvSpPr>
            <p:nvPr/>
          </p:nvSpPr>
          <p:spPr bwMode="auto">
            <a:xfrm>
              <a:off x="3006" y="2975"/>
              <a:ext cx="349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2777" name="Line 26" descr="Газетная бумага"/>
            <p:cNvSpPr>
              <a:spLocks noChangeShapeType="1"/>
            </p:cNvSpPr>
            <p:nvPr/>
          </p:nvSpPr>
          <p:spPr bwMode="auto">
            <a:xfrm>
              <a:off x="1123" y="3362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Line 25" descr="Газетная бумага"/>
            <p:cNvSpPr>
              <a:spLocks noChangeShapeType="1"/>
            </p:cNvSpPr>
            <p:nvPr/>
          </p:nvSpPr>
          <p:spPr bwMode="auto">
            <a:xfrm>
              <a:off x="2169" y="1720"/>
              <a:ext cx="83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Line 24" descr="Газетная бумага"/>
            <p:cNvSpPr>
              <a:spLocks noChangeShapeType="1"/>
            </p:cNvSpPr>
            <p:nvPr/>
          </p:nvSpPr>
          <p:spPr bwMode="auto">
            <a:xfrm>
              <a:off x="2169" y="3555"/>
              <a:ext cx="83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Line 23" descr="Газетная бумага"/>
            <p:cNvSpPr>
              <a:spLocks noChangeShapeType="1"/>
            </p:cNvSpPr>
            <p:nvPr/>
          </p:nvSpPr>
          <p:spPr bwMode="auto">
            <a:xfrm>
              <a:off x="2728" y="2105"/>
              <a:ext cx="27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Line 22" descr="Газетная бумага"/>
            <p:cNvSpPr>
              <a:spLocks noChangeShapeType="1"/>
            </p:cNvSpPr>
            <p:nvPr/>
          </p:nvSpPr>
          <p:spPr bwMode="auto">
            <a:xfrm>
              <a:off x="2728" y="3168"/>
              <a:ext cx="27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Line 21" descr="Газетная бумага"/>
            <p:cNvSpPr>
              <a:spLocks noChangeShapeType="1"/>
            </p:cNvSpPr>
            <p:nvPr/>
          </p:nvSpPr>
          <p:spPr bwMode="auto">
            <a:xfrm>
              <a:off x="1472" y="1911"/>
              <a:ext cx="0" cy="5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Line 20" descr="Газетная бумага"/>
            <p:cNvSpPr>
              <a:spLocks noChangeShapeType="1"/>
            </p:cNvSpPr>
            <p:nvPr/>
          </p:nvSpPr>
          <p:spPr bwMode="auto">
            <a:xfrm>
              <a:off x="1472" y="2491"/>
              <a:ext cx="1256" cy="6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Line 19" descr="Газетная бумага"/>
            <p:cNvSpPr>
              <a:spLocks noChangeShapeType="1"/>
            </p:cNvSpPr>
            <p:nvPr/>
          </p:nvSpPr>
          <p:spPr bwMode="auto">
            <a:xfrm flipV="1">
              <a:off x="1472" y="2879"/>
              <a:ext cx="0" cy="48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Line 18" descr="Газетная бумага"/>
            <p:cNvSpPr>
              <a:spLocks noChangeShapeType="1"/>
            </p:cNvSpPr>
            <p:nvPr/>
          </p:nvSpPr>
          <p:spPr bwMode="auto">
            <a:xfrm flipV="1">
              <a:off x="1472" y="2105"/>
              <a:ext cx="1256" cy="7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Line 17" descr="Газетная бумага"/>
            <p:cNvSpPr>
              <a:spLocks noChangeShapeType="1"/>
            </p:cNvSpPr>
            <p:nvPr/>
          </p:nvSpPr>
          <p:spPr bwMode="auto">
            <a:xfrm>
              <a:off x="3355" y="1911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Line 16" descr="Газетная бумага"/>
            <p:cNvSpPr>
              <a:spLocks noChangeShapeType="1"/>
            </p:cNvSpPr>
            <p:nvPr/>
          </p:nvSpPr>
          <p:spPr bwMode="auto">
            <a:xfrm>
              <a:off x="3355" y="3362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Line 15" descr="Газетная бумага"/>
            <p:cNvSpPr>
              <a:spLocks noChangeShapeType="1"/>
            </p:cNvSpPr>
            <p:nvPr/>
          </p:nvSpPr>
          <p:spPr bwMode="auto">
            <a:xfrm>
              <a:off x="3774" y="1911"/>
              <a:ext cx="0" cy="48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Line 14" descr="Газетная бумага"/>
            <p:cNvSpPr>
              <a:spLocks noChangeShapeType="1"/>
            </p:cNvSpPr>
            <p:nvPr/>
          </p:nvSpPr>
          <p:spPr bwMode="auto">
            <a:xfrm flipV="1">
              <a:off x="3774" y="2782"/>
              <a:ext cx="0" cy="5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Line 13" descr="Газетная бумага"/>
            <p:cNvSpPr>
              <a:spLocks noChangeShapeType="1"/>
            </p:cNvSpPr>
            <p:nvPr/>
          </p:nvSpPr>
          <p:spPr bwMode="auto">
            <a:xfrm>
              <a:off x="3774" y="2394"/>
              <a:ext cx="3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Line 12" descr="Газетная бумага"/>
            <p:cNvSpPr>
              <a:spLocks noChangeShapeType="1"/>
            </p:cNvSpPr>
            <p:nvPr/>
          </p:nvSpPr>
          <p:spPr bwMode="auto">
            <a:xfrm>
              <a:off x="3774" y="2782"/>
              <a:ext cx="3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4123" y="2105"/>
              <a:ext cx="348" cy="87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2793" name="Line 10" descr="Газетная бумага"/>
            <p:cNvSpPr>
              <a:spLocks noChangeShapeType="1"/>
            </p:cNvSpPr>
            <p:nvPr/>
          </p:nvSpPr>
          <p:spPr bwMode="auto">
            <a:xfrm>
              <a:off x="4471" y="2491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4694" y="2115"/>
              <a:ext cx="349" cy="27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2400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32795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1020" y="1525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ru-RU" sz="1200" b="1"/>
            </a:p>
            <a:p>
              <a:r>
                <a:rPr kumimoji="0" lang="ru-RU" sz="1200" b="1"/>
                <a:t>    </a:t>
              </a:r>
              <a:r>
                <a:rPr kumimoji="0" lang="ru-RU" sz="2000" b="1">
                  <a:cs typeface="Arial" charset="0"/>
                </a:rPr>
                <a:t>Х1</a:t>
              </a:r>
              <a:endParaRPr kumimoji="0" lang="ru-RU" sz="2000"/>
            </a:p>
          </p:txBody>
        </p:sp>
        <p:sp>
          <p:nvSpPr>
            <p:cNvPr id="32796" name="Text Box 7" descr="Газетная бумага"/>
            <p:cNvSpPr txBox="1">
              <a:spLocks noChangeArrowheads="1"/>
            </p:cNvSpPr>
            <p:nvPr/>
          </p:nvSpPr>
          <p:spPr bwMode="auto">
            <a:xfrm>
              <a:off x="1020" y="2931"/>
              <a:ext cx="349" cy="29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</a:p>
            <a:p>
              <a:pPr algn="just"/>
              <a:r>
                <a:rPr kumimoji="0" lang="ru-RU" sz="2000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 sz="2000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1763713" y="549275"/>
            <a:ext cx="7058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sz="2000" b="1" u="sng">
                <a:solidFill>
                  <a:srgbClr val="9900CC"/>
                </a:solidFill>
                <a:cs typeface="Arial" charset="0"/>
              </a:rPr>
              <a:t>ЗАДАНИЕ </a:t>
            </a:r>
            <a:endParaRPr kumimoji="0" lang="ru-RU" sz="2000" b="1">
              <a:solidFill>
                <a:srgbClr val="9900CC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6600FF"/>
                </a:solidFill>
                <a:cs typeface="Arial" charset="0"/>
              </a:rPr>
              <a:t>СОСТАВИТЬ ТАБЛИЦУ ИСТИННОСТИ СХЕМЫ</a:t>
            </a:r>
            <a:endParaRPr kumimoji="0" lang="ru-RU" sz="2000" b="1">
              <a:solidFill>
                <a:srgbClr val="6600FF"/>
              </a:solidFill>
            </a:endParaRPr>
          </a:p>
          <a:p>
            <a:pPr eaLnBrk="0" hangingPunct="0"/>
            <a:endParaRPr kumimoji="0" lang="ru-RU" sz="2000" b="1">
              <a:solidFill>
                <a:srgbClr val="6600FF"/>
              </a:solidFill>
            </a:endParaRPr>
          </a:p>
        </p:txBody>
      </p:sp>
      <p:grpSp>
        <p:nvGrpSpPr>
          <p:cNvPr id="33795" name="Group 31"/>
          <p:cNvGrpSpPr>
            <a:grpSpLocks/>
          </p:cNvGrpSpPr>
          <p:nvPr/>
        </p:nvGrpSpPr>
        <p:grpSpPr bwMode="auto">
          <a:xfrm>
            <a:off x="1692275" y="2060575"/>
            <a:ext cx="4392613" cy="2736850"/>
            <a:chOff x="1020" y="1480"/>
            <a:chExt cx="2903" cy="1814"/>
          </a:xfrm>
        </p:grpSpPr>
        <p:sp>
          <p:nvSpPr>
            <p:cNvPr id="33822" name="Text Box 29" descr="Газетная бумага"/>
            <p:cNvSpPr txBox="1">
              <a:spLocks noChangeArrowheads="1"/>
            </p:cNvSpPr>
            <p:nvPr/>
          </p:nvSpPr>
          <p:spPr bwMode="auto">
            <a:xfrm>
              <a:off x="1020" y="2659"/>
              <a:ext cx="388" cy="23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33823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1598" y="1480"/>
              <a:ext cx="251" cy="6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3824" name="Line 6" descr="Газетная бумага"/>
            <p:cNvSpPr>
              <a:spLocks noChangeShapeType="1"/>
            </p:cNvSpPr>
            <p:nvPr/>
          </p:nvSpPr>
          <p:spPr bwMode="auto">
            <a:xfrm>
              <a:off x="1094" y="1795"/>
              <a:ext cx="5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25" name="Text Box 7" descr="Газетная бумага"/>
            <p:cNvSpPr txBox="1">
              <a:spLocks noChangeArrowheads="1"/>
            </p:cNvSpPr>
            <p:nvPr/>
          </p:nvSpPr>
          <p:spPr bwMode="auto">
            <a:xfrm>
              <a:off x="2453" y="1480"/>
              <a:ext cx="252" cy="6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3826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1598" y="2663"/>
              <a:ext cx="251" cy="6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3827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2453" y="2663"/>
              <a:ext cx="252" cy="63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3828" name="Line 10" descr="Газетная бумага"/>
            <p:cNvSpPr>
              <a:spLocks noChangeShapeType="1"/>
            </p:cNvSpPr>
            <p:nvPr/>
          </p:nvSpPr>
          <p:spPr bwMode="auto">
            <a:xfrm>
              <a:off x="1094" y="2979"/>
              <a:ext cx="5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29" name="Line 11" descr="Газетная бумага"/>
            <p:cNvSpPr>
              <a:spLocks noChangeShapeType="1"/>
            </p:cNvSpPr>
            <p:nvPr/>
          </p:nvSpPr>
          <p:spPr bwMode="auto">
            <a:xfrm>
              <a:off x="1849" y="1639"/>
              <a:ext cx="6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0" name="Line 12" descr="Газетная бумага"/>
            <p:cNvSpPr>
              <a:spLocks noChangeShapeType="1"/>
            </p:cNvSpPr>
            <p:nvPr/>
          </p:nvSpPr>
          <p:spPr bwMode="auto">
            <a:xfrm>
              <a:off x="1849" y="3137"/>
              <a:ext cx="6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1" name="Line 13" descr="Газетная бумага"/>
            <p:cNvSpPr>
              <a:spLocks noChangeShapeType="1"/>
            </p:cNvSpPr>
            <p:nvPr/>
          </p:nvSpPr>
          <p:spPr bwMode="auto">
            <a:xfrm>
              <a:off x="2252" y="1953"/>
              <a:ext cx="20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2" name="Line 14" descr="Газетная бумага"/>
            <p:cNvSpPr>
              <a:spLocks noChangeShapeType="1"/>
            </p:cNvSpPr>
            <p:nvPr/>
          </p:nvSpPr>
          <p:spPr bwMode="auto">
            <a:xfrm>
              <a:off x="2252" y="2821"/>
              <a:ext cx="20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3" name="Line 15" descr="Газетная бумага"/>
            <p:cNvSpPr>
              <a:spLocks noChangeShapeType="1"/>
            </p:cNvSpPr>
            <p:nvPr/>
          </p:nvSpPr>
          <p:spPr bwMode="auto">
            <a:xfrm>
              <a:off x="1346" y="1795"/>
              <a:ext cx="0" cy="4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4" name="Line 16" descr="Газетная бумага"/>
            <p:cNvSpPr>
              <a:spLocks noChangeShapeType="1"/>
            </p:cNvSpPr>
            <p:nvPr/>
          </p:nvSpPr>
          <p:spPr bwMode="auto">
            <a:xfrm>
              <a:off x="1346" y="2268"/>
              <a:ext cx="906" cy="5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5" name="Line 17" descr="Газетная бумага"/>
            <p:cNvSpPr>
              <a:spLocks noChangeShapeType="1"/>
            </p:cNvSpPr>
            <p:nvPr/>
          </p:nvSpPr>
          <p:spPr bwMode="auto">
            <a:xfrm flipV="1">
              <a:off x="1346" y="2585"/>
              <a:ext cx="0" cy="3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6" name="Line 18" descr="Газетная бумага"/>
            <p:cNvSpPr>
              <a:spLocks noChangeShapeType="1"/>
            </p:cNvSpPr>
            <p:nvPr/>
          </p:nvSpPr>
          <p:spPr bwMode="auto">
            <a:xfrm flipV="1">
              <a:off x="1346" y="1953"/>
              <a:ext cx="906" cy="6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7" name="Line 19" descr="Газетная бумага"/>
            <p:cNvSpPr>
              <a:spLocks noChangeShapeType="1"/>
            </p:cNvSpPr>
            <p:nvPr/>
          </p:nvSpPr>
          <p:spPr bwMode="auto">
            <a:xfrm>
              <a:off x="2705" y="1795"/>
              <a:ext cx="3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8" name="Line 20" descr="Газетная бумага"/>
            <p:cNvSpPr>
              <a:spLocks noChangeShapeType="1"/>
            </p:cNvSpPr>
            <p:nvPr/>
          </p:nvSpPr>
          <p:spPr bwMode="auto">
            <a:xfrm>
              <a:off x="2705" y="2979"/>
              <a:ext cx="3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Line 21" descr="Газетная бумага"/>
            <p:cNvSpPr>
              <a:spLocks noChangeShapeType="1"/>
            </p:cNvSpPr>
            <p:nvPr/>
          </p:nvSpPr>
          <p:spPr bwMode="auto">
            <a:xfrm>
              <a:off x="3007" y="1795"/>
              <a:ext cx="0" cy="3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Line 22" descr="Газетная бумага"/>
            <p:cNvSpPr>
              <a:spLocks noChangeShapeType="1"/>
            </p:cNvSpPr>
            <p:nvPr/>
          </p:nvSpPr>
          <p:spPr bwMode="auto">
            <a:xfrm flipV="1">
              <a:off x="3007" y="2506"/>
              <a:ext cx="0" cy="4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1" name="Line 23" descr="Газетная бумага"/>
            <p:cNvSpPr>
              <a:spLocks noChangeShapeType="1"/>
            </p:cNvSpPr>
            <p:nvPr/>
          </p:nvSpPr>
          <p:spPr bwMode="auto">
            <a:xfrm>
              <a:off x="3007" y="2189"/>
              <a:ext cx="2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2" name="Line 24" descr="Газетная бумага"/>
            <p:cNvSpPr>
              <a:spLocks noChangeShapeType="1"/>
            </p:cNvSpPr>
            <p:nvPr/>
          </p:nvSpPr>
          <p:spPr bwMode="auto">
            <a:xfrm>
              <a:off x="3007" y="2506"/>
              <a:ext cx="2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3" name="Text Box 25" descr="Газетная бумага"/>
            <p:cNvSpPr txBox="1">
              <a:spLocks noChangeArrowheads="1"/>
            </p:cNvSpPr>
            <p:nvPr/>
          </p:nvSpPr>
          <p:spPr bwMode="auto">
            <a:xfrm>
              <a:off x="3259" y="1953"/>
              <a:ext cx="251" cy="71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3844" name="Line 26" descr="Газетная бумага"/>
            <p:cNvSpPr>
              <a:spLocks noChangeShapeType="1"/>
            </p:cNvSpPr>
            <p:nvPr/>
          </p:nvSpPr>
          <p:spPr bwMode="auto">
            <a:xfrm>
              <a:off x="3510" y="2268"/>
              <a:ext cx="30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5" name="Text Box 27" descr="Газетная бумага"/>
            <p:cNvSpPr txBox="1">
              <a:spLocks noChangeArrowheads="1"/>
            </p:cNvSpPr>
            <p:nvPr/>
          </p:nvSpPr>
          <p:spPr bwMode="auto">
            <a:xfrm>
              <a:off x="3671" y="1961"/>
              <a:ext cx="252" cy="22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b="1"/>
            </a:p>
          </p:txBody>
        </p:sp>
        <p:sp>
          <p:nvSpPr>
            <p:cNvPr id="33846" name="Text Box 28" descr="Газетная бумага"/>
            <p:cNvSpPr txBox="1">
              <a:spLocks noChangeArrowheads="1"/>
            </p:cNvSpPr>
            <p:nvPr/>
          </p:nvSpPr>
          <p:spPr bwMode="auto">
            <a:xfrm>
              <a:off x="1020" y="1480"/>
              <a:ext cx="352" cy="237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</a:t>
              </a:r>
              <a:r>
                <a:rPr kumimoji="0" lang="ru-RU" b="1">
                  <a:cs typeface="Arial" charset="0"/>
                </a:rPr>
                <a:t>Х1</a:t>
              </a:r>
              <a:endParaRPr kumimoji="0" lang="ru-RU"/>
            </a:p>
          </p:txBody>
        </p:sp>
      </p:grpSp>
      <p:graphicFrame>
        <p:nvGraphicFramePr>
          <p:cNvPr id="230495" name="Group 95"/>
          <p:cNvGraphicFramePr>
            <a:graphicFrameLocks noGrp="1"/>
          </p:cNvGraphicFramePr>
          <p:nvPr>
            <p:ph idx="1"/>
          </p:nvPr>
        </p:nvGraphicFramePr>
        <p:xfrm>
          <a:off x="5724525" y="3716338"/>
          <a:ext cx="3051175" cy="2879725"/>
        </p:xfrm>
        <a:graphic>
          <a:graphicData uri="http://schemas.openxmlformats.org/drawingml/2006/table">
            <a:tbl>
              <a:tblPr/>
              <a:tblGrid>
                <a:gridCol w="930275"/>
                <a:gridCol w="1138238"/>
                <a:gridCol w="982662"/>
              </a:tblGrid>
              <a:tr h="666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2085975" y="404813"/>
            <a:ext cx="7058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sz="2000" b="1" u="sng">
                <a:solidFill>
                  <a:srgbClr val="9900CC"/>
                </a:solidFill>
                <a:cs typeface="Arial" charset="0"/>
              </a:rPr>
              <a:t>ЗАДАНИЕ 2</a:t>
            </a:r>
            <a:endParaRPr kumimoji="0" lang="ru-RU" sz="2000" b="1">
              <a:solidFill>
                <a:srgbClr val="9900CC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6600FF"/>
                </a:solidFill>
                <a:cs typeface="Arial" charset="0"/>
              </a:rPr>
              <a:t>СОСТАВИТЬ ТАБЛИЦУ ИСТИННОСТИ СХЕМЫ</a:t>
            </a:r>
            <a:endParaRPr kumimoji="0" lang="ru-RU" sz="2000" b="1">
              <a:solidFill>
                <a:srgbClr val="6600FF"/>
              </a:solidFill>
            </a:endParaRPr>
          </a:p>
          <a:p>
            <a:pPr eaLnBrk="0" hangingPunct="0"/>
            <a:endParaRPr kumimoji="0" lang="ru-RU" sz="2000" b="1">
              <a:solidFill>
                <a:srgbClr val="6600FF"/>
              </a:solidFill>
            </a:endParaRPr>
          </a:p>
        </p:txBody>
      </p:sp>
      <p:grpSp>
        <p:nvGrpSpPr>
          <p:cNvPr id="34819" name="Group 44"/>
          <p:cNvGrpSpPr>
            <a:grpSpLocks/>
          </p:cNvGrpSpPr>
          <p:nvPr/>
        </p:nvGrpSpPr>
        <p:grpSpPr bwMode="auto">
          <a:xfrm>
            <a:off x="2411413" y="2205038"/>
            <a:ext cx="6097587" cy="3927475"/>
            <a:chOff x="1202" y="1093"/>
            <a:chExt cx="3841" cy="2474"/>
          </a:xfrm>
        </p:grpSpPr>
        <p:sp>
          <p:nvSpPr>
            <p:cNvPr id="34820" name="Text Box 28" descr="Газетная бумага"/>
            <p:cNvSpPr txBox="1">
              <a:spLocks noChangeArrowheads="1"/>
            </p:cNvSpPr>
            <p:nvPr/>
          </p:nvSpPr>
          <p:spPr bwMode="auto">
            <a:xfrm>
              <a:off x="1292" y="1253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  </a:t>
              </a:r>
              <a:r>
                <a:rPr kumimoji="0" lang="ru-RU" sz="2000" b="1">
                  <a:cs typeface="Arial" charset="0"/>
                </a:rPr>
                <a:t>Х1</a:t>
              </a:r>
              <a:endParaRPr kumimoji="0" lang="ru-RU" sz="2000"/>
            </a:p>
          </p:txBody>
        </p:sp>
        <p:sp>
          <p:nvSpPr>
            <p:cNvPr id="34821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2093" y="1344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sym typeface="Symbol" pitchFamily="18" charset="2"/>
                </a:rPr>
                <a:t></a:t>
              </a:r>
            </a:p>
          </p:txBody>
        </p:sp>
        <p:sp>
          <p:nvSpPr>
            <p:cNvPr id="34822" name="Line 6" descr="Газетная бумага"/>
            <p:cNvSpPr>
              <a:spLocks noChangeShapeType="1"/>
            </p:cNvSpPr>
            <p:nvPr/>
          </p:nvSpPr>
          <p:spPr bwMode="auto">
            <a:xfrm>
              <a:off x="1383" y="1525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3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2093" y="2794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4824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3152" y="1947"/>
              <a:ext cx="349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sym typeface="Symbol" pitchFamily="18" charset="2"/>
                </a:rPr>
                <a:t>1</a:t>
              </a:r>
            </a:p>
          </p:txBody>
        </p:sp>
        <p:sp>
          <p:nvSpPr>
            <p:cNvPr id="34825" name="Line 10" descr="Газетная бумага"/>
            <p:cNvSpPr>
              <a:spLocks noChangeShapeType="1"/>
            </p:cNvSpPr>
            <p:nvPr/>
          </p:nvSpPr>
          <p:spPr bwMode="auto">
            <a:xfrm>
              <a:off x="1395" y="3181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6" name="Text Box 25" descr="Газетная бумага"/>
            <p:cNvSpPr txBox="1">
              <a:spLocks noChangeArrowheads="1"/>
            </p:cNvSpPr>
            <p:nvPr/>
          </p:nvSpPr>
          <p:spPr bwMode="auto">
            <a:xfrm>
              <a:off x="4105" y="1661"/>
              <a:ext cx="348" cy="87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4827" name="Line 26" descr="Газетная бумага"/>
            <p:cNvSpPr>
              <a:spLocks noChangeShapeType="1"/>
            </p:cNvSpPr>
            <p:nvPr/>
          </p:nvSpPr>
          <p:spPr bwMode="auto">
            <a:xfrm>
              <a:off x="4468" y="2069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Text Box 27" descr="Газетная бумага"/>
            <p:cNvSpPr txBox="1">
              <a:spLocks noChangeArrowheads="1"/>
            </p:cNvSpPr>
            <p:nvPr/>
          </p:nvSpPr>
          <p:spPr bwMode="auto">
            <a:xfrm>
              <a:off x="4694" y="1752"/>
              <a:ext cx="349" cy="27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2400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34829" name="Text Box 29" descr="Газетная бумага"/>
            <p:cNvSpPr txBox="1">
              <a:spLocks noChangeArrowheads="1"/>
            </p:cNvSpPr>
            <p:nvPr/>
          </p:nvSpPr>
          <p:spPr bwMode="auto">
            <a:xfrm>
              <a:off x="1383" y="1616"/>
              <a:ext cx="349" cy="29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2000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 sz="2000"/>
            </a:p>
          </p:txBody>
        </p:sp>
        <p:sp>
          <p:nvSpPr>
            <p:cNvPr id="34830" name="Line 30" descr="Газетная бумага"/>
            <p:cNvSpPr>
              <a:spLocks noChangeShapeType="1"/>
            </p:cNvSpPr>
            <p:nvPr/>
          </p:nvSpPr>
          <p:spPr bwMode="auto">
            <a:xfrm>
              <a:off x="1383" y="1888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Text Box 32" descr="Газетная бумага"/>
            <p:cNvSpPr txBox="1">
              <a:spLocks noChangeArrowheads="1"/>
            </p:cNvSpPr>
            <p:nvPr/>
          </p:nvSpPr>
          <p:spPr bwMode="auto">
            <a:xfrm>
              <a:off x="1202" y="2704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  </a:t>
              </a:r>
              <a:r>
                <a:rPr kumimoji="0" lang="ru-RU" sz="2000" b="1">
                  <a:cs typeface="Arial" charset="0"/>
                </a:rPr>
                <a:t>Х</a:t>
              </a:r>
              <a:r>
                <a:rPr kumimoji="0" lang="ru-RU" sz="2000" b="1"/>
                <a:t>3</a:t>
              </a:r>
              <a:endParaRPr kumimoji="0" lang="ru-RU" sz="2000"/>
            </a:p>
          </p:txBody>
        </p:sp>
        <p:sp>
          <p:nvSpPr>
            <p:cNvPr id="34832" name="Line 33" descr="Газетная бумага"/>
            <p:cNvSpPr>
              <a:spLocks noChangeShapeType="1"/>
            </p:cNvSpPr>
            <p:nvPr/>
          </p:nvSpPr>
          <p:spPr bwMode="auto">
            <a:xfrm flipV="1">
              <a:off x="2789" y="2568"/>
              <a:ext cx="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Line 34" descr="Газетная бумага"/>
            <p:cNvSpPr>
              <a:spLocks noChangeShapeType="1"/>
            </p:cNvSpPr>
            <p:nvPr/>
          </p:nvSpPr>
          <p:spPr bwMode="auto">
            <a:xfrm>
              <a:off x="2426" y="166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Line 35" descr="Газетная бумага"/>
            <p:cNvSpPr>
              <a:spLocks noChangeShapeType="1"/>
            </p:cNvSpPr>
            <p:nvPr/>
          </p:nvSpPr>
          <p:spPr bwMode="auto">
            <a:xfrm>
              <a:off x="2426" y="3158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Line 36" descr="Газетная бумага"/>
            <p:cNvSpPr>
              <a:spLocks noChangeShapeType="1"/>
            </p:cNvSpPr>
            <p:nvPr/>
          </p:nvSpPr>
          <p:spPr bwMode="auto">
            <a:xfrm>
              <a:off x="2789" y="1661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Line 37" descr="Газетная бумага"/>
            <p:cNvSpPr>
              <a:spLocks noChangeShapeType="1"/>
            </p:cNvSpPr>
            <p:nvPr/>
          </p:nvSpPr>
          <p:spPr bwMode="auto">
            <a:xfrm>
              <a:off x="2789" y="257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Line 38" descr="Газетная бумага"/>
            <p:cNvSpPr>
              <a:spLocks noChangeShapeType="1"/>
            </p:cNvSpPr>
            <p:nvPr/>
          </p:nvSpPr>
          <p:spPr bwMode="auto">
            <a:xfrm>
              <a:off x="2789" y="212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Line 39" descr="Газетная бумага"/>
            <p:cNvSpPr>
              <a:spLocks noChangeShapeType="1"/>
            </p:cNvSpPr>
            <p:nvPr/>
          </p:nvSpPr>
          <p:spPr bwMode="auto">
            <a:xfrm>
              <a:off x="3515" y="2341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Line 40" descr="Газетная бумага"/>
            <p:cNvSpPr>
              <a:spLocks noChangeShapeType="1"/>
            </p:cNvSpPr>
            <p:nvPr/>
          </p:nvSpPr>
          <p:spPr bwMode="auto">
            <a:xfrm flipV="1">
              <a:off x="3787" y="1101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Line 41" descr="Газетная бумага"/>
            <p:cNvSpPr>
              <a:spLocks noChangeShapeType="1"/>
            </p:cNvSpPr>
            <p:nvPr/>
          </p:nvSpPr>
          <p:spPr bwMode="auto">
            <a:xfrm flipV="1">
              <a:off x="1746" y="1093"/>
              <a:ext cx="0" cy="4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Line 42" descr="Газетная бумага"/>
            <p:cNvSpPr>
              <a:spLocks noChangeShapeType="1"/>
            </p:cNvSpPr>
            <p:nvPr/>
          </p:nvSpPr>
          <p:spPr bwMode="auto">
            <a:xfrm>
              <a:off x="1746" y="1101"/>
              <a:ext cx="20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Line 43" descr="Газетная бумага"/>
            <p:cNvSpPr>
              <a:spLocks noChangeShapeType="1"/>
            </p:cNvSpPr>
            <p:nvPr/>
          </p:nvSpPr>
          <p:spPr bwMode="auto">
            <a:xfrm>
              <a:off x="3787" y="1874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763713" y="404813"/>
            <a:ext cx="7058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sz="2000" b="1" u="sng">
                <a:solidFill>
                  <a:srgbClr val="9900CC"/>
                </a:solidFill>
                <a:cs typeface="Arial" charset="0"/>
              </a:rPr>
              <a:t>ЗАДАНИЕ </a:t>
            </a:r>
            <a:endParaRPr kumimoji="0" lang="ru-RU" sz="2000" b="1">
              <a:solidFill>
                <a:srgbClr val="9900CC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6600FF"/>
                </a:solidFill>
                <a:cs typeface="Arial" charset="0"/>
              </a:rPr>
              <a:t>СОСТАВИТЬ ТАБЛИЦУ ИСТИННОСТИ СХЕМЫ</a:t>
            </a:r>
            <a:endParaRPr kumimoji="0" lang="ru-RU" sz="2000" b="1">
              <a:solidFill>
                <a:srgbClr val="6600FF"/>
              </a:solidFill>
            </a:endParaRPr>
          </a:p>
          <a:p>
            <a:pPr eaLnBrk="0" hangingPunct="0"/>
            <a:endParaRPr kumimoji="0" lang="ru-RU" sz="2000" b="1">
              <a:solidFill>
                <a:srgbClr val="6600FF"/>
              </a:solidFill>
            </a:endParaRP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1547813" y="2205038"/>
            <a:ext cx="4464050" cy="3024187"/>
            <a:chOff x="1202" y="1093"/>
            <a:chExt cx="3841" cy="2474"/>
          </a:xfrm>
        </p:grpSpPr>
        <p:sp>
          <p:nvSpPr>
            <p:cNvPr id="35896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1292" y="1253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600" b="1">
                  <a:cs typeface="Arial" charset="0"/>
                </a:rPr>
                <a:t>Х1</a:t>
              </a:r>
              <a:r>
                <a:rPr kumimoji="0" lang="ru-RU" sz="1600" b="1"/>
                <a:t> </a:t>
              </a:r>
            </a:p>
          </p:txBody>
        </p:sp>
        <p:sp>
          <p:nvSpPr>
            <p:cNvPr id="35897" name="Text Box 6" descr="Газетная бумага"/>
            <p:cNvSpPr txBox="1">
              <a:spLocks noChangeArrowheads="1"/>
            </p:cNvSpPr>
            <p:nvPr/>
          </p:nvSpPr>
          <p:spPr bwMode="auto">
            <a:xfrm>
              <a:off x="2093" y="1344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sym typeface="Symbol" pitchFamily="18" charset="2"/>
                </a:rPr>
                <a:t></a:t>
              </a:r>
            </a:p>
          </p:txBody>
        </p:sp>
        <p:sp>
          <p:nvSpPr>
            <p:cNvPr id="35898" name="Line 7" descr="Газетная бумага"/>
            <p:cNvSpPr>
              <a:spLocks noChangeShapeType="1"/>
            </p:cNvSpPr>
            <p:nvPr/>
          </p:nvSpPr>
          <p:spPr bwMode="auto">
            <a:xfrm>
              <a:off x="1383" y="1525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99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2093" y="2794"/>
              <a:ext cx="348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5900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3152" y="1947"/>
              <a:ext cx="349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sym typeface="Symbol" pitchFamily="18" charset="2"/>
                </a:rPr>
                <a:t>1</a:t>
              </a:r>
            </a:p>
          </p:txBody>
        </p:sp>
        <p:sp>
          <p:nvSpPr>
            <p:cNvPr id="35901" name="Line 10" descr="Газетная бумага"/>
            <p:cNvSpPr>
              <a:spLocks noChangeShapeType="1"/>
            </p:cNvSpPr>
            <p:nvPr/>
          </p:nvSpPr>
          <p:spPr bwMode="auto">
            <a:xfrm>
              <a:off x="1395" y="3181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02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4105" y="1661"/>
              <a:ext cx="348" cy="87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5903" name="Line 12" descr="Газетная бумага"/>
            <p:cNvSpPr>
              <a:spLocks noChangeShapeType="1"/>
            </p:cNvSpPr>
            <p:nvPr/>
          </p:nvSpPr>
          <p:spPr bwMode="auto">
            <a:xfrm>
              <a:off x="4468" y="2069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04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4694" y="1752"/>
              <a:ext cx="349" cy="27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600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35905" name="Text Box 14" descr="Газетная бумага"/>
            <p:cNvSpPr txBox="1">
              <a:spLocks noChangeArrowheads="1"/>
            </p:cNvSpPr>
            <p:nvPr/>
          </p:nvSpPr>
          <p:spPr bwMode="auto">
            <a:xfrm>
              <a:off x="1383" y="1616"/>
              <a:ext cx="349" cy="29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400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 sz="1600"/>
            </a:p>
          </p:txBody>
        </p:sp>
        <p:sp>
          <p:nvSpPr>
            <p:cNvPr id="35906" name="Line 15" descr="Газетная бумага"/>
            <p:cNvSpPr>
              <a:spLocks noChangeShapeType="1"/>
            </p:cNvSpPr>
            <p:nvPr/>
          </p:nvSpPr>
          <p:spPr bwMode="auto">
            <a:xfrm>
              <a:off x="1383" y="1888"/>
              <a:ext cx="6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07" name="Text Box 16" descr="Газетная бумага"/>
            <p:cNvSpPr txBox="1">
              <a:spLocks noChangeArrowheads="1"/>
            </p:cNvSpPr>
            <p:nvPr/>
          </p:nvSpPr>
          <p:spPr bwMode="auto">
            <a:xfrm>
              <a:off x="1202" y="2704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  </a:t>
              </a:r>
              <a:r>
                <a:rPr kumimoji="0" lang="ru-RU" sz="1600" b="1">
                  <a:cs typeface="Arial" charset="0"/>
                </a:rPr>
                <a:t>Х</a:t>
              </a:r>
              <a:r>
                <a:rPr kumimoji="0" lang="ru-RU" sz="1600" b="1"/>
                <a:t>3</a:t>
              </a:r>
              <a:endParaRPr kumimoji="0" lang="ru-RU" sz="1600"/>
            </a:p>
          </p:txBody>
        </p:sp>
        <p:sp>
          <p:nvSpPr>
            <p:cNvPr id="35908" name="Line 17" descr="Газетная бумага"/>
            <p:cNvSpPr>
              <a:spLocks noChangeShapeType="1"/>
            </p:cNvSpPr>
            <p:nvPr/>
          </p:nvSpPr>
          <p:spPr bwMode="auto">
            <a:xfrm flipV="1">
              <a:off x="2789" y="2568"/>
              <a:ext cx="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09" name="Line 18" descr="Газетная бумага"/>
            <p:cNvSpPr>
              <a:spLocks noChangeShapeType="1"/>
            </p:cNvSpPr>
            <p:nvPr/>
          </p:nvSpPr>
          <p:spPr bwMode="auto">
            <a:xfrm>
              <a:off x="2426" y="166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0" name="Line 19" descr="Газетная бумага"/>
            <p:cNvSpPr>
              <a:spLocks noChangeShapeType="1"/>
            </p:cNvSpPr>
            <p:nvPr/>
          </p:nvSpPr>
          <p:spPr bwMode="auto">
            <a:xfrm>
              <a:off x="2426" y="3158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1" name="Line 20" descr="Газетная бумага"/>
            <p:cNvSpPr>
              <a:spLocks noChangeShapeType="1"/>
            </p:cNvSpPr>
            <p:nvPr/>
          </p:nvSpPr>
          <p:spPr bwMode="auto">
            <a:xfrm>
              <a:off x="2789" y="1661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2" name="Line 21" descr="Газетная бумага"/>
            <p:cNvSpPr>
              <a:spLocks noChangeShapeType="1"/>
            </p:cNvSpPr>
            <p:nvPr/>
          </p:nvSpPr>
          <p:spPr bwMode="auto">
            <a:xfrm>
              <a:off x="2789" y="2571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3" name="Line 22" descr="Газетная бумага"/>
            <p:cNvSpPr>
              <a:spLocks noChangeShapeType="1"/>
            </p:cNvSpPr>
            <p:nvPr/>
          </p:nvSpPr>
          <p:spPr bwMode="auto">
            <a:xfrm>
              <a:off x="2789" y="212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4" name="Line 23" descr="Газетная бумага"/>
            <p:cNvSpPr>
              <a:spLocks noChangeShapeType="1"/>
            </p:cNvSpPr>
            <p:nvPr/>
          </p:nvSpPr>
          <p:spPr bwMode="auto">
            <a:xfrm>
              <a:off x="3515" y="2341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5" name="Line 24" descr="Газетная бумага"/>
            <p:cNvSpPr>
              <a:spLocks noChangeShapeType="1"/>
            </p:cNvSpPr>
            <p:nvPr/>
          </p:nvSpPr>
          <p:spPr bwMode="auto">
            <a:xfrm flipV="1">
              <a:off x="3787" y="1101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6" name="Line 25" descr="Газетная бумага"/>
            <p:cNvSpPr>
              <a:spLocks noChangeShapeType="1"/>
            </p:cNvSpPr>
            <p:nvPr/>
          </p:nvSpPr>
          <p:spPr bwMode="auto">
            <a:xfrm flipV="1">
              <a:off x="1746" y="1093"/>
              <a:ext cx="0" cy="4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7" name="Line 26" descr="Газетная бумага"/>
            <p:cNvSpPr>
              <a:spLocks noChangeShapeType="1"/>
            </p:cNvSpPr>
            <p:nvPr/>
          </p:nvSpPr>
          <p:spPr bwMode="auto">
            <a:xfrm>
              <a:off x="1746" y="1101"/>
              <a:ext cx="20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18" name="Line 27" descr="Газетная бумага"/>
            <p:cNvSpPr>
              <a:spLocks noChangeShapeType="1"/>
            </p:cNvSpPr>
            <p:nvPr/>
          </p:nvSpPr>
          <p:spPr bwMode="auto">
            <a:xfrm>
              <a:off x="3787" y="1874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41855" name="Group 191"/>
          <p:cNvGraphicFramePr>
            <a:graphicFrameLocks noGrp="1"/>
          </p:cNvGraphicFramePr>
          <p:nvPr>
            <p:ph sz="half" idx="2"/>
          </p:nvPr>
        </p:nvGraphicFramePr>
        <p:xfrm>
          <a:off x="5940425" y="2205038"/>
          <a:ext cx="2665413" cy="4162426"/>
        </p:xfrm>
        <a:graphic>
          <a:graphicData uri="http://schemas.openxmlformats.org/drawingml/2006/table">
            <a:tbl>
              <a:tblPr/>
              <a:tblGrid>
                <a:gridCol w="647700"/>
                <a:gridCol w="720725"/>
                <a:gridCol w="720725"/>
                <a:gridCol w="576263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Х3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484313"/>
            <a:ext cx="7169150" cy="194468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4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/>
            </a:r>
            <a:br>
              <a:rPr lang="ru-RU" sz="4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</a:br>
            <a:r>
              <a:rPr lang="ru-RU" sz="4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СИНТЕЗ </a:t>
            </a:r>
            <a:r>
              <a:rPr lang="ru-RU" sz="4000" b="1" smtClean="0">
                <a:solidFill>
                  <a:srgbClr val="FF00FF"/>
                </a:solidFill>
              </a:rPr>
              <a:t> </a:t>
            </a:r>
            <a:br>
              <a:rPr lang="ru-RU" sz="4000" b="1" smtClean="0">
                <a:solidFill>
                  <a:srgbClr val="FF00FF"/>
                </a:solidFill>
              </a:rPr>
            </a:br>
            <a:r>
              <a:rPr lang="ru-RU" sz="4000" b="1" smtClean="0">
                <a:solidFill>
                  <a:srgbClr val="FF00FF"/>
                </a:solidFill>
              </a:rPr>
              <a:t>ЛОГИЧЕСКИХ ФУНКЦИИ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6867" name="Text Box 10"/>
          <p:cNvSpPr txBox="1">
            <a:spLocks noChangeArrowheads="1"/>
          </p:cNvSpPr>
          <p:nvPr/>
        </p:nvSpPr>
        <p:spPr bwMode="auto">
          <a:xfrm>
            <a:off x="1619250" y="2636838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2588" y="765175"/>
            <a:ext cx="7491412" cy="4465638"/>
          </a:xfrm>
        </p:spPr>
        <p:txBody>
          <a:bodyPr/>
          <a:lstStyle/>
          <a:p>
            <a:pPr marL="0" indent="4445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6600CC"/>
                </a:solidFill>
              </a:rPr>
              <a:t>ПО ЗАДАННОЙ ФУНКЦИИ ПОСТРОИТЬ СХЕМУ И СОСТАВИТЬ ТАБЛИЦУ ИСТИННОСТИ</a:t>
            </a:r>
          </a:p>
          <a:p>
            <a:pPr marL="0" indent="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  <a:p>
            <a:pPr marL="0" indent="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00FF"/>
                </a:solidFill>
              </a:rPr>
              <a:t>У = (Х1 + Х2) * Х3 + Х2</a:t>
            </a:r>
          </a:p>
          <a:p>
            <a:pPr marL="0" indent="444500" eaLnBrk="1" hangingPunct="1">
              <a:lnSpc>
                <a:spcPct val="90000"/>
              </a:lnSpc>
            </a:pPr>
            <a:endParaRPr lang="ru-RU" sz="3600" smtClean="0">
              <a:solidFill>
                <a:srgbClr val="FF00FF"/>
              </a:solidFill>
            </a:endParaRPr>
          </a:p>
          <a:p>
            <a:pPr marL="0" indent="4445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solidFill>
                <a:srgbClr val="6600FF"/>
              </a:solidFill>
            </a:endParaRPr>
          </a:p>
          <a:p>
            <a:pPr marL="0" indent="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6600FF"/>
                </a:solidFill>
              </a:rPr>
              <a:t>Входных переменных – 3  (Х1, Х2, Х3)</a:t>
            </a:r>
          </a:p>
          <a:p>
            <a:pPr marL="0" indent="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6600FF"/>
                </a:solidFill>
              </a:rPr>
              <a:t>Выходная переменная – У</a:t>
            </a: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4198938" y="2743200"/>
            <a:ext cx="576262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 flipV="1">
            <a:off x="2843213" y="2581275"/>
            <a:ext cx="4392612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619250" y="2636838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549275"/>
            <a:ext cx="8388350" cy="936625"/>
          </a:xfrm>
        </p:spPr>
        <p:txBody>
          <a:bodyPr/>
          <a:lstStyle/>
          <a:p>
            <a:pPr indent="101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ЗАДАННОЙ ФУНКЦИИ ПОСТРОИТЬ СХЕМУ И СОСТАВИТЬ ТАБЛИЦУ ИСТИННОСТИ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             </a:t>
            </a:r>
            <a:r>
              <a:rPr lang="ru-RU" sz="2400" smtClean="0">
                <a:solidFill>
                  <a:srgbClr val="FF00FF"/>
                </a:solidFill>
              </a:rPr>
              <a:t>У = (Х1 + Х2) * Х3 + Х2</a:t>
            </a:r>
          </a:p>
          <a:p>
            <a:pPr indent="101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>
              <a:solidFill>
                <a:srgbClr val="FF00FF"/>
              </a:solidFill>
            </a:endParaRPr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3429000" y="1751013"/>
            <a:ext cx="3025775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6" name="Line 34"/>
          <p:cNvSpPr>
            <a:spLocks noChangeShapeType="1"/>
          </p:cNvSpPr>
          <p:nvPr/>
        </p:nvSpPr>
        <p:spPr bwMode="auto">
          <a:xfrm>
            <a:off x="4224338" y="1844675"/>
            <a:ext cx="4318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7619" name="Group 51"/>
          <p:cNvGrpSpPr>
            <a:grpSpLocks/>
          </p:cNvGrpSpPr>
          <p:nvPr/>
        </p:nvGrpSpPr>
        <p:grpSpPr bwMode="auto">
          <a:xfrm>
            <a:off x="2124075" y="2708275"/>
            <a:ext cx="6459538" cy="3097213"/>
            <a:chOff x="1020" y="1797"/>
            <a:chExt cx="4069" cy="1951"/>
          </a:xfrm>
        </p:grpSpPr>
        <p:sp>
          <p:nvSpPr>
            <p:cNvPr id="38918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2562" y="2115"/>
              <a:ext cx="348" cy="68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8919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3515" y="2160"/>
              <a:ext cx="349" cy="773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8920" name="Text Box 12" descr="Газетная бумага"/>
            <p:cNvSpPr txBox="1">
              <a:spLocks noChangeArrowheads="1"/>
            </p:cNvSpPr>
            <p:nvPr/>
          </p:nvSpPr>
          <p:spPr bwMode="auto">
            <a:xfrm>
              <a:off x="1746" y="2614"/>
              <a:ext cx="348" cy="68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8921" name="Line 14"/>
            <p:cNvSpPr>
              <a:spLocks noChangeShapeType="1"/>
            </p:cNvSpPr>
            <p:nvPr/>
          </p:nvSpPr>
          <p:spPr bwMode="auto">
            <a:xfrm>
              <a:off x="1292" y="2931"/>
              <a:ext cx="45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Line 17"/>
            <p:cNvSpPr>
              <a:spLocks noChangeShapeType="1"/>
            </p:cNvSpPr>
            <p:nvPr/>
          </p:nvSpPr>
          <p:spPr bwMode="auto">
            <a:xfrm>
              <a:off x="2910" y="2377"/>
              <a:ext cx="605" cy="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3" name="Line 27"/>
            <p:cNvSpPr>
              <a:spLocks noChangeShapeType="1"/>
            </p:cNvSpPr>
            <p:nvPr/>
          </p:nvSpPr>
          <p:spPr bwMode="auto">
            <a:xfrm>
              <a:off x="3878" y="2568"/>
              <a:ext cx="3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Text Box 29" descr="Газетная бумага"/>
            <p:cNvSpPr txBox="1">
              <a:spLocks noChangeArrowheads="1"/>
            </p:cNvSpPr>
            <p:nvPr/>
          </p:nvSpPr>
          <p:spPr bwMode="auto">
            <a:xfrm>
              <a:off x="4241" y="1842"/>
              <a:ext cx="348" cy="87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800" b="1">
                  <a:cs typeface="Arial" charset="0"/>
                </a:rPr>
                <a:t>1</a:t>
              </a:r>
              <a:endParaRPr kumimoji="0" lang="ru-RU" sz="2800"/>
            </a:p>
          </p:txBody>
        </p:sp>
        <p:sp>
          <p:nvSpPr>
            <p:cNvPr id="38925" name="Line 30"/>
            <p:cNvSpPr>
              <a:spLocks noChangeShapeType="1"/>
            </p:cNvSpPr>
            <p:nvPr/>
          </p:nvSpPr>
          <p:spPr bwMode="auto">
            <a:xfrm>
              <a:off x="4604" y="2264"/>
              <a:ext cx="41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Text Box 31" descr="Газетная бумага"/>
            <p:cNvSpPr txBox="1">
              <a:spLocks noChangeArrowheads="1"/>
            </p:cNvSpPr>
            <p:nvPr/>
          </p:nvSpPr>
          <p:spPr bwMode="auto">
            <a:xfrm>
              <a:off x="4740" y="1933"/>
              <a:ext cx="349" cy="272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2400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38927" name="Text Box 32" descr="Газетная бумага"/>
            <p:cNvSpPr txBox="1">
              <a:spLocks noChangeArrowheads="1"/>
            </p:cNvSpPr>
            <p:nvPr/>
          </p:nvSpPr>
          <p:spPr bwMode="auto">
            <a:xfrm>
              <a:off x="1020" y="1797"/>
              <a:ext cx="488" cy="29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ru-RU" sz="1200" b="1"/>
            </a:p>
            <a:p>
              <a:r>
                <a:rPr kumimoji="0" lang="ru-RU" sz="1200" b="1"/>
                <a:t>    </a:t>
              </a:r>
              <a:r>
                <a:rPr kumimoji="0" lang="ru-RU" sz="2000" b="1">
                  <a:cs typeface="Arial" charset="0"/>
                </a:rPr>
                <a:t>Х1</a:t>
              </a:r>
              <a:endParaRPr kumimoji="0" lang="ru-RU" sz="2000"/>
            </a:p>
          </p:txBody>
        </p:sp>
        <p:sp>
          <p:nvSpPr>
            <p:cNvPr id="38928" name="Text Box 33" descr="Газетная бумага"/>
            <p:cNvSpPr txBox="1">
              <a:spLocks noChangeArrowheads="1"/>
            </p:cNvSpPr>
            <p:nvPr/>
          </p:nvSpPr>
          <p:spPr bwMode="auto">
            <a:xfrm>
              <a:off x="1111" y="2568"/>
              <a:ext cx="349" cy="29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</a:p>
            <a:p>
              <a:pPr algn="just"/>
              <a:r>
                <a:rPr kumimoji="0" lang="ru-RU" sz="2000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 sz="2000"/>
            </a:p>
          </p:txBody>
        </p:sp>
        <p:sp>
          <p:nvSpPr>
            <p:cNvPr id="38929" name="Line 37"/>
            <p:cNvSpPr>
              <a:spLocks noChangeShapeType="1"/>
            </p:cNvSpPr>
            <p:nvPr/>
          </p:nvSpPr>
          <p:spPr bwMode="auto">
            <a:xfrm>
              <a:off x="1292" y="3748"/>
              <a:ext cx="190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0" name="Text Box 38" descr="Газетная бумага"/>
            <p:cNvSpPr txBox="1">
              <a:spLocks noChangeArrowheads="1"/>
            </p:cNvSpPr>
            <p:nvPr/>
          </p:nvSpPr>
          <p:spPr bwMode="auto">
            <a:xfrm>
              <a:off x="1111" y="3385"/>
              <a:ext cx="349" cy="29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</a:p>
            <a:p>
              <a:pPr algn="just"/>
              <a:r>
                <a:rPr kumimoji="0" lang="ru-RU" sz="2000" b="1">
                  <a:cs typeface="Arial" charset="0"/>
                </a:rPr>
                <a:t>Х3</a:t>
              </a:r>
            </a:p>
            <a:p>
              <a:pPr eaLnBrk="0" hangingPunct="0"/>
              <a:endParaRPr kumimoji="0" lang="ru-RU" sz="2000"/>
            </a:p>
          </p:txBody>
        </p:sp>
        <p:sp>
          <p:nvSpPr>
            <p:cNvPr id="38931" name="Line 39"/>
            <p:cNvSpPr>
              <a:spLocks noChangeShapeType="1"/>
            </p:cNvSpPr>
            <p:nvPr/>
          </p:nvSpPr>
          <p:spPr bwMode="auto">
            <a:xfrm>
              <a:off x="2109" y="2931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2" name="Line 40"/>
            <p:cNvSpPr>
              <a:spLocks noChangeShapeType="1"/>
            </p:cNvSpPr>
            <p:nvPr/>
          </p:nvSpPr>
          <p:spPr bwMode="auto">
            <a:xfrm flipV="1">
              <a:off x="2290" y="2614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3" name="Line 41"/>
            <p:cNvSpPr>
              <a:spLocks noChangeShapeType="1"/>
            </p:cNvSpPr>
            <p:nvPr/>
          </p:nvSpPr>
          <p:spPr bwMode="auto">
            <a:xfrm>
              <a:off x="2290" y="261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4" name="Line 42"/>
            <p:cNvSpPr>
              <a:spLocks noChangeShapeType="1"/>
            </p:cNvSpPr>
            <p:nvPr/>
          </p:nvSpPr>
          <p:spPr bwMode="auto">
            <a:xfrm>
              <a:off x="1292" y="2205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5" name="Line 43"/>
            <p:cNvSpPr>
              <a:spLocks noChangeShapeType="1"/>
            </p:cNvSpPr>
            <p:nvPr/>
          </p:nvSpPr>
          <p:spPr bwMode="auto">
            <a:xfrm>
              <a:off x="2290" y="2205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6" name="Line 44"/>
            <p:cNvSpPr>
              <a:spLocks noChangeShapeType="1"/>
            </p:cNvSpPr>
            <p:nvPr/>
          </p:nvSpPr>
          <p:spPr bwMode="auto">
            <a:xfrm>
              <a:off x="2290" y="238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7" name="Line 45"/>
            <p:cNvSpPr>
              <a:spLocks noChangeShapeType="1"/>
            </p:cNvSpPr>
            <p:nvPr/>
          </p:nvSpPr>
          <p:spPr bwMode="auto">
            <a:xfrm flipV="1">
              <a:off x="3192" y="2750"/>
              <a:ext cx="0" cy="9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8" name="Line 46"/>
            <p:cNvSpPr>
              <a:spLocks noChangeShapeType="1"/>
            </p:cNvSpPr>
            <p:nvPr/>
          </p:nvSpPr>
          <p:spPr bwMode="auto">
            <a:xfrm>
              <a:off x="3198" y="275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39" name="Line 47"/>
            <p:cNvSpPr>
              <a:spLocks noChangeShapeType="1"/>
            </p:cNvSpPr>
            <p:nvPr/>
          </p:nvSpPr>
          <p:spPr bwMode="auto">
            <a:xfrm flipV="1">
              <a:off x="1519" y="1797"/>
              <a:ext cx="0" cy="1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Line 48"/>
            <p:cNvSpPr>
              <a:spLocks noChangeShapeType="1"/>
            </p:cNvSpPr>
            <p:nvPr/>
          </p:nvSpPr>
          <p:spPr bwMode="auto">
            <a:xfrm>
              <a:off x="1519" y="1797"/>
              <a:ext cx="2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41" name="Line 49"/>
            <p:cNvSpPr>
              <a:spLocks noChangeShapeType="1"/>
            </p:cNvSpPr>
            <p:nvPr/>
          </p:nvSpPr>
          <p:spPr bwMode="auto">
            <a:xfrm>
              <a:off x="3969" y="1797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42" name="Line 50"/>
            <p:cNvSpPr>
              <a:spLocks noChangeShapeType="1"/>
            </p:cNvSpPr>
            <p:nvPr/>
          </p:nvSpPr>
          <p:spPr bwMode="auto">
            <a:xfrm>
              <a:off x="3969" y="2069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333375"/>
            <a:ext cx="7200900" cy="15827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FF00FF"/>
                </a:solidFill>
              </a:rPr>
              <a:t>У = (Х1 + Х2) * Х3 + Х2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>
              <a:solidFill>
                <a:srgbClr val="FF00FF"/>
              </a:solidFill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700338" y="476250"/>
            <a:ext cx="38877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>
            <a:off x="3779838" y="620713"/>
            <a:ext cx="576262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9941" name="Group 32"/>
          <p:cNvGrpSpPr>
            <a:grpSpLocks/>
          </p:cNvGrpSpPr>
          <p:nvPr/>
        </p:nvGrpSpPr>
        <p:grpSpPr bwMode="auto">
          <a:xfrm>
            <a:off x="1692275" y="1484313"/>
            <a:ext cx="4751388" cy="2449512"/>
            <a:chOff x="930" y="1842"/>
            <a:chExt cx="2993" cy="1543"/>
          </a:xfrm>
        </p:grpSpPr>
        <p:sp>
          <p:nvSpPr>
            <p:cNvPr id="39994" name="Text Box 7" descr="Газетная бумага"/>
            <p:cNvSpPr txBox="1">
              <a:spLocks noChangeArrowheads="1"/>
            </p:cNvSpPr>
            <p:nvPr/>
          </p:nvSpPr>
          <p:spPr bwMode="auto">
            <a:xfrm>
              <a:off x="2064" y="2093"/>
              <a:ext cx="256" cy="53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9995" name="Text Box 8" descr="Газетная бумага"/>
            <p:cNvSpPr txBox="1">
              <a:spLocks noChangeArrowheads="1"/>
            </p:cNvSpPr>
            <p:nvPr/>
          </p:nvSpPr>
          <p:spPr bwMode="auto">
            <a:xfrm>
              <a:off x="2765" y="2129"/>
              <a:ext cx="257" cy="61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39996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1464" y="2488"/>
              <a:ext cx="256" cy="53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39997" name="Line 10" descr="Газетная бумага"/>
            <p:cNvSpPr>
              <a:spLocks noChangeShapeType="1"/>
            </p:cNvSpPr>
            <p:nvPr/>
          </p:nvSpPr>
          <p:spPr bwMode="auto">
            <a:xfrm>
              <a:off x="1130" y="2739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98" name="Line 11" descr="Газетная бумага"/>
            <p:cNvSpPr>
              <a:spLocks noChangeShapeType="1"/>
            </p:cNvSpPr>
            <p:nvPr/>
          </p:nvSpPr>
          <p:spPr bwMode="auto">
            <a:xfrm>
              <a:off x="2320" y="2301"/>
              <a:ext cx="445" cy="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99" name="Line 12" descr="Газетная бумага"/>
            <p:cNvSpPr>
              <a:spLocks noChangeShapeType="1"/>
            </p:cNvSpPr>
            <p:nvPr/>
          </p:nvSpPr>
          <p:spPr bwMode="auto">
            <a:xfrm>
              <a:off x="3032" y="2452"/>
              <a:ext cx="25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0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3299" y="1878"/>
              <a:ext cx="256" cy="68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0001" name="Line 14" descr="Газетная бумага"/>
            <p:cNvSpPr>
              <a:spLocks noChangeShapeType="1"/>
            </p:cNvSpPr>
            <p:nvPr/>
          </p:nvSpPr>
          <p:spPr bwMode="auto">
            <a:xfrm>
              <a:off x="3566" y="2211"/>
              <a:ext cx="3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2" name="Text Box 15" descr="Газетная бумага"/>
            <p:cNvSpPr txBox="1">
              <a:spLocks noChangeArrowheads="1"/>
            </p:cNvSpPr>
            <p:nvPr/>
          </p:nvSpPr>
          <p:spPr bwMode="auto">
            <a:xfrm>
              <a:off x="3666" y="1950"/>
              <a:ext cx="257" cy="21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40003" name="Text Box 16" descr="Газетная бумага"/>
            <p:cNvSpPr txBox="1">
              <a:spLocks noChangeArrowheads="1"/>
            </p:cNvSpPr>
            <p:nvPr/>
          </p:nvSpPr>
          <p:spPr bwMode="auto">
            <a:xfrm>
              <a:off x="930" y="1842"/>
              <a:ext cx="359" cy="22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</a:t>
              </a:r>
              <a:r>
                <a:rPr kumimoji="0" lang="ru-RU" b="1">
                  <a:cs typeface="Arial" charset="0"/>
                </a:rPr>
                <a:t>Х1</a:t>
              </a:r>
              <a:endParaRPr kumimoji="0" lang="ru-RU"/>
            </a:p>
          </p:txBody>
        </p:sp>
        <p:sp>
          <p:nvSpPr>
            <p:cNvPr id="40004" name="Text Box 17" descr="Газетная бумага"/>
            <p:cNvSpPr txBox="1">
              <a:spLocks noChangeArrowheads="1"/>
            </p:cNvSpPr>
            <p:nvPr/>
          </p:nvSpPr>
          <p:spPr bwMode="auto">
            <a:xfrm>
              <a:off x="930" y="2452"/>
              <a:ext cx="324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0005" name="Line 18" descr="Газетная бумага"/>
            <p:cNvSpPr>
              <a:spLocks noChangeShapeType="1"/>
            </p:cNvSpPr>
            <p:nvPr/>
          </p:nvSpPr>
          <p:spPr bwMode="auto">
            <a:xfrm>
              <a:off x="1130" y="3385"/>
              <a:ext cx="140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6" name="Text Box 19" descr="Газетная бумага"/>
            <p:cNvSpPr txBox="1">
              <a:spLocks noChangeArrowheads="1"/>
            </p:cNvSpPr>
            <p:nvPr/>
          </p:nvSpPr>
          <p:spPr bwMode="auto">
            <a:xfrm>
              <a:off x="975" y="3113"/>
              <a:ext cx="415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  <a:r>
                <a:rPr kumimoji="0" lang="ru-RU" b="1">
                  <a:cs typeface="Arial" charset="0"/>
                </a:rPr>
                <a:t>Х3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0007" name="Line 20" descr="Газетная бумага"/>
            <p:cNvSpPr>
              <a:spLocks noChangeShapeType="1"/>
            </p:cNvSpPr>
            <p:nvPr/>
          </p:nvSpPr>
          <p:spPr bwMode="auto">
            <a:xfrm>
              <a:off x="1731" y="2739"/>
              <a:ext cx="1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08" name="Line 21" descr="Газетная бумага"/>
            <p:cNvSpPr>
              <a:spLocks noChangeShapeType="1"/>
            </p:cNvSpPr>
            <p:nvPr/>
          </p:nvSpPr>
          <p:spPr bwMode="auto">
            <a:xfrm flipV="1">
              <a:off x="1864" y="2488"/>
              <a:ext cx="0" cy="2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09" name="Line 22" descr="Газетная бумага"/>
            <p:cNvSpPr>
              <a:spLocks noChangeShapeType="1"/>
            </p:cNvSpPr>
            <p:nvPr/>
          </p:nvSpPr>
          <p:spPr bwMode="auto">
            <a:xfrm>
              <a:off x="1864" y="2488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0" name="Line 23" descr="Газетная бумага"/>
            <p:cNvSpPr>
              <a:spLocks noChangeShapeType="1"/>
            </p:cNvSpPr>
            <p:nvPr/>
          </p:nvSpPr>
          <p:spPr bwMode="auto">
            <a:xfrm>
              <a:off x="1130" y="2165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1" name="Line 24" descr="Газетная бумага"/>
            <p:cNvSpPr>
              <a:spLocks noChangeShapeType="1"/>
            </p:cNvSpPr>
            <p:nvPr/>
          </p:nvSpPr>
          <p:spPr bwMode="auto">
            <a:xfrm>
              <a:off x="1864" y="2165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2" name="Line 25" descr="Газетная бумага"/>
            <p:cNvSpPr>
              <a:spLocks noChangeShapeType="1"/>
            </p:cNvSpPr>
            <p:nvPr/>
          </p:nvSpPr>
          <p:spPr bwMode="auto">
            <a:xfrm>
              <a:off x="1864" y="2309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3" name="Line 26" descr="Газетная бумага"/>
            <p:cNvSpPr>
              <a:spLocks noChangeShapeType="1"/>
            </p:cNvSpPr>
            <p:nvPr/>
          </p:nvSpPr>
          <p:spPr bwMode="auto">
            <a:xfrm flipV="1">
              <a:off x="2528" y="2596"/>
              <a:ext cx="0" cy="7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4" name="Line 27" descr="Газетная бумага"/>
            <p:cNvSpPr>
              <a:spLocks noChangeShapeType="1"/>
            </p:cNvSpPr>
            <p:nvPr/>
          </p:nvSpPr>
          <p:spPr bwMode="auto">
            <a:xfrm>
              <a:off x="2532" y="2596"/>
              <a:ext cx="2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5" name="Line 28" descr="Газетная бумага"/>
            <p:cNvSpPr>
              <a:spLocks noChangeShapeType="1"/>
            </p:cNvSpPr>
            <p:nvPr/>
          </p:nvSpPr>
          <p:spPr bwMode="auto">
            <a:xfrm flipV="1">
              <a:off x="1297" y="1842"/>
              <a:ext cx="0" cy="8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6" name="Line 29" descr="Газетная бумага"/>
            <p:cNvSpPr>
              <a:spLocks noChangeShapeType="1"/>
            </p:cNvSpPr>
            <p:nvPr/>
          </p:nvSpPr>
          <p:spPr bwMode="auto">
            <a:xfrm>
              <a:off x="1297" y="1842"/>
              <a:ext cx="18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7" name="Line 30" descr="Газетная бумага"/>
            <p:cNvSpPr>
              <a:spLocks noChangeShapeType="1"/>
            </p:cNvSpPr>
            <p:nvPr/>
          </p:nvSpPr>
          <p:spPr bwMode="auto">
            <a:xfrm>
              <a:off x="3099" y="1842"/>
              <a:ext cx="0" cy="2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18" name="Line 31" descr="Газетная бумага"/>
            <p:cNvSpPr>
              <a:spLocks noChangeShapeType="1"/>
            </p:cNvSpPr>
            <p:nvPr/>
          </p:nvSpPr>
          <p:spPr bwMode="auto">
            <a:xfrm>
              <a:off x="3099" y="205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38762" name="Group 170"/>
          <p:cNvGraphicFramePr>
            <a:graphicFrameLocks noGrp="1"/>
          </p:cNvGraphicFramePr>
          <p:nvPr>
            <p:ph sz="half" idx="2"/>
          </p:nvPr>
        </p:nvGraphicFramePr>
        <p:xfrm>
          <a:off x="6156325" y="2205038"/>
          <a:ext cx="2665413" cy="4162426"/>
        </p:xfrm>
        <a:graphic>
          <a:graphicData uri="http://schemas.openxmlformats.org/drawingml/2006/table">
            <a:tbl>
              <a:tblPr/>
              <a:tblGrid>
                <a:gridCol w="647700"/>
                <a:gridCol w="720725"/>
                <a:gridCol w="720725"/>
                <a:gridCol w="576263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Х3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6475" y="1341438"/>
            <a:ext cx="7742238" cy="32400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Задание</a:t>
            </a:r>
            <a:r>
              <a:rPr lang="ru-RU" sz="2800" smtClean="0"/>
              <a:t> </a:t>
            </a:r>
            <a:r>
              <a:rPr lang="ru-RU" sz="2800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заданной функции построить схему и составить таблицу истинности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           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4400" smtClean="0">
                <a:solidFill>
                  <a:srgbClr val="FF00FF"/>
                </a:solidFill>
              </a:rPr>
              <a:t>У = (Х1*Х3) + (Х1+Х2)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400" smtClean="0">
              <a:solidFill>
                <a:srgbClr val="FF00FF"/>
              </a:solidFill>
            </a:endParaRPr>
          </a:p>
        </p:txBody>
      </p:sp>
      <p:sp>
        <p:nvSpPr>
          <p:cNvPr id="40963" name="Line 84"/>
          <p:cNvSpPr>
            <a:spLocks noChangeShapeType="1"/>
          </p:cNvSpPr>
          <p:nvPr/>
        </p:nvSpPr>
        <p:spPr bwMode="auto">
          <a:xfrm>
            <a:off x="3132138" y="3644900"/>
            <a:ext cx="446405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60350"/>
            <a:ext cx="7272337" cy="1511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8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</a:t>
            </a:r>
            <a:r>
              <a:rPr lang="ru-RU" sz="1800" smtClean="0"/>
              <a:t> </a:t>
            </a:r>
            <a:r>
              <a:rPr lang="ru-RU" sz="1800" u="sng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заданной функции построить схему и составить таблицу истинности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               </a:t>
            </a:r>
            <a:r>
              <a:rPr lang="ru-RU" sz="2400" smtClean="0">
                <a:solidFill>
                  <a:srgbClr val="FF00FF"/>
                </a:solidFill>
              </a:rPr>
              <a:t>У = (Х1*Х3) + (Х1+Х2)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>
              <a:solidFill>
                <a:srgbClr val="FF00FF"/>
              </a:solidFill>
            </a:endParaRPr>
          </a:p>
        </p:txBody>
      </p:sp>
      <p:graphicFrame>
        <p:nvGraphicFramePr>
          <p:cNvPr id="247812" name="Group 4"/>
          <p:cNvGraphicFramePr>
            <a:graphicFrameLocks noGrp="1"/>
          </p:cNvGraphicFramePr>
          <p:nvPr>
            <p:ph sz="half" idx="2"/>
          </p:nvPr>
        </p:nvGraphicFramePr>
        <p:xfrm>
          <a:off x="6084888" y="2205038"/>
          <a:ext cx="2665412" cy="4162426"/>
        </p:xfrm>
        <a:graphic>
          <a:graphicData uri="http://schemas.openxmlformats.org/drawingml/2006/table">
            <a:tbl>
              <a:tblPr/>
              <a:tblGrid>
                <a:gridCol w="647700"/>
                <a:gridCol w="720725"/>
                <a:gridCol w="720725"/>
                <a:gridCol w="576262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Х2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Х3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39" name="Line 56"/>
          <p:cNvSpPr>
            <a:spLocks noChangeShapeType="1"/>
          </p:cNvSpPr>
          <p:nvPr/>
        </p:nvSpPr>
        <p:spPr bwMode="auto">
          <a:xfrm>
            <a:off x="3635375" y="1268413"/>
            <a:ext cx="24479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7865" name="Group 57"/>
          <p:cNvGrpSpPr>
            <a:grpSpLocks/>
          </p:cNvGrpSpPr>
          <p:nvPr/>
        </p:nvGrpSpPr>
        <p:grpSpPr bwMode="auto">
          <a:xfrm>
            <a:off x="1692275" y="2349500"/>
            <a:ext cx="4008438" cy="2627313"/>
            <a:chOff x="748" y="1434"/>
            <a:chExt cx="2525" cy="1655"/>
          </a:xfrm>
        </p:grpSpPr>
        <p:sp>
          <p:nvSpPr>
            <p:cNvPr id="42041" name="Text Box 58" descr="Газетная бумага"/>
            <p:cNvSpPr txBox="1">
              <a:spLocks noChangeArrowheads="1"/>
            </p:cNvSpPr>
            <p:nvPr/>
          </p:nvSpPr>
          <p:spPr bwMode="auto">
            <a:xfrm>
              <a:off x="1655" y="2478"/>
              <a:ext cx="257" cy="61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sym typeface="Symbol" pitchFamily="18" charset="2"/>
                </a:rPr>
                <a:t></a:t>
              </a:r>
            </a:p>
          </p:txBody>
        </p:sp>
        <p:sp>
          <p:nvSpPr>
            <p:cNvPr id="42042" name="Line 59" descr="Газетная бумага"/>
            <p:cNvSpPr>
              <a:spLocks noChangeShapeType="1"/>
            </p:cNvSpPr>
            <p:nvPr/>
          </p:nvSpPr>
          <p:spPr bwMode="auto">
            <a:xfrm>
              <a:off x="2349" y="2069"/>
              <a:ext cx="25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3" name="Text Box 60" descr="Газетная бумага"/>
            <p:cNvSpPr txBox="1">
              <a:spLocks noChangeArrowheads="1"/>
            </p:cNvSpPr>
            <p:nvPr/>
          </p:nvSpPr>
          <p:spPr bwMode="auto">
            <a:xfrm>
              <a:off x="2608" y="1570"/>
              <a:ext cx="256" cy="68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2044" name="Line 61" descr="Газетная бумага"/>
            <p:cNvSpPr>
              <a:spLocks noChangeShapeType="1"/>
            </p:cNvSpPr>
            <p:nvPr/>
          </p:nvSpPr>
          <p:spPr bwMode="auto">
            <a:xfrm>
              <a:off x="2880" y="1888"/>
              <a:ext cx="3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5" name="Text Box 62" descr="Газетная бумага"/>
            <p:cNvSpPr txBox="1">
              <a:spLocks noChangeArrowheads="1"/>
            </p:cNvSpPr>
            <p:nvPr/>
          </p:nvSpPr>
          <p:spPr bwMode="auto">
            <a:xfrm>
              <a:off x="3016" y="1661"/>
              <a:ext cx="257" cy="21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42046" name="Text Box 63" descr="Газетная бумага"/>
            <p:cNvSpPr txBox="1">
              <a:spLocks noChangeArrowheads="1"/>
            </p:cNvSpPr>
            <p:nvPr/>
          </p:nvSpPr>
          <p:spPr bwMode="auto">
            <a:xfrm>
              <a:off x="793" y="1434"/>
              <a:ext cx="359" cy="22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</a:t>
              </a:r>
              <a:r>
                <a:rPr kumimoji="0" lang="ru-RU" b="1">
                  <a:cs typeface="Arial" charset="0"/>
                </a:rPr>
                <a:t>Х1</a:t>
              </a:r>
              <a:endParaRPr kumimoji="0" lang="ru-RU"/>
            </a:p>
          </p:txBody>
        </p:sp>
        <p:sp>
          <p:nvSpPr>
            <p:cNvPr id="42047" name="Text Box 64" descr="Газетная бумага"/>
            <p:cNvSpPr txBox="1">
              <a:spLocks noChangeArrowheads="1"/>
            </p:cNvSpPr>
            <p:nvPr/>
          </p:nvSpPr>
          <p:spPr bwMode="auto">
            <a:xfrm>
              <a:off x="748" y="1797"/>
              <a:ext cx="324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2048" name="Line 65" descr="Газетная бумага"/>
            <p:cNvSpPr>
              <a:spLocks noChangeShapeType="1"/>
            </p:cNvSpPr>
            <p:nvPr/>
          </p:nvSpPr>
          <p:spPr bwMode="auto">
            <a:xfrm>
              <a:off x="1066" y="2976"/>
              <a:ext cx="58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9" name="Text Box 66" descr="Газетная бумага"/>
            <p:cNvSpPr txBox="1">
              <a:spLocks noChangeArrowheads="1"/>
            </p:cNvSpPr>
            <p:nvPr/>
          </p:nvSpPr>
          <p:spPr bwMode="auto">
            <a:xfrm>
              <a:off x="838" y="2705"/>
              <a:ext cx="415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  <a:r>
                <a:rPr kumimoji="0" lang="ru-RU" b="1">
                  <a:cs typeface="Arial" charset="0"/>
                </a:rPr>
                <a:t>Х3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2050" name="Line 67" descr="Газетная бумага"/>
            <p:cNvSpPr>
              <a:spLocks noChangeShapeType="1"/>
            </p:cNvSpPr>
            <p:nvPr/>
          </p:nvSpPr>
          <p:spPr bwMode="auto">
            <a:xfrm>
              <a:off x="1927" y="2795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51" name="Text Box 68" descr="Газетная бумага"/>
            <p:cNvSpPr txBox="1">
              <a:spLocks noChangeArrowheads="1"/>
            </p:cNvSpPr>
            <p:nvPr/>
          </p:nvSpPr>
          <p:spPr bwMode="auto">
            <a:xfrm>
              <a:off x="1655" y="1525"/>
              <a:ext cx="257" cy="61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42052" name="Line 69" descr="Газетная бумага"/>
            <p:cNvSpPr>
              <a:spLocks noChangeShapeType="1"/>
            </p:cNvSpPr>
            <p:nvPr/>
          </p:nvSpPr>
          <p:spPr bwMode="auto">
            <a:xfrm>
              <a:off x="1036" y="1706"/>
              <a:ext cx="58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53" name="Line 70" descr="Газетная бумага"/>
            <p:cNvSpPr>
              <a:spLocks noChangeShapeType="1"/>
            </p:cNvSpPr>
            <p:nvPr/>
          </p:nvSpPr>
          <p:spPr bwMode="auto">
            <a:xfrm>
              <a:off x="1247" y="1706"/>
              <a:ext cx="0" cy="9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54" name="Line 71" descr="Газетная бумага"/>
            <p:cNvSpPr>
              <a:spLocks noChangeShapeType="1"/>
            </p:cNvSpPr>
            <p:nvPr/>
          </p:nvSpPr>
          <p:spPr bwMode="auto">
            <a:xfrm>
              <a:off x="1247" y="2614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55" name="Line 72" descr="Газетная бумага"/>
            <p:cNvSpPr>
              <a:spLocks noChangeShapeType="1"/>
            </p:cNvSpPr>
            <p:nvPr/>
          </p:nvSpPr>
          <p:spPr bwMode="auto">
            <a:xfrm>
              <a:off x="1004" y="2029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56" name="Line 73" descr="Газетная бумага"/>
            <p:cNvSpPr>
              <a:spLocks noChangeShapeType="1"/>
            </p:cNvSpPr>
            <p:nvPr/>
          </p:nvSpPr>
          <p:spPr bwMode="auto">
            <a:xfrm>
              <a:off x="1927" y="1805"/>
              <a:ext cx="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57" name="Line 74" descr="Газетная бумага"/>
            <p:cNvSpPr>
              <a:spLocks noChangeShapeType="1"/>
            </p:cNvSpPr>
            <p:nvPr/>
          </p:nvSpPr>
          <p:spPr bwMode="auto">
            <a:xfrm>
              <a:off x="2344" y="2061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2771775" y="3573463"/>
            <a:ext cx="15113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2843213" y="3716338"/>
            <a:ext cx="25717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476375" y="31750"/>
            <a:ext cx="7345363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lnSpc>
                <a:spcPct val="150000"/>
              </a:lnSpc>
            </a:pPr>
            <a:r>
              <a:rPr kumimoji="0" lang="ru-RU" sz="2400" b="1">
                <a:solidFill>
                  <a:srgbClr val="6600CC"/>
                </a:solidFill>
                <a:cs typeface="Times New Roman" pitchFamily="18" charset="0"/>
              </a:rPr>
              <a:t>ПРОВЕРОЧНОЕ ЗАДАНИЕ</a:t>
            </a:r>
            <a:endParaRPr kumimoji="0" lang="ru-RU" sz="2400">
              <a:solidFill>
                <a:srgbClr val="6600CC"/>
              </a:solidFill>
            </a:endParaRPr>
          </a:p>
          <a:p>
            <a:pPr indent="450850" eaLnBrk="0" hangingPunct="0">
              <a:lnSpc>
                <a:spcPct val="150000"/>
              </a:lnSpc>
            </a:pPr>
            <a:r>
              <a:rPr kumimoji="0" lang="ru-RU" sz="2400" b="1">
                <a:solidFill>
                  <a:srgbClr val="0066FF"/>
                </a:solidFill>
                <a:cs typeface="Times New Roman" pitchFamily="18" charset="0"/>
              </a:rPr>
              <a:t>ДАНЫ ФУНКЦИИ. ДОКАЗАТЬ ЯВЛЯЮТСЯ ЛИ ДАННЫЕ ФУНКЦИИ ТОЖДЕСТВЕННО ИСТИННЫМИ, ЛОЖНЫМИ ИЛИ ВЫПОЛНИМЫМИ.</a:t>
            </a:r>
            <a:endParaRPr kumimoji="0" lang="ru-RU" sz="2400" b="1">
              <a:solidFill>
                <a:srgbClr val="0066FF"/>
              </a:solidFill>
            </a:endParaRPr>
          </a:p>
          <a:p>
            <a:pPr indent="450850" eaLnBrk="0" hangingPunct="0"/>
            <a:endParaRPr kumimoji="0" lang="ru-RU" sz="2400" b="1">
              <a:solidFill>
                <a:srgbClr val="0066FF"/>
              </a:solidFill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20638" y="251301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eaLnBrk="0" hangingPunct="0"/>
            <a:endParaRPr kumimoji="0" lang="ru-RU"/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1835150" y="3141663"/>
            <a:ext cx="324008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>
              <a:tabLst>
                <a:tab pos="679450" algn="l"/>
              </a:tabLst>
              <a:defRPr/>
            </a:pPr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indent="457200" eaLnBrk="0" hangingPunct="0">
              <a:tabLst>
                <a:tab pos="679450" algn="l"/>
              </a:tabLst>
              <a:defRPr/>
            </a:pPr>
            <a:r>
              <a:rPr kumimoji="0" lang="ru-RU" sz="1400">
                <a:cs typeface="Times New Roman" pitchFamily="18" charset="0"/>
              </a:rPr>
              <a:t> </a:t>
            </a: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   </a:t>
            </a: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eaLnBrk="0" hangingPunct="0">
              <a:tabLst>
                <a:tab pos="679450" algn="l"/>
              </a:tabLst>
              <a:defRPr/>
            </a:pP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 flipV="1">
            <a:off x="5016500" y="4424363"/>
            <a:ext cx="130175" cy="3175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 flipV="1">
            <a:off x="6164263" y="4437063"/>
            <a:ext cx="128587" cy="4762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V="1">
            <a:off x="7499350" y="4437063"/>
            <a:ext cx="109538" cy="4762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>
            <a:off x="4356100" y="4437063"/>
            <a:ext cx="185738" cy="0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ru-RU"/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kumimoji="0" lang="ru-RU"/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kumimoji="0" lang="ru-RU"/>
          </a:p>
        </p:txBody>
      </p:sp>
      <p:sp>
        <p:nvSpPr>
          <p:cNvPr id="6158" name="Rectangle 23"/>
          <p:cNvSpPr>
            <a:spLocks noChangeArrowheads="1"/>
          </p:cNvSpPr>
          <p:nvPr/>
        </p:nvSpPr>
        <p:spPr bwMode="auto">
          <a:xfrm>
            <a:off x="1533525" y="2876550"/>
            <a:ext cx="101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kumimoji="0" lang="ru-RU"/>
          </a:p>
        </p:txBody>
      </p:sp>
      <p:graphicFrame>
        <p:nvGraphicFramePr>
          <p:cNvPr id="293987" name="Group 99"/>
          <p:cNvGraphicFramePr>
            <a:graphicFrameLocks noGrp="1"/>
          </p:cNvGraphicFramePr>
          <p:nvPr/>
        </p:nvGraphicFramePr>
        <p:xfrm>
          <a:off x="2339975" y="4365625"/>
          <a:ext cx="6335713" cy="1401972"/>
        </p:xfrm>
        <a:graphic>
          <a:graphicData uri="http://schemas.openxmlformats.org/drawingml/2006/table">
            <a:tbl>
              <a:tblPr/>
              <a:tblGrid>
                <a:gridCol w="792163"/>
                <a:gridCol w="863600"/>
                <a:gridCol w="936625"/>
                <a:gridCol w="1079500"/>
                <a:gridCol w="1081087"/>
                <a:gridCol w="1582738"/>
              </a:tblGrid>
              <a:tr h="33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XvY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(XvY)^X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F=(XvY)^X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2" name="Line 100"/>
          <p:cNvSpPr>
            <a:spLocks noChangeShapeType="1"/>
          </p:cNvSpPr>
          <p:nvPr/>
        </p:nvSpPr>
        <p:spPr bwMode="auto">
          <a:xfrm>
            <a:off x="7439025" y="4398963"/>
            <a:ext cx="720725" cy="0"/>
          </a:xfrm>
          <a:prstGeom prst="line">
            <a:avLst/>
          </a:prstGeom>
          <a:noFill/>
          <a:ln w="127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484313"/>
            <a:ext cx="7169150" cy="288131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4000" b="1" smtClean="0">
                <a:solidFill>
                  <a:srgbClr val="FF00FF"/>
                </a:solidFill>
              </a:rPr>
              <a:t>СОСТАВЛЕНИЕ   </a:t>
            </a:r>
            <a:br>
              <a:rPr lang="ru-RU" sz="4000" b="1" smtClean="0">
                <a:solidFill>
                  <a:srgbClr val="FF00FF"/>
                </a:solidFill>
              </a:rPr>
            </a:br>
            <a:r>
              <a:rPr lang="ru-RU" sz="4000" b="1" smtClean="0">
                <a:solidFill>
                  <a:srgbClr val="FF00FF"/>
                </a:solidFill>
              </a:rPr>
              <a:t>ЛОГИЧЕСКИХ ФУНКЦИИ</a:t>
            </a:r>
            <a:br>
              <a:rPr lang="ru-RU" sz="4000" b="1" smtClean="0">
                <a:solidFill>
                  <a:srgbClr val="FF00FF"/>
                </a:solidFill>
              </a:rPr>
            </a:br>
            <a:r>
              <a:rPr lang="ru-RU" sz="4000" b="1" smtClean="0">
                <a:solidFill>
                  <a:srgbClr val="FF00FF"/>
                </a:solidFill>
              </a:rPr>
              <a:t>ПО  СХЕМАМ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619250" y="2636838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36"/>
          <p:cNvGrpSpPr>
            <a:grpSpLocks/>
          </p:cNvGrpSpPr>
          <p:nvPr/>
        </p:nvGrpSpPr>
        <p:grpSpPr bwMode="auto">
          <a:xfrm>
            <a:off x="2555875" y="1773238"/>
            <a:ext cx="5472113" cy="2952750"/>
            <a:chOff x="1565" y="1207"/>
            <a:chExt cx="3038" cy="1588"/>
          </a:xfrm>
        </p:grpSpPr>
        <p:sp>
          <p:nvSpPr>
            <p:cNvPr id="44036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2744" y="1458"/>
              <a:ext cx="256" cy="53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4037" name="Text Box 6" descr="Газетная бумага"/>
            <p:cNvSpPr txBox="1">
              <a:spLocks noChangeArrowheads="1"/>
            </p:cNvSpPr>
            <p:nvPr/>
          </p:nvSpPr>
          <p:spPr bwMode="auto">
            <a:xfrm>
              <a:off x="3445" y="1494"/>
              <a:ext cx="257" cy="61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44038" name="Text Box 7" descr="Газетная бумага"/>
            <p:cNvSpPr txBox="1">
              <a:spLocks noChangeArrowheads="1"/>
            </p:cNvSpPr>
            <p:nvPr/>
          </p:nvSpPr>
          <p:spPr bwMode="auto">
            <a:xfrm>
              <a:off x="2154" y="1979"/>
              <a:ext cx="256" cy="53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4039" name="Line 8" descr="Газетная бумага"/>
            <p:cNvSpPr>
              <a:spLocks noChangeShapeType="1"/>
            </p:cNvSpPr>
            <p:nvPr/>
          </p:nvSpPr>
          <p:spPr bwMode="auto">
            <a:xfrm>
              <a:off x="1810" y="2104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Line 9" descr="Газетная бумага"/>
            <p:cNvSpPr>
              <a:spLocks noChangeShapeType="1"/>
            </p:cNvSpPr>
            <p:nvPr/>
          </p:nvSpPr>
          <p:spPr bwMode="auto">
            <a:xfrm>
              <a:off x="3000" y="1666"/>
              <a:ext cx="445" cy="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Line 10" descr="Газетная бумага"/>
            <p:cNvSpPr>
              <a:spLocks noChangeShapeType="1"/>
            </p:cNvSpPr>
            <p:nvPr/>
          </p:nvSpPr>
          <p:spPr bwMode="auto">
            <a:xfrm>
              <a:off x="3712" y="1817"/>
              <a:ext cx="25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3979" y="1243"/>
              <a:ext cx="256" cy="68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4043" name="Line 12" descr="Газетная бумага"/>
            <p:cNvSpPr>
              <a:spLocks noChangeShapeType="1"/>
            </p:cNvSpPr>
            <p:nvPr/>
          </p:nvSpPr>
          <p:spPr bwMode="auto">
            <a:xfrm>
              <a:off x="4246" y="1576"/>
              <a:ext cx="3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4346" y="1315"/>
              <a:ext cx="257" cy="21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44045" name="Text Box 14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1207"/>
              <a:ext cx="404" cy="22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</a:t>
              </a:r>
              <a:r>
                <a:rPr kumimoji="0" lang="ru-RU" b="1">
                  <a:cs typeface="Arial" charset="0"/>
                </a:rPr>
                <a:t>Х1</a:t>
              </a:r>
              <a:endParaRPr kumimoji="0" lang="ru-RU"/>
            </a:p>
          </p:txBody>
        </p:sp>
        <p:sp>
          <p:nvSpPr>
            <p:cNvPr id="44046" name="Text Box 15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1817"/>
              <a:ext cx="369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4047" name="Line 16" descr="Газетная бумага"/>
            <p:cNvSpPr>
              <a:spLocks noChangeShapeType="1"/>
            </p:cNvSpPr>
            <p:nvPr/>
          </p:nvSpPr>
          <p:spPr bwMode="auto">
            <a:xfrm>
              <a:off x="1791" y="2387"/>
              <a:ext cx="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Text Box 17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2160"/>
              <a:ext cx="408" cy="13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  <a:r>
                <a:rPr kumimoji="0" lang="ru-RU" b="1">
                  <a:cs typeface="Arial" charset="0"/>
                </a:rPr>
                <a:t>Х3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4049" name="Line 18" descr="Газетная бумага"/>
            <p:cNvSpPr>
              <a:spLocks noChangeShapeType="1"/>
            </p:cNvSpPr>
            <p:nvPr/>
          </p:nvSpPr>
          <p:spPr bwMode="auto">
            <a:xfrm>
              <a:off x="2426" y="2296"/>
              <a:ext cx="1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0" name="Line 20" descr="Газетная бумага"/>
            <p:cNvSpPr>
              <a:spLocks noChangeShapeType="1"/>
            </p:cNvSpPr>
            <p:nvPr/>
          </p:nvSpPr>
          <p:spPr bwMode="auto">
            <a:xfrm>
              <a:off x="2544" y="1853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1" name="Line 21" descr="Газетная бумага"/>
            <p:cNvSpPr>
              <a:spLocks noChangeShapeType="1"/>
            </p:cNvSpPr>
            <p:nvPr/>
          </p:nvSpPr>
          <p:spPr bwMode="auto">
            <a:xfrm>
              <a:off x="1810" y="1530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Line 22" descr="Газетная бумага"/>
            <p:cNvSpPr>
              <a:spLocks noChangeShapeType="1"/>
            </p:cNvSpPr>
            <p:nvPr/>
          </p:nvSpPr>
          <p:spPr bwMode="auto">
            <a:xfrm>
              <a:off x="2544" y="153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Line 23" descr="Газетная бумага"/>
            <p:cNvSpPr>
              <a:spLocks noChangeShapeType="1"/>
            </p:cNvSpPr>
            <p:nvPr/>
          </p:nvSpPr>
          <p:spPr bwMode="auto">
            <a:xfrm>
              <a:off x="2544" y="1674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Line 25" descr="Газетная бумага"/>
            <p:cNvSpPr>
              <a:spLocks noChangeShapeType="1"/>
            </p:cNvSpPr>
            <p:nvPr/>
          </p:nvSpPr>
          <p:spPr bwMode="auto">
            <a:xfrm>
              <a:off x="3212" y="1961"/>
              <a:ext cx="2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5" name="Line 26" descr="Газетная бумага"/>
            <p:cNvSpPr>
              <a:spLocks noChangeShapeType="1"/>
            </p:cNvSpPr>
            <p:nvPr/>
          </p:nvSpPr>
          <p:spPr bwMode="auto">
            <a:xfrm flipV="1">
              <a:off x="1981" y="1207"/>
              <a:ext cx="4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6" name="Line 27" descr="Газетная бумага"/>
            <p:cNvSpPr>
              <a:spLocks noChangeShapeType="1"/>
            </p:cNvSpPr>
            <p:nvPr/>
          </p:nvSpPr>
          <p:spPr bwMode="auto">
            <a:xfrm>
              <a:off x="1977" y="1207"/>
              <a:ext cx="18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Line 28" descr="Газетная бумага"/>
            <p:cNvSpPr>
              <a:spLocks noChangeShapeType="1"/>
            </p:cNvSpPr>
            <p:nvPr/>
          </p:nvSpPr>
          <p:spPr bwMode="auto">
            <a:xfrm>
              <a:off x="3779" y="1207"/>
              <a:ext cx="0" cy="2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8" name="Line 29" descr="Газетная бумага"/>
            <p:cNvSpPr>
              <a:spLocks noChangeShapeType="1"/>
            </p:cNvSpPr>
            <p:nvPr/>
          </p:nvSpPr>
          <p:spPr bwMode="auto">
            <a:xfrm>
              <a:off x="3779" y="1422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Line 31"/>
            <p:cNvSpPr>
              <a:spLocks noChangeShapeType="1"/>
            </p:cNvSpPr>
            <p:nvPr/>
          </p:nvSpPr>
          <p:spPr bwMode="auto">
            <a:xfrm>
              <a:off x="2554" y="1842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0" name="Line 32"/>
            <p:cNvSpPr>
              <a:spLocks noChangeShapeType="1"/>
            </p:cNvSpPr>
            <p:nvPr/>
          </p:nvSpPr>
          <p:spPr bwMode="auto">
            <a:xfrm>
              <a:off x="1959" y="2107"/>
              <a:ext cx="0" cy="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1" name="Line 34"/>
            <p:cNvSpPr>
              <a:spLocks noChangeShapeType="1"/>
            </p:cNvSpPr>
            <p:nvPr/>
          </p:nvSpPr>
          <p:spPr bwMode="auto">
            <a:xfrm>
              <a:off x="3198" y="1971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2" name="Line 35"/>
            <p:cNvSpPr>
              <a:spLocks noChangeShapeType="1"/>
            </p:cNvSpPr>
            <p:nvPr/>
          </p:nvSpPr>
          <p:spPr bwMode="auto">
            <a:xfrm>
              <a:off x="1951" y="2795"/>
              <a:ext cx="12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1692275" y="404813"/>
            <a:ext cx="70580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ru-RU" sz="20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ЗАДАНИЕ </a:t>
            </a:r>
            <a:endParaRPr kumimoji="0" lang="ru-RU" sz="2000" b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НАПИСАТЬ ФУНКЦИЮ ДЛЯ ДАННОЙ СХЕМЫ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339975" y="1196975"/>
            <a:ext cx="5472113" cy="2952750"/>
            <a:chOff x="1565" y="1207"/>
            <a:chExt cx="3038" cy="1588"/>
          </a:xfrm>
        </p:grpSpPr>
        <p:sp>
          <p:nvSpPr>
            <p:cNvPr id="45063" name="Text Box 3" descr="Газетная бумага"/>
            <p:cNvSpPr txBox="1">
              <a:spLocks noChangeArrowheads="1"/>
            </p:cNvSpPr>
            <p:nvPr/>
          </p:nvSpPr>
          <p:spPr bwMode="auto">
            <a:xfrm>
              <a:off x="2744" y="1458"/>
              <a:ext cx="256" cy="53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5064" name="Text Box 4" descr="Газетная бумага"/>
            <p:cNvSpPr txBox="1">
              <a:spLocks noChangeArrowheads="1"/>
            </p:cNvSpPr>
            <p:nvPr/>
          </p:nvSpPr>
          <p:spPr bwMode="auto">
            <a:xfrm>
              <a:off x="3445" y="1494"/>
              <a:ext cx="257" cy="611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  <a:sym typeface="Symbol" pitchFamily="18" charset="2"/>
                </a:rPr>
                <a:t></a:t>
              </a:r>
            </a:p>
          </p:txBody>
        </p:sp>
        <p:sp>
          <p:nvSpPr>
            <p:cNvPr id="45065" name="Text Box 5" descr="Газетная бумага"/>
            <p:cNvSpPr txBox="1">
              <a:spLocks noChangeArrowheads="1"/>
            </p:cNvSpPr>
            <p:nvPr/>
          </p:nvSpPr>
          <p:spPr bwMode="auto">
            <a:xfrm>
              <a:off x="2154" y="1979"/>
              <a:ext cx="256" cy="53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5066" name="Line 6" descr="Газетная бумага"/>
            <p:cNvSpPr>
              <a:spLocks noChangeShapeType="1"/>
            </p:cNvSpPr>
            <p:nvPr/>
          </p:nvSpPr>
          <p:spPr bwMode="auto">
            <a:xfrm>
              <a:off x="1810" y="2104"/>
              <a:ext cx="3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7" name="Line 7" descr="Газетная бумага"/>
            <p:cNvSpPr>
              <a:spLocks noChangeShapeType="1"/>
            </p:cNvSpPr>
            <p:nvPr/>
          </p:nvSpPr>
          <p:spPr bwMode="auto">
            <a:xfrm>
              <a:off x="3000" y="1666"/>
              <a:ext cx="445" cy="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8" name="Line 8" descr="Газетная бумага"/>
            <p:cNvSpPr>
              <a:spLocks noChangeShapeType="1"/>
            </p:cNvSpPr>
            <p:nvPr/>
          </p:nvSpPr>
          <p:spPr bwMode="auto">
            <a:xfrm>
              <a:off x="3712" y="1817"/>
              <a:ext cx="25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9" name="Text Box 9" descr="Газетная бумага"/>
            <p:cNvSpPr txBox="1">
              <a:spLocks noChangeArrowheads="1"/>
            </p:cNvSpPr>
            <p:nvPr/>
          </p:nvSpPr>
          <p:spPr bwMode="auto">
            <a:xfrm>
              <a:off x="3979" y="1243"/>
              <a:ext cx="256" cy="68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2000" b="1">
                  <a:cs typeface="Arial" charset="0"/>
                </a:rPr>
                <a:t>1</a:t>
              </a:r>
              <a:endParaRPr kumimoji="0" lang="ru-RU" sz="2000"/>
            </a:p>
          </p:txBody>
        </p:sp>
        <p:sp>
          <p:nvSpPr>
            <p:cNvPr id="45070" name="Line 10" descr="Газетная бумага"/>
            <p:cNvSpPr>
              <a:spLocks noChangeShapeType="1"/>
            </p:cNvSpPr>
            <p:nvPr/>
          </p:nvSpPr>
          <p:spPr bwMode="auto">
            <a:xfrm>
              <a:off x="4246" y="1576"/>
              <a:ext cx="3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Text Box 11" descr="Газетная бумага"/>
            <p:cNvSpPr txBox="1">
              <a:spLocks noChangeArrowheads="1"/>
            </p:cNvSpPr>
            <p:nvPr/>
          </p:nvSpPr>
          <p:spPr bwMode="auto">
            <a:xfrm>
              <a:off x="4346" y="1315"/>
              <a:ext cx="257" cy="21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У</a:t>
              </a:r>
            </a:p>
            <a:p>
              <a:pPr eaLnBrk="0" hangingPunct="0"/>
              <a:endParaRPr kumimoji="0" lang="ru-RU" sz="2400"/>
            </a:p>
          </p:txBody>
        </p:sp>
        <p:sp>
          <p:nvSpPr>
            <p:cNvPr id="45072" name="Text Box 12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1207"/>
              <a:ext cx="404" cy="229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ru-RU" sz="1200" b="1"/>
                <a:t>  </a:t>
              </a:r>
              <a:r>
                <a:rPr kumimoji="0" lang="ru-RU" b="1">
                  <a:cs typeface="Arial" charset="0"/>
                </a:rPr>
                <a:t>Х1</a:t>
              </a:r>
              <a:endParaRPr kumimoji="0" lang="ru-RU"/>
            </a:p>
          </p:txBody>
        </p:sp>
        <p:sp>
          <p:nvSpPr>
            <p:cNvPr id="45073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1817"/>
              <a:ext cx="369" cy="230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b="1">
                  <a:cs typeface="Arial" charset="0"/>
                </a:rPr>
                <a:t>Х2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5074" name="Line 14" descr="Газетная бумага"/>
            <p:cNvSpPr>
              <a:spLocks noChangeShapeType="1"/>
            </p:cNvSpPr>
            <p:nvPr/>
          </p:nvSpPr>
          <p:spPr bwMode="auto">
            <a:xfrm>
              <a:off x="1791" y="2387"/>
              <a:ext cx="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Text Box 15" descr="Газетная бумага"/>
            <p:cNvSpPr txBox="1">
              <a:spLocks noChangeArrowheads="1"/>
            </p:cNvSpPr>
            <p:nvPr/>
          </p:nvSpPr>
          <p:spPr bwMode="auto">
            <a:xfrm>
              <a:off x="1565" y="2160"/>
              <a:ext cx="408" cy="136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kumimoji="0" lang="ru-RU" sz="1200" b="1">
                  <a:cs typeface="Arial" charset="0"/>
                </a:rPr>
                <a:t> </a:t>
              </a:r>
              <a:r>
                <a:rPr kumimoji="0" lang="ru-RU" b="1">
                  <a:cs typeface="Arial" charset="0"/>
                </a:rPr>
                <a:t>Х3</a:t>
              </a:r>
            </a:p>
            <a:p>
              <a:pPr eaLnBrk="0" hangingPunct="0"/>
              <a:endParaRPr kumimoji="0" lang="ru-RU"/>
            </a:p>
          </p:txBody>
        </p:sp>
        <p:sp>
          <p:nvSpPr>
            <p:cNvPr id="45076" name="Line 16" descr="Газетная бумага"/>
            <p:cNvSpPr>
              <a:spLocks noChangeShapeType="1"/>
            </p:cNvSpPr>
            <p:nvPr/>
          </p:nvSpPr>
          <p:spPr bwMode="auto">
            <a:xfrm>
              <a:off x="2426" y="2296"/>
              <a:ext cx="1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Line 17" descr="Газетная бумага"/>
            <p:cNvSpPr>
              <a:spLocks noChangeShapeType="1"/>
            </p:cNvSpPr>
            <p:nvPr/>
          </p:nvSpPr>
          <p:spPr bwMode="auto">
            <a:xfrm>
              <a:off x="2544" y="1853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8" name="Line 18" descr="Газетная бумага"/>
            <p:cNvSpPr>
              <a:spLocks noChangeShapeType="1"/>
            </p:cNvSpPr>
            <p:nvPr/>
          </p:nvSpPr>
          <p:spPr bwMode="auto">
            <a:xfrm>
              <a:off x="1810" y="1530"/>
              <a:ext cx="7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9" name="Line 19" descr="Газетная бумага"/>
            <p:cNvSpPr>
              <a:spLocks noChangeShapeType="1"/>
            </p:cNvSpPr>
            <p:nvPr/>
          </p:nvSpPr>
          <p:spPr bwMode="auto">
            <a:xfrm>
              <a:off x="2544" y="153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0" name="Line 20" descr="Газетная бумага"/>
            <p:cNvSpPr>
              <a:spLocks noChangeShapeType="1"/>
            </p:cNvSpPr>
            <p:nvPr/>
          </p:nvSpPr>
          <p:spPr bwMode="auto">
            <a:xfrm>
              <a:off x="2544" y="1674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1" name="Line 21" descr="Газетная бумага"/>
            <p:cNvSpPr>
              <a:spLocks noChangeShapeType="1"/>
            </p:cNvSpPr>
            <p:nvPr/>
          </p:nvSpPr>
          <p:spPr bwMode="auto">
            <a:xfrm>
              <a:off x="3212" y="1961"/>
              <a:ext cx="2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2" name="Line 22" descr="Газетная бумага"/>
            <p:cNvSpPr>
              <a:spLocks noChangeShapeType="1"/>
            </p:cNvSpPr>
            <p:nvPr/>
          </p:nvSpPr>
          <p:spPr bwMode="auto">
            <a:xfrm flipV="1">
              <a:off x="1981" y="1207"/>
              <a:ext cx="4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3" name="Line 23" descr="Газетная бумага"/>
            <p:cNvSpPr>
              <a:spLocks noChangeShapeType="1"/>
            </p:cNvSpPr>
            <p:nvPr/>
          </p:nvSpPr>
          <p:spPr bwMode="auto">
            <a:xfrm>
              <a:off x="1977" y="1207"/>
              <a:ext cx="18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4" name="Line 24" descr="Газетная бумага"/>
            <p:cNvSpPr>
              <a:spLocks noChangeShapeType="1"/>
            </p:cNvSpPr>
            <p:nvPr/>
          </p:nvSpPr>
          <p:spPr bwMode="auto">
            <a:xfrm>
              <a:off x="3779" y="1207"/>
              <a:ext cx="0" cy="2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5" name="Line 25" descr="Газетная бумага"/>
            <p:cNvSpPr>
              <a:spLocks noChangeShapeType="1"/>
            </p:cNvSpPr>
            <p:nvPr/>
          </p:nvSpPr>
          <p:spPr bwMode="auto">
            <a:xfrm>
              <a:off x="3779" y="1422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6" name="Line 26"/>
            <p:cNvSpPr>
              <a:spLocks noChangeShapeType="1"/>
            </p:cNvSpPr>
            <p:nvPr/>
          </p:nvSpPr>
          <p:spPr bwMode="auto">
            <a:xfrm>
              <a:off x="2554" y="1842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7" name="Line 27"/>
            <p:cNvSpPr>
              <a:spLocks noChangeShapeType="1"/>
            </p:cNvSpPr>
            <p:nvPr/>
          </p:nvSpPr>
          <p:spPr bwMode="auto">
            <a:xfrm>
              <a:off x="1959" y="2107"/>
              <a:ext cx="0" cy="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8" name="Line 28"/>
            <p:cNvSpPr>
              <a:spLocks noChangeShapeType="1"/>
            </p:cNvSpPr>
            <p:nvPr/>
          </p:nvSpPr>
          <p:spPr bwMode="auto">
            <a:xfrm>
              <a:off x="3198" y="1971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9" name="Line 29"/>
            <p:cNvSpPr>
              <a:spLocks noChangeShapeType="1"/>
            </p:cNvSpPr>
            <p:nvPr/>
          </p:nvSpPr>
          <p:spPr bwMode="auto">
            <a:xfrm>
              <a:off x="1951" y="2795"/>
              <a:ext cx="12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59" name="Text Box 30"/>
          <p:cNvSpPr txBox="1">
            <a:spLocks noChangeArrowheads="1"/>
          </p:cNvSpPr>
          <p:nvPr/>
        </p:nvSpPr>
        <p:spPr bwMode="auto">
          <a:xfrm>
            <a:off x="3059113" y="4652963"/>
            <a:ext cx="66960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99"/>
                </a:solidFill>
              </a:rPr>
              <a:t>У=((Х2+Х3) +Х1)*Х2+Х1 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rgbClr val="CC3399"/>
              </a:solidFill>
            </a:endParaRPr>
          </a:p>
          <a:p>
            <a:pPr>
              <a:spcBef>
                <a:spcPct val="50000"/>
              </a:spcBef>
            </a:pPr>
            <a:endParaRPr lang="ru-RU" sz="2400"/>
          </a:p>
        </p:txBody>
      </p:sp>
      <p:grpSp>
        <p:nvGrpSpPr>
          <p:cNvPr id="45060" name="Group 34"/>
          <p:cNvGrpSpPr>
            <a:grpSpLocks/>
          </p:cNvGrpSpPr>
          <p:nvPr/>
        </p:nvGrpSpPr>
        <p:grpSpPr bwMode="auto">
          <a:xfrm>
            <a:off x="3563938" y="4941888"/>
            <a:ext cx="2881312" cy="142875"/>
            <a:chOff x="1655" y="3249"/>
            <a:chExt cx="1815" cy="90"/>
          </a:xfrm>
        </p:grpSpPr>
        <p:sp>
          <p:nvSpPr>
            <p:cNvPr id="45061" name="Line 31"/>
            <p:cNvSpPr>
              <a:spLocks noChangeShapeType="1"/>
            </p:cNvSpPr>
            <p:nvPr/>
          </p:nvSpPr>
          <p:spPr bwMode="auto">
            <a:xfrm>
              <a:off x="1655" y="3339"/>
              <a:ext cx="696" cy="0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2" name="Line 33"/>
            <p:cNvSpPr>
              <a:spLocks noChangeShapeType="1"/>
            </p:cNvSpPr>
            <p:nvPr/>
          </p:nvSpPr>
          <p:spPr bwMode="auto">
            <a:xfrm>
              <a:off x="1655" y="3249"/>
              <a:ext cx="1815" cy="0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549275"/>
            <a:ext cx="7524750" cy="5256213"/>
          </a:xfrm>
        </p:spPr>
        <p:txBody>
          <a:bodyPr/>
          <a:lstStyle/>
          <a:p>
            <a:pPr marL="266700" indent="266700" algn="ctr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0066FF"/>
                </a:solidFill>
              </a:rPr>
              <a:t>ДОМАШНЕЕ ЗАДАНИЕ</a:t>
            </a:r>
            <a:r>
              <a:rPr lang="ru-RU" sz="2800" u="sng" smtClean="0"/>
              <a:t> </a:t>
            </a:r>
            <a:r>
              <a:rPr lang="ru-RU" sz="2800" smtClean="0"/>
              <a:t> </a:t>
            </a: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заданным функциям построить схемы и составить таблицы истинности</a:t>
            </a:r>
            <a:endParaRPr lang="ru-RU" sz="2800" smtClean="0"/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smtClean="0"/>
              <a:t>1.  </a:t>
            </a:r>
            <a:r>
              <a:rPr lang="ru-RU" sz="3600" smtClean="0">
                <a:solidFill>
                  <a:srgbClr val="FF00FF"/>
                </a:solidFill>
              </a:rPr>
              <a:t>У = ((Х2+Х3) * Х1)+Х2)</a:t>
            </a: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smtClean="0"/>
              <a:t>2.</a:t>
            </a:r>
            <a:r>
              <a:rPr lang="ru-RU" sz="3600" smtClean="0">
                <a:solidFill>
                  <a:srgbClr val="FF00FF"/>
                </a:solidFill>
              </a:rPr>
              <a:t> У = Х1+(Х2* Х3)+Х2)</a:t>
            </a: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3600" smtClean="0">
              <a:solidFill>
                <a:srgbClr val="FF00FF"/>
              </a:solidFill>
            </a:endParaRP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3600" smtClean="0">
              <a:solidFill>
                <a:srgbClr val="FF00FF"/>
              </a:solidFill>
            </a:endParaRPr>
          </a:p>
          <a:p>
            <a:pPr marL="266700" indent="266700" defTabSz="215900" eaLnBrk="1" hangingPunct="1">
              <a:buFont typeface="Wingdings" pitchFamily="2" charset="2"/>
              <a:buNone/>
              <a:defRPr/>
            </a:pPr>
            <a:endParaRPr lang="ru-RU" sz="3600" smtClean="0">
              <a:solidFill>
                <a:srgbClr val="FF00FF"/>
              </a:solidFill>
            </a:endParaRPr>
          </a:p>
        </p:txBody>
      </p:sp>
      <p:sp>
        <p:nvSpPr>
          <p:cNvPr id="46083" name="Line 56"/>
          <p:cNvSpPr>
            <a:spLocks noChangeShapeType="1"/>
          </p:cNvSpPr>
          <p:nvPr/>
        </p:nvSpPr>
        <p:spPr bwMode="auto">
          <a:xfrm>
            <a:off x="3635375" y="3573463"/>
            <a:ext cx="27352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4" name="Line 77"/>
          <p:cNvSpPr>
            <a:spLocks noChangeShapeType="1"/>
          </p:cNvSpPr>
          <p:nvPr/>
        </p:nvSpPr>
        <p:spPr bwMode="auto">
          <a:xfrm>
            <a:off x="3419475" y="4508500"/>
            <a:ext cx="7207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5" name="Line 78"/>
          <p:cNvSpPr>
            <a:spLocks noChangeShapeType="1"/>
          </p:cNvSpPr>
          <p:nvPr/>
        </p:nvSpPr>
        <p:spPr bwMode="auto">
          <a:xfrm>
            <a:off x="6300788" y="4508500"/>
            <a:ext cx="72072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35150" y="2133600"/>
            <a:ext cx="6626225" cy="1366838"/>
          </a:xfrm>
        </p:spPr>
        <p:txBody>
          <a:bodyPr/>
          <a:lstStyle/>
          <a:p>
            <a:pPr marL="266700" indent="266700" algn="ctr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4000" dirty="0">
                <a:solidFill>
                  <a:srgbClr val="FF00FF"/>
                </a:solidFill>
                <a:latin typeface="+mj-lt"/>
                <a:ea typeface="+mj-ea"/>
                <a:cs typeface="+mj-cs"/>
              </a:rPr>
              <a:t>Спасибо за внимание !</a:t>
            </a: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FF00FF"/>
              </a:solidFill>
            </a:endParaRPr>
          </a:p>
          <a:p>
            <a:pPr marL="266700" indent="266700" defTabSz="2159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FF00FF"/>
              </a:solidFill>
            </a:endParaRPr>
          </a:p>
          <a:p>
            <a:pPr marL="266700" indent="266700" defTabSz="215900"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492500" y="3573463"/>
            <a:ext cx="7921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492500" y="3429000"/>
            <a:ext cx="1439863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492500" y="4724400"/>
            <a:ext cx="15113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492500" y="4868863"/>
            <a:ext cx="257175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76375" y="434975"/>
            <a:ext cx="7345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lnSpc>
                <a:spcPct val="150000"/>
              </a:lnSpc>
            </a:pPr>
            <a:r>
              <a:rPr kumimoji="0" lang="ru-RU" sz="2000" b="1">
                <a:solidFill>
                  <a:srgbClr val="6600CC"/>
                </a:solidFill>
                <a:cs typeface="Times New Roman" pitchFamily="18" charset="0"/>
              </a:rPr>
              <a:t>ПРОВЕРОЧНОЕ ЗАДАНИЕ</a:t>
            </a:r>
            <a:endParaRPr kumimoji="0" lang="ru-RU" sz="2000">
              <a:solidFill>
                <a:srgbClr val="6600CC"/>
              </a:solidFill>
            </a:endParaRPr>
          </a:p>
          <a:p>
            <a:pPr indent="450850" eaLnBrk="0" hangingPunct="0">
              <a:lnSpc>
                <a:spcPct val="150000"/>
              </a:lnSpc>
            </a:pPr>
            <a:r>
              <a:rPr kumimoji="0" lang="ru-RU" sz="2000" b="1">
                <a:solidFill>
                  <a:srgbClr val="0066FF"/>
                </a:solidFill>
                <a:cs typeface="Times New Roman" pitchFamily="18" charset="0"/>
              </a:rPr>
              <a:t>ДАНЫ ФУНКЦИИ. ДОКАЗАТЬ ЯВЛЯЮТСЯ ЛИ ДАННЫЕ ФУНКЦИИ ТОЖДЕСТВЕННО ИСТИННЫМИ, ЛОЖНЫМИ ИЛИ ВЫПОЛНИМЫМИ.</a:t>
            </a:r>
            <a:endParaRPr kumimoji="0" lang="ru-RU" sz="2000" b="1">
              <a:solidFill>
                <a:srgbClr val="0066FF"/>
              </a:solidFill>
            </a:endParaRPr>
          </a:p>
          <a:p>
            <a:pPr indent="450850" eaLnBrk="0" hangingPunct="0"/>
            <a:endParaRPr kumimoji="0" lang="ru-RU" sz="2000" b="1">
              <a:solidFill>
                <a:srgbClr val="0066FF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0638" y="251301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eaLnBrk="0" hangingPunct="0"/>
            <a:endParaRPr kumimoji="0" lang="ru-RU"/>
          </a:p>
        </p:txBody>
      </p:sp>
      <p:sp>
        <p:nvSpPr>
          <p:cNvPr id="290824" name="Rectangle 8"/>
          <p:cNvSpPr>
            <a:spLocks noChangeArrowheads="1"/>
          </p:cNvSpPr>
          <p:nvPr/>
        </p:nvSpPr>
        <p:spPr bwMode="auto">
          <a:xfrm>
            <a:off x="2987675" y="3573463"/>
            <a:ext cx="235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679450" algn="l"/>
              </a:tabLst>
              <a:defRPr/>
            </a:pP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</a:t>
            </a:r>
            <a:r>
              <a:rPr kumimoji="0" lang="ru-RU" sz="2400">
                <a:solidFill>
                  <a:srgbClr val="FF00FF"/>
                </a:solidFill>
                <a:cs typeface="Times New Roman" pitchFamily="18" charset="0"/>
              </a:rPr>
              <a:t>   </a:t>
            </a:r>
            <a:endParaRPr kumimoji="0" lang="ru-RU" sz="2400">
              <a:solidFill>
                <a:srgbClr val="FF00FF"/>
              </a:solidFill>
            </a:endParaRPr>
          </a:p>
          <a:p>
            <a:pPr eaLnBrk="0" hangingPunct="0">
              <a:tabLst>
                <a:tab pos="679450" algn="l"/>
              </a:tabLst>
              <a:defRPr/>
            </a:pPr>
            <a:endParaRPr kumimoji="0" lang="ru-RU" sz="2400">
              <a:solidFill>
                <a:srgbClr val="FF00FF"/>
              </a:solidFill>
            </a:endParaRPr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2484438" y="4327525"/>
            <a:ext cx="28797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>
              <a:tabLst>
                <a:tab pos="679450" algn="l"/>
              </a:tabLst>
              <a:defRPr/>
            </a:pPr>
            <a:r>
              <a:rPr kumimoji="0" lang="ru-RU"/>
              <a:t/>
            </a:r>
            <a:br>
              <a:rPr kumimoji="0" lang="ru-RU"/>
            </a:br>
            <a:endParaRPr kumimoji="0" lang="ru-RU"/>
          </a:p>
          <a:p>
            <a:pPr indent="457200" eaLnBrk="0" hangingPunct="0">
              <a:tabLst>
                <a:tab pos="679450" algn="l"/>
              </a:tabLst>
              <a:defRPr/>
            </a:pPr>
            <a:r>
              <a:rPr kumimoji="0" lang="ru-RU" sz="1400">
                <a:cs typeface="Times New Roman" pitchFamily="18" charset="0"/>
              </a:rPr>
              <a:t> </a:t>
            </a:r>
            <a:r>
              <a:rPr kumimoji="0"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</a:t>
            </a:r>
            <a:r>
              <a:rPr kumimoji="0" lang="ru-RU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=(Х v У) ^ Х   </a:t>
            </a: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7200" eaLnBrk="0" hangingPunct="0">
              <a:tabLst>
                <a:tab pos="679450" algn="l"/>
              </a:tabLst>
              <a:defRPr/>
            </a:pPr>
            <a:endParaRPr kumimoji="0" lang="ru-RU" sz="24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084888" y="3500438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</a:rPr>
              <a:t>Тождественно истинная функция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156325" y="486886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</a:rPr>
              <a:t>Выполнимая функция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76375" y="1196975"/>
            <a:ext cx="7345363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БАЗОВЫЕ ЛОГИЧЕСКИЕ ЭЛЕМЕНТЫ</a:t>
            </a:r>
            <a:b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0" lang="ru-RU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kumimoji="0" lang="ru-RU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ЛОГИЧЕСКИЕ СХЕМЫ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7"/>
          <p:cNvGrpSpPr>
            <a:grpSpLocks/>
          </p:cNvGrpSpPr>
          <p:nvPr/>
        </p:nvGrpSpPr>
        <p:grpSpPr bwMode="auto">
          <a:xfrm>
            <a:off x="1568450" y="1557338"/>
            <a:ext cx="7356475" cy="4437062"/>
            <a:chOff x="975" y="618"/>
            <a:chExt cx="4634" cy="2795"/>
          </a:xfrm>
        </p:grpSpPr>
        <p:sp>
          <p:nvSpPr>
            <p:cNvPr id="261147" name="Text Box 27"/>
            <p:cNvSpPr txBox="1">
              <a:spLocks noChangeArrowheads="1"/>
            </p:cNvSpPr>
            <p:nvPr/>
          </p:nvSpPr>
          <p:spPr bwMode="auto">
            <a:xfrm>
              <a:off x="1111" y="618"/>
              <a:ext cx="4355" cy="945"/>
            </a:xfrm>
            <a:prstGeom prst="rect">
              <a:avLst/>
            </a:prstGeom>
            <a:noFill/>
            <a:ln w="57150" cmpd="thickThin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kumimoji="0" lang="ru-RU" sz="1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kumimoji="0" lang="ru-RU" sz="2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ОСНОВНЫЕ ЛОГИЧЕСКИЕ БЛОКИ КОМПЬЮТЕРА</a:t>
              </a:r>
              <a:r>
                <a:rPr kumimoji="0" lang="ru-RU" sz="2000" b="1" dirty="0">
                  <a:solidFill>
                    <a:srgbClr val="FF0066"/>
                  </a:solidFill>
                </a:rPr>
                <a:t> </a:t>
              </a:r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ru-RU" sz="2000" dirty="0">
                <a:solidFill>
                  <a:srgbClr val="FF0066"/>
                </a:solidFill>
              </a:endParaRPr>
            </a:p>
          </p:txBody>
        </p:sp>
        <p:sp>
          <p:nvSpPr>
            <p:cNvPr id="9221" name="Text Box 33"/>
            <p:cNvSpPr txBox="1">
              <a:spLocks noChangeArrowheads="1"/>
            </p:cNvSpPr>
            <p:nvPr/>
          </p:nvSpPr>
          <p:spPr bwMode="auto">
            <a:xfrm>
              <a:off x="1709" y="3121"/>
              <a:ext cx="1348" cy="255"/>
            </a:xfrm>
            <a:prstGeom prst="rect">
              <a:avLst/>
            </a:prstGeom>
            <a:noFill/>
            <a:ln w="3810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ru-RU" b="1">
                  <a:solidFill>
                    <a:srgbClr val="6600CC"/>
                  </a:solidFill>
                </a:rPr>
                <a:t>СУММАТОРЫ</a:t>
              </a:r>
            </a:p>
          </p:txBody>
        </p:sp>
        <p:sp>
          <p:nvSpPr>
            <p:cNvPr id="9222" name="Text Box 34"/>
            <p:cNvSpPr txBox="1">
              <a:spLocks noChangeArrowheads="1"/>
            </p:cNvSpPr>
            <p:nvPr/>
          </p:nvSpPr>
          <p:spPr bwMode="auto">
            <a:xfrm>
              <a:off x="4486" y="2627"/>
              <a:ext cx="1123" cy="255"/>
            </a:xfrm>
            <a:prstGeom prst="rect">
              <a:avLst/>
            </a:prstGeom>
            <a:noFill/>
            <a:ln w="3810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kumimoji="0" lang="ru-RU" b="1">
                  <a:solidFill>
                    <a:srgbClr val="6600CC"/>
                  </a:solidFill>
                </a:rPr>
                <a:t>СЧЕТЧИКИ</a:t>
              </a:r>
              <a:endParaRPr lang="ru-RU">
                <a:solidFill>
                  <a:srgbClr val="6600CC"/>
                </a:solidFill>
              </a:endParaRPr>
            </a:p>
          </p:txBody>
        </p:sp>
        <p:sp>
          <p:nvSpPr>
            <p:cNvPr id="261155" name="Text Box 35"/>
            <p:cNvSpPr txBox="1">
              <a:spLocks noChangeArrowheads="1"/>
            </p:cNvSpPr>
            <p:nvPr/>
          </p:nvSpPr>
          <p:spPr bwMode="auto">
            <a:xfrm>
              <a:off x="3510" y="3158"/>
              <a:ext cx="1388" cy="255"/>
            </a:xfrm>
            <a:prstGeom prst="rect">
              <a:avLst/>
            </a:prstGeom>
            <a:noFill/>
            <a:ln w="3810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  <a:defRPr/>
              </a:pPr>
              <a:r>
                <a:rPr kumimoji="0"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ДЕШИФРАТОРЫ</a:t>
              </a:r>
              <a:endParaRPr lang="ru-RU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 useBgFill="1">
          <p:nvSpPr>
            <p:cNvPr id="9224" name="Text Box 37"/>
            <p:cNvSpPr txBox="1">
              <a:spLocks noChangeArrowheads="1"/>
            </p:cNvSpPr>
            <p:nvPr/>
          </p:nvSpPr>
          <p:spPr bwMode="auto">
            <a:xfrm>
              <a:off x="975" y="2614"/>
              <a:ext cx="1032" cy="255"/>
            </a:xfrm>
            <a:prstGeom prst="rect">
              <a:avLst/>
            </a:prstGeom>
            <a:ln w="3810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6600CC"/>
                  </a:solidFill>
                </a:rPr>
                <a:t>ТРИГГЕРЫ</a:t>
              </a:r>
            </a:p>
          </p:txBody>
        </p:sp>
        <p:sp>
          <p:nvSpPr>
            <p:cNvPr id="9225" name="Line 44"/>
            <p:cNvSpPr>
              <a:spLocks noChangeShapeType="1"/>
            </p:cNvSpPr>
            <p:nvPr/>
          </p:nvSpPr>
          <p:spPr bwMode="auto">
            <a:xfrm>
              <a:off x="1429" y="1842"/>
              <a:ext cx="3635" cy="28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47"/>
            <p:cNvSpPr>
              <a:spLocks noChangeShapeType="1"/>
            </p:cNvSpPr>
            <p:nvPr/>
          </p:nvSpPr>
          <p:spPr bwMode="auto">
            <a:xfrm>
              <a:off x="2381" y="1864"/>
              <a:ext cx="0" cy="1271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49"/>
            <p:cNvSpPr>
              <a:spLocks noChangeShapeType="1"/>
            </p:cNvSpPr>
            <p:nvPr/>
          </p:nvSpPr>
          <p:spPr bwMode="auto">
            <a:xfrm>
              <a:off x="1429" y="1842"/>
              <a:ext cx="0" cy="78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50"/>
            <p:cNvSpPr>
              <a:spLocks noChangeShapeType="1"/>
            </p:cNvSpPr>
            <p:nvPr/>
          </p:nvSpPr>
          <p:spPr bwMode="auto">
            <a:xfrm>
              <a:off x="3320" y="1539"/>
              <a:ext cx="0" cy="326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52"/>
            <p:cNvSpPr>
              <a:spLocks noChangeShapeType="1"/>
            </p:cNvSpPr>
            <p:nvPr/>
          </p:nvSpPr>
          <p:spPr bwMode="auto">
            <a:xfrm>
              <a:off x="4195" y="1872"/>
              <a:ext cx="0" cy="1271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Text Box 60"/>
            <p:cNvSpPr txBox="1">
              <a:spLocks noChangeArrowheads="1"/>
            </p:cNvSpPr>
            <p:nvPr/>
          </p:nvSpPr>
          <p:spPr bwMode="auto">
            <a:xfrm>
              <a:off x="2789" y="2659"/>
              <a:ext cx="1032" cy="255"/>
            </a:xfrm>
            <a:prstGeom prst="rect">
              <a:avLst/>
            </a:prstGeom>
            <a:noFill/>
            <a:ln w="38100">
              <a:solidFill>
                <a:srgbClr val="66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6600CC"/>
                  </a:solidFill>
                </a:rPr>
                <a:t>РЕГИСТРЫ</a:t>
              </a:r>
            </a:p>
          </p:txBody>
        </p:sp>
        <p:sp>
          <p:nvSpPr>
            <p:cNvPr id="9231" name="Line 61"/>
            <p:cNvSpPr>
              <a:spLocks noChangeShapeType="1"/>
            </p:cNvSpPr>
            <p:nvPr/>
          </p:nvSpPr>
          <p:spPr bwMode="auto">
            <a:xfrm>
              <a:off x="5057" y="1850"/>
              <a:ext cx="0" cy="78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62"/>
            <p:cNvSpPr>
              <a:spLocks noChangeShapeType="1"/>
            </p:cNvSpPr>
            <p:nvPr/>
          </p:nvSpPr>
          <p:spPr bwMode="auto">
            <a:xfrm>
              <a:off x="3320" y="1872"/>
              <a:ext cx="0" cy="782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33" name="Picture 4" descr="Описание: j0285750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A0BAE2"/>
              </a:clrFrom>
              <a:clrTo>
                <a:srgbClr val="A0BA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354"/>
          <a:stretch/>
        </p:blipFill>
        <p:spPr bwMode="auto">
          <a:xfrm>
            <a:off x="7127007" y="1"/>
            <a:ext cx="1913923" cy="1340768"/>
          </a:xfrm>
          <a:prstGeom prst="round2Diag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44675"/>
            <a:ext cx="7491413" cy="11430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4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ЛОГИЧЕСКИЕ БЛОКИ КОМПЬЮТЕРА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31" name="Group 3"/>
          <p:cNvGrpSpPr>
            <a:grpSpLocks/>
          </p:cNvGrpSpPr>
          <p:nvPr/>
        </p:nvGrpSpPr>
        <p:grpSpPr bwMode="auto">
          <a:xfrm>
            <a:off x="2916238" y="2276475"/>
            <a:ext cx="4824412" cy="4249738"/>
            <a:chOff x="1383" y="1162"/>
            <a:chExt cx="3039" cy="2677"/>
          </a:xfrm>
        </p:grpSpPr>
        <p:grpSp>
          <p:nvGrpSpPr>
            <p:cNvPr id="11269" name="Group 4"/>
            <p:cNvGrpSpPr>
              <a:grpSpLocks/>
            </p:cNvGrpSpPr>
            <p:nvPr/>
          </p:nvGrpSpPr>
          <p:grpSpPr bwMode="auto">
            <a:xfrm>
              <a:off x="1383" y="1162"/>
              <a:ext cx="2232" cy="2118"/>
              <a:chOff x="703" y="1162"/>
              <a:chExt cx="2232" cy="2118"/>
            </a:xfrm>
          </p:grpSpPr>
          <p:sp>
            <p:nvSpPr>
              <p:cNvPr id="11273" name="Text Box 5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1787" y="1374"/>
                <a:ext cx="319" cy="582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b="1"/>
                  <a:t>1</a:t>
                </a:r>
              </a:p>
            </p:txBody>
          </p:sp>
          <p:sp>
            <p:nvSpPr>
              <p:cNvPr id="11274" name="Text Box 6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1787" y="2486"/>
                <a:ext cx="319" cy="582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/>
                  <a:t>1</a:t>
                </a:r>
              </a:p>
            </p:txBody>
          </p:sp>
          <p:sp>
            <p:nvSpPr>
              <p:cNvPr id="11275" name="Line 7" descr="Газетная бумага"/>
              <p:cNvSpPr>
                <a:spLocks noChangeShapeType="1"/>
              </p:cNvSpPr>
              <p:nvPr/>
            </p:nvSpPr>
            <p:spPr bwMode="auto">
              <a:xfrm>
                <a:off x="894" y="1480"/>
                <a:ext cx="89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Line 8" descr="Газетная бумага"/>
              <p:cNvSpPr>
                <a:spLocks noChangeShapeType="1"/>
              </p:cNvSpPr>
              <p:nvPr/>
            </p:nvSpPr>
            <p:spPr bwMode="auto">
              <a:xfrm>
                <a:off x="2106" y="1692"/>
                <a:ext cx="82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Oval 9" descr="Газетная бумага"/>
              <p:cNvSpPr>
                <a:spLocks noChangeArrowheads="1"/>
              </p:cNvSpPr>
              <p:nvPr/>
            </p:nvSpPr>
            <p:spPr bwMode="auto">
              <a:xfrm>
                <a:off x="2066" y="1658"/>
                <a:ext cx="64" cy="53"/>
              </a:xfrm>
              <a:prstGeom prst="ellipse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Line 10" descr="Газетная бумага"/>
              <p:cNvSpPr>
                <a:spLocks noChangeShapeType="1"/>
              </p:cNvSpPr>
              <p:nvPr/>
            </p:nvSpPr>
            <p:spPr bwMode="auto">
              <a:xfrm>
                <a:off x="2106" y="2803"/>
                <a:ext cx="82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Oval 11" descr="Газетная бумага"/>
              <p:cNvSpPr>
                <a:spLocks noChangeArrowheads="1"/>
              </p:cNvSpPr>
              <p:nvPr/>
            </p:nvSpPr>
            <p:spPr bwMode="auto">
              <a:xfrm>
                <a:off x="2074" y="2770"/>
                <a:ext cx="64" cy="53"/>
              </a:xfrm>
              <a:prstGeom prst="ellipse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Line 12" descr="Газетная бумага"/>
              <p:cNvSpPr>
                <a:spLocks noChangeShapeType="1"/>
              </p:cNvSpPr>
              <p:nvPr/>
            </p:nvSpPr>
            <p:spPr bwMode="auto">
              <a:xfrm>
                <a:off x="894" y="2962"/>
                <a:ext cx="89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1" name="Line 13" descr="Газетная бумага"/>
              <p:cNvSpPr>
                <a:spLocks noChangeShapeType="1"/>
              </p:cNvSpPr>
              <p:nvPr/>
            </p:nvSpPr>
            <p:spPr bwMode="auto">
              <a:xfrm flipH="1">
                <a:off x="1277" y="1744"/>
                <a:ext cx="51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2" name="Line 14" descr="Газетная бумага"/>
              <p:cNvSpPr>
                <a:spLocks noChangeShapeType="1"/>
              </p:cNvSpPr>
              <p:nvPr/>
            </p:nvSpPr>
            <p:spPr bwMode="auto">
              <a:xfrm flipH="1">
                <a:off x="1277" y="2645"/>
                <a:ext cx="51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Line 15" descr="Газетная бумага"/>
              <p:cNvSpPr>
                <a:spLocks noChangeShapeType="1"/>
              </p:cNvSpPr>
              <p:nvPr/>
            </p:nvSpPr>
            <p:spPr bwMode="auto">
              <a:xfrm flipV="1">
                <a:off x="1277" y="2380"/>
                <a:ext cx="0" cy="26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Line 16" descr="Газетная бумага"/>
              <p:cNvSpPr>
                <a:spLocks noChangeShapeType="1"/>
              </p:cNvSpPr>
              <p:nvPr/>
            </p:nvSpPr>
            <p:spPr bwMode="auto">
              <a:xfrm>
                <a:off x="1277" y="1744"/>
                <a:ext cx="0" cy="26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Line 17" descr="Газетная бумага"/>
              <p:cNvSpPr>
                <a:spLocks noChangeShapeType="1"/>
              </p:cNvSpPr>
              <p:nvPr/>
            </p:nvSpPr>
            <p:spPr bwMode="auto">
              <a:xfrm>
                <a:off x="2489" y="1692"/>
                <a:ext cx="0" cy="31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Line 18" descr="Газетная бумага"/>
              <p:cNvSpPr>
                <a:spLocks noChangeShapeType="1"/>
              </p:cNvSpPr>
              <p:nvPr/>
            </p:nvSpPr>
            <p:spPr bwMode="auto">
              <a:xfrm flipV="1">
                <a:off x="2489" y="2380"/>
                <a:ext cx="0" cy="4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Line 19" descr="Газетная бумага"/>
              <p:cNvSpPr>
                <a:spLocks noChangeShapeType="1"/>
              </p:cNvSpPr>
              <p:nvPr/>
            </p:nvSpPr>
            <p:spPr bwMode="auto">
              <a:xfrm>
                <a:off x="1277" y="2009"/>
                <a:ext cx="1212" cy="37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Line 20" descr="Газетная бумага"/>
              <p:cNvSpPr>
                <a:spLocks noChangeShapeType="1"/>
              </p:cNvSpPr>
              <p:nvPr/>
            </p:nvSpPr>
            <p:spPr bwMode="auto">
              <a:xfrm flipV="1">
                <a:off x="1277" y="2009"/>
                <a:ext cx="1212" cy="37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Text Box 21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767" y="1162"/>
                <a:ext cx="574" cy="265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b="1"/>
                  <a:t>В1 (</a:t>
                </a:r>
                <a:r>
                  <a:rPr lang="en-US" b="1"/>
                  <a:t>S</a:t>
                </a:r>
                <a:r>
                  <a:rPr lang="ru-RU" b="1"/>
                  <a:t>)</a:t>
                </a:r>
              </a:p>
            </p:txBody>
          </p:sp>
          <p:sp>
            <p:nvSpPr>
              <p:cNvPr id="11290" name="Text Box 22" descr="Газетная бумага"/>
              <p:cNvSpPr txBox="1">
                <a:spLocks noChangeArrowheads="1"/>
              </p:cNvSpPr>
              <p:nvPr/>
            </p:nvSpPr>
            <p:spPr bwMode="auto">
              <a:xfrm>
                <a:off x="703" y="3015"/>
                <a:ext cx="574" cy="265"/>
              </a:xfrm>
              <a:prstGeom prst="rect">
                <a:avLst/>
              </a:prstGeom>
              <a:blipFill dpi="0" rotWithShape="1">
                <a:blip r:embed="rId2" cstate="email"/>
                <a:srcRect/>
                <a:tile tx="0" ty="0" sx="100000" sy="100000" flip="none" algn="tl"/>
              </a:blipFill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b="1"/>
                  <a:t>В</a:t>
                </a:r>
                <a:r>
                  <a:rPr lang="en-US" b="1"/>
                  <a:t>2</a:t>
                </a:r>
                <a:r>
                  <a:rPr lang="ru-RU" b="1"/>
                  <a:t> (</a:t>
                </a:r>
                <a:r>
                  <a:rPr lang="en-US" b="1"/>
                  <a:t>R</a:t>
                </a:r>
                <a:r>
                  <a:rPr lang="ru-RU" b="1"/>
                  <a:t>)</a:t>
                </a:r>
              </a:p>
            </p:txBody>
          </p:sp>
        </p:grpSp>
        <p:sp>
          <p:nvSpPr>
            <p:cNvPr id="11270" name="Text Box 23" descr="Газетная бумага"/>
            <p:cNvSpPr txBox="1">
              <a:spLocks noChangeArrowheads="1"/>
            </p:cNvSpPr>
            <p:nvPr/>
          </p:nvSpPr>
          <p:spPr bwMode="auto">
            <a:xfrm>
              <a:off x="3243" y="1389"/>
              <a:ext cx="573" cy="26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/>
                <a:t>C1</a:t>
              </a:r>
              <a:endParaRPr lang="ru-RU" b="1"/>
            </a:p>
          </p:txBody>
        </p:sp>
        <p:sp>
          <p:nvSpPr>
            <p:cNvPr id="11271" name="Text Box 24" descr="Газетная бумага"/>
            <p:cNvSpPr txBox="1">
              <a:spLocks noChangeArrowheads="1"/>
            </p:cNvSpPr>
            <p:nvPr/>
          </p:nvSpPr>
          <p:spPr bwMode="auto">
            <a:xfrm>
              <a:off x="2807" y="2856"/>
              <a:ext cx="574" cy="265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/>
                <a:t>C2</a:t>
              </a:r>
              <a:endParaRPr lang="ru-RU" b="1"/>
            </a:p>
          </p:txBody>
        </p:sp>
        <p:sp>
          <p:nvSpPr>
            <p:cNvPr id="11272" name="Text Box 25" descr="Газетная бумага"/>
            <p:cNvSpPr txBox="1">
              <a:spLocks noChangeArrowheads="1"/>
            </p:cNvSpPr>
            <p:nvPr/>
          </p:nvSpPr>
          <p:spPr bwMode="auto">
            <a:xfrm>
              <a:off x="1519" y="3521"/>
              <a:ext cx="2903" cy="318"/>
            </a:xfrm>
            <a:prstGeom prst="rect">
              <a:avLst/>
            </a:prstGeom>
            <a:blipFill dpi="0" rotWithShape="1">
              <a:blip r:embed="rId2" cstate="email"/>
              <a:srcRect/>
              <a:tile tx="0" ty="0" sx="100000" sy="100000" flip="none" algn="tl"/>
            </a:blipFill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Рис.  </a:t>
              </a:r>
              <a:r>
                <a:rPr lang="en-US" sz="2000"/>
                <a:t>RS</a:t>
              </a:r>
              <a:r>
                <a:rPr lang="ru-RU" sz="2000"/>
                <a:t> – триггер с прямыми входами</a:t>
              </a:r>
            </a:p>
            <a:p>
              <a:endParaRPr lang="ru-RU" sz="2000"/>
            </a:p>
          </p:txBody>
        </p:sp>
      </p:grpSp>
      <p:sp>
        <p:nvSpPr>
          <p:cNvPr id="252954" name="Text Box 26"/>
          <p:cNvSpPr txBox="1">
            <a:spLocks noChangeArrowheads="1"/>
          </p:cNvSpPr>
          <p:nvPr/>
        </p:nvSpPr>
        <p:spPr bwMode="auto">
          <a:xfrm>
            <a:off x="2339975" y="404813"/>
            <a:ext cx="5976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32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ТРИГГЕРЫ</a:t>
            </a:r>
          </a:p>
        </p:txBody>
      </p:sp>
      <p:sp>
        <p:nvSpPr>
          <p:cNvPr id="252955" name="Text Box 27"/>
          <p:cNvSpPr txBox="1">
            <a:spLocks noChangeArrowheads="1"/>
          </p:cNvSpPr>
          <p:nvPr/>
        </p:nvSpPr>
        <p:spPr bwMode="auto">
          <a:xfrm>
            <a:off x="2411413" y="1700213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>
                <a:solidFill>
                  <a:srgbClr val="6600FF"/>
                </a:solidFill>
              </a:rPr>
              <a:t>Логическая структура ТРИГГЕРА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2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4" grpId="0"/>
      <p:bldP spid="2529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2"/>
</p:tagLst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</a:themeOverride>
</file>

<file path=ppt/theme/themeOverride2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</a:themeOverride>
</file>

<file path=ppt/theme/themeOverride3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</a:themeOverride>
</file>

<file path=ppt/theme/themeOverride4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973</Words>
  <Application>Microsoft Office PowerPoint</Application>
  <PresentationFormat>Экран (4:3)</PresentationFormat>
  <Paragraphs>570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Wingdings</vt:lpstr>
      <vt:lpstr>Calibri</vt:lpstr>
      <vt:lpstr>Times New Roman</vt:lpstr>
      <vt:lpstr>Symbol</vt:lpstr>
      <vt:lpstr>Rockwell Extra Bold</vt:lpstr>
      <vt:lpstr>Reporting Progress or Status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ЛОГИЧЕСКИЕ БЛОКИ КОМПЬЮТЕРА</vt:lpstr>
      <vt:lpstr>Слайд 9</vt:lpstr>
      <vt:lpstr>Слайд 10</vt:lpstr>
      <vt:lpstr>Слайд 11</vt:lpstr>
      <vt:lpstr>ДЕШИФРАТОРЫ</vt:lpstr>
      <vt:lpstr>Слайд 13</vt:lpstr>
      <vt:lpstr>Слайд 14</vt:lpstr>
      <vt:lpstr>Логическая величина – это величина, которая может принимать только два значения</vt:lpstr>
      <vt:lpstr>Слайд 16</vt:lpstr>
      <vt:lpstr>Слайд 17</vt:lpstr>
      <vt:lpstr>Слайд 18</vt:lpstr>
      <vt:lpstr>Слайд 19</vt:lpstr>
      <vt:lpstr>Слайд 20</vt:lpstr>
      <vt:lpstr>Слайд 21</vt:lpstr>
      <vt:lpstr>ОСНОВНЫЕ ЛОГИЧЕСКИЕ ЭЛЕМЕНТЫ</vt:lpstr>
      <vt:lpstr>Слайд 23</vt:lpstr>
      <vt:lpstr>Слайд 24</vt:lpstr>
      <vt:lpstr>Слайд 25</vt:lpstr>
      <vt:lpstr>Слайд 26</vt:lpstr>
      <vt:lpstr>Слайд 27</vt:lpstr>
      <vt:lpstr>ХАРАКТЕРИСТИКИ ЛОГИЧЕСКИХ СХЕМ</vt:lpstr>
      <vt:lpstr>ОСОБЕННОСТИ ПОСТРОЕНИЯ СХЕМ  ЛОГИЧЕСКИХ УСТРОЙСТВ </vt:lpstr>
      <vt:lpstr>Слайд 30</vt:lpstr>
      <vt:lpstr>Слайд 31</vt:lpstr>
      <vt:lpstr>Слайд 32</vt:lpstr>
      <vt:lpstr>Слайд 33</vt:lpstr>
      <vt:lpstr> СИНТЕЗ   ЛОГИЧЕСКИХ ФУНКЦИИ </vt:lpstr>
      <vt:lpstr>Слайд 35</vt:lpstr>
      <vt:lpstr>Слайд 36</vt:lpstr>
      <vt:lpstr>Слайд 37</vt:lpstr>
      <vt:lpstr>Слайд 38</vt:lpstr>
      <vt:lpstr>Слайд 39</vt:lpstr>
      <vt:lpstr>СОСТАВЛЕНИЕ    ЛОГИЧЕСКИХ ФУНКЦИИ ПО  СХЕМАМ</vt:lpstr>
      <vt:lpstr>Слайд 41</vt:lpstr>
      <vt:lpstr>Слайд 42</vt:lpstr>
      <vt:lpstr>Слайд 43</vt:lpstr>
      <vt:lpstr>Слайд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элементы И, ИЛИ, НЕ. Основные логические схемы. </dc:title>
  <dc:creator>Яхина МА</dc:creator>
  <cp:lastModifiedBy>revaz</cp:lastModifiedBy>
  <cp:revision>31</cp:revision>
  <dcterms:created xsi:type="dcterms:W3CDTF">2005-12-03T07:13:32Z</dcterms:created>
  <dcterms:modified xsi:type="dcterms:W3CDTF">2013-04-16T16:04:35Z</dcterms:modified>
</cp:coreProperties>
</file>