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69" r:id="rId2"/>
    <p:sldId id="268" r:id="rId3"/>
    <p:sldId id="257" r:id="rId4"/>
    <p:sldId id="258" r:id="rId5"/>
    <p:sldId id="259" r:id="rId6"/>
    <p:sldId id="264" r:id="rId7"/>
    <p:sldId id="266" r:id="rId8"/>
    <p:sldId id="267" r:id="rId9"/>
    <p:sldId id="260" r:id="rId10"/>
    <p:sldId id="261" r:id="rId11"/>
    <p:sldId id="265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03AD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7A3C74F-8476-4FD3-981D-9E01832FC1B3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C69850B-4A7C-4263-BB2A-0736E71BF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26277-DFA7-4416-99FB-4A742C3631EC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C6185-907A-4976-BB3D-92BF414A4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D86CC-BBA8-43E4-81BB-98EB89172728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D164C-8DC1-4C30-8793-05A08651B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5090C-A166-4149-8FAF-AD0ADDCA4E6F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945E3-079F-4C85-B12F-50DBF7E3C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92EC3-9A2B-4054-979D-5282A3A4C3F8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1794A-C6F5-46EA-BEAC-ED8174F096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DEB11-65AB-459F-AC85-DF1EC6416738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52536-51BC-4E8D-A99F-1BB387421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29F12-3AEE-442B-9450-D60D21AF8004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E1A34-BE01-49E2-A2D9-776174F5E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B8C6B-EDBF-4958-8741-46317EB291C0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615D6-F0C3-49CC-A541-CE2E2B713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B99AA-ADDA-4303-A2B7-A792FA1E80A6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2C293-941C-48E6-927B-EBAA1A757F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AC256-2845-4F42-9E54-E53A987DDF61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D9878-D52E-47C8-B001-581B6FC8A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648EC-3AC8-4396-9067-0CE2911C063A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1222FB-E9F5-49B5-AB6F-BFCEEDCD8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B7466-44EC-40A9-A65E-8DEFE57835FA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D92B2-F475-4E19-870D-F7D3176A93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713ADA-EAA8-42F9-93DB-844F505C7E6C}" type="datetimeFigureOut">
              <a:rPr lang="ru-RU"/>
              <a:pPr>
                <a:defRPr/>
              </a:pPr>
              <a:t>17.04.2013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5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E78008-490F-45D5-B4D0-4D4DE5D6CA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2" r:id="rId2"/>
    <p:sldLayoutId id="2147483840" r:id="rId3"/>
    <p:sldLayoutId id="2147483833" r:id="rId4"/>
    <p:sldLayoutId id="2147483834" r:id="rId5"/>
    <p:sldLayoutId id="2147483835" r:id="rId6"/>
    <p:sldLayoutId id="2147483836" r:id="rId7"/>
    <p:sldLayoutId id="2147483841" r:id="rId8"/>
    <p:sldLayoutId id="2147483842" r:id="rId9"/>
    <p:sldLayoutId id="2147483837" r:id="rId10"/>
    <p:sldLayoutId id="214748383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b="1" cap="none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Звездный час</a:t>
            </a:r>
            <a:endParaRPr lang="ru-RU" sz="7200" b="1" cap="none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 теме «Четырехугольники»</a:t>
            </a:r>
            <a:endParaRPr lang="ru-RU" sz="3600"/>
          </a:p>
        </p:txBody>
      </p:sp>
      <p:pic>
        <p:nvPicPr>
          <p:cNvPr id="6148" name="Picture 22" descr="http://imagesfolies62.i.m.pic.centerblog.net/hnki7nvm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-2513962">
            <a:off x="3554413" y="2101850"/>
            <a:ext cx="5046662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20" descr="http://media.giantbomb.com/uploads/2/27528/1049122-star__mario_kart_double_dash____super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78600" y="4365625"/>
            <a:ext cx="2547938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28210" y="188640"/>
            <a:ext cx="1385889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I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I I 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тур 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2716213" y="981075"/>
            <a:ext cx="31988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solidFill>
                  <a:srgbClr val="2703AD"/>
                </a:solidFill>
                <a:latin typeface="Times New Roman" pitchFamily="18" charset="0"/>
                <a:cs typeface="Times New Roman" pitchFamily="18" charset="0"/>
              </a:rPr>
              <a:t>Выбрать два варианта ответа </a:t>
            </a: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2644775" y="557213"/>
            <a:ext cx="3343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Логические цепочки</a:t>
            </a:r>
          </a:p>
        </p:txBody>
      </p:sp>
      <p:sp>
        <p:nvSpPr>
          <p:cNvPr id="6" name="Параллелограмм 5"/>
          <p:cNvSpPr/>
          <p:nvPr/>
        </p:nvSpPr>
        <p:spPr>
          <a:xfrm>
            <a:off x="468313" y="1360488"/>
            <a:ext cx="1439862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98725" y="1360488"/>
            <a:ext cx="16351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Ромб 7"/>
          <p:cNvSpPr/>
          <p:nvPr/>
        </p:nvSpPr>
        <p:spPr>
          <a:xfrm>
            <a:off x="4895850" y="1360488"/>
            <a:ext cx="914400" cy="914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665913" y="136048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98500" y="2978150"/>
            <a:ext cx="6462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1. Назовите четырехугольник диагонали, которого равны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704850" y="4005263"/>
            <a:ext cx="666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3. Назовите четырехугольник у которого все углы равны</a:t>
            </a:r>
          </a:p>
        </p:txBody>
      </p:sp>
      <p:sp>
        <p:nvSpPr>
          <p:cNvPr id="15371" name="Прямоугольник 11"/>
          <p:cNvSpPr>
            <a:spLocks noChangeArrowheads="1"/>
          </p:cNvSpPr>
          <p:nvPr/>
        </p:nvSpPr>
        <p:spPr bwMode="auto">
          <a:xfrm>
            <a:off x="969963" y="2420938"/>
            <a:ext cx="45243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1</a:t>
            </a:r>
            <a:r>
              <a:rPr lang="ru-RU"/>
              <a:t> </a:t>
            </a:r>
          </a:p>
        </p:txBody>
      </p:sp>
      <p:sp>
        <p:nvSpPr>
          <p:cNvPr id="15372" name="Прямоугольник 12"/>
          <p:cNvSpPr>
            <a:spLocks noChangeArrowheads="1"/>
          </p:cNvSpPr>
          <p:nvPr/>
        </p:nvSpPr>
        <p:spPr bwMode="auto">
          <a:xfrm>
            <a:off x="3203575" y="2427288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/>
              <a:t> </a:t>
            </a:r>
          </a:p>
        </p:txBody>
      </p:sp>
      <p:sp>
        <p:nvSpPr>
          <p:cNvPr id="15373" name="Прямоугольник 13"/>
          <p:cNvSpPr>
            <a:spLocks noChangeArrowheads="1"/>
          </p:cNvSpPr>
          <p:nvPr/>
        </p:nvSpPr>
        <p:spPr bwMode="auto">
          <a:xfrm>
            <a:off x="5127625" y="2455863"/>
            <a:ext cx="420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/>
              <a:t> </a:t>
            </a:r>
          </a:p>
        </p:txBody>
      </p:sp>
      <p:sp>
        <p:nvSpPr>
          <p:cNvPr id="15374" name="Прямоугольник 14"/>
          <p:cNvSpPr>
            <a:spLocks noChangeArrowheads="1"/>
          </p:cNvSpPr>
          <p:nvPr/>
        </p:nvSpPr>
        <p:spPr bwMode="auto">
          <a:xfrm>
            <a:off x="6897688" y="2459038"/>
            <a:ext cx="4222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7358063" y="2992438"/>
            <a:ext cx="708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2 и 4 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763588" y="3513138"/>
            <a:ext cx="6329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2. Назовите четырехугольник все стороны, которого равны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7362825" y="4005263"/>
            <a:ext cx="708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2 и 4 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7354888" y="3513138"/>
            <a:ext cx="708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3 и 4 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776288" y="4581525"/>
            <a:ext cx="64627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4. Назовите четырехугольник диагонали, которого делят его углы пополам</a:t>
            </a: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887413" y="5373688"/>
            <a:ext cx="63515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5. Назовите четырехугольник диагонали, которого взаимно перпендикулярны</a:t>
            </a: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7518400" y="4719638"/>
            <a:ext cx="708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3 и 4 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7580313" y="5383213"/>
            <a:ext cx="708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3 и 4 </a:t>
            </a:r>
          </a:p>
        </p:txBody>
      </p:sp>
      <p:pic>
        <p:nvPicPr>
          <p:cNvPr id="15383" name="Picture 16" descr="http://otpontoise.free.fr/squelettes/styles/img/favoris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08900" y="5270500"/>
            <a:ext cx="14351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2988" y="908050"/>
            <a:ext cx="6850062" cy="22479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rgbClr val="002060"/>
                </a:solidFill>
                <a:latin typeface="+mj-lt"/>
              </a:rPr>
              <a:t>В любом ромбе все стороны равны.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dirty="0">
              <a:solidFill>
                <a:srgbClr val="002060"/>
              </a:solidFill>
              <a:latin typeface="+mj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rgbClr val="002060"/>
                </a:solidFill>
                <a:latin typeface="+mj-lt"/>
              </a:rPr>
              <a:t>Существует ромб, все стороны которого – различны.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dirty="0">
              <a:solidFill>
                <a:srgbClr val="002060"/>
              </a:solidFill>
              <a:latin typeface="+mj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rgbClr val="002060"/>
                </a:solidFill>
                <a:latin typeface="+mj-lt"/>
              </a:rPr>
              <a:t>В любой трапеции все стороны равны.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dirty="0">
              <a:solidFill>
                <a:srgbClr val="002060"/>
              </a:solidFill>
              <a:latin typeface="+mj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rgbClr val="002060"/>
                </a:solidFill>
                <a:latin typeface="+mj-lt"/>
              </a:rPr>
              <a:t>Существует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трапеция,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все стороны </a:t>
            </a:r>
            <a:r>
              <a:rPr lang="ru-RU" sz="2000" dirty="0">
                <a:solidFill>
                  <a:srgbClr val="002060"/>
                </a:solidFill>
                <a:latin typeface="+mj-lt"/>
              </a:rPr>
              <a:t>которой– различны.</a:t>
            </a:r>
            <a:endParaRPr lang="ru-RU" sz="20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16387" name="Picture 16" descr="http://otpontoise.free.fr/squelettes/styles/img/favoris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92925" y="4370388"/>
            <a:ext cx="2251075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971550" y="333375"/>
            <a:ext cx="4862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7030A0"/>
                </a:solidFill>
              </a:rPr>
              <a:t>Назовите номера неверных утверждений</a:t>
            </a:r>
            <a:r>
              <a:rPr lang="ru-RU" sz="2000"/>
              <a:t>: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049338" y="3770313"/>
            <a:ext cx="68437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</a:rPr>
              <a:t>2. Существует ромб, все стороны которого – различны.</a:t>
            </a:r>
          </a:p>
          <a:p>
            <a:r>
              <a:rPr lang="ru-RU" sz="2000">
                <a:solidFill>
                  <a:srgbClr val="FF0000"/>
                </a:solidFill>
              </a:rPr>
              <a:t>3. В любой трапеции все стороны равны.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7902" y="836712"/>
            <a:ext cx="1264493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I</a:t>
            </a:r>
            <a:r>
              <a:rPr lang="en-US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V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  </a:t>
            </a: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тур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187450" y="1595438"/>
            <a:ext cx="6484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букв этого слова составить другие слова, причем за каждый</a:t>
            </a:r>
          </a:p>
          <a:p>
            <a:r>
              <a:rPr lang="ru-RU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математический термин даются дополнительные звезды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00113" y="2349500"/>
            <a:ext cx="79629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8800">
                <a:solidFill>
                  <a:srgbClr val="2703AD"/>
                </a:solidFill>
                <a:latin typeface="Arial" charset="0"/>
              </a:rPr>
              <a:t>прямоугольник</a:t>
            </a:r>
          </a:p>
        </p:txBody>
      </p:sp>
      <p:pic>
        <p:nvPicPr>
          <p:cNvPr id="17413" name="Picture 16" descr="http://otpontoise.free.fr/squelettes/styles/img/favoris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92925" y="4370388"/>
            <a:ext cx="2251075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urnersallstars.com/images/Pinkstars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07950" y="5287963"/>
            <a:ext cx="71501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600" b="1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Молодцы!!!</a:t>
            </a:r>
            <a:endParaRPr lang="ru-RU" sz="96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92696"/>
            <a:ext cx="9243554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«</a:t>
            </a:r>
            <a:r>
              <a:rPr lang="ru-RU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Вдохновение нужно в геометрии</a:t>
            </a:r>
            <a:r>
              <a:rPr lang="ru-RU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,</a:t>
            </a:r>
            <a:endParaRPr lang="en-US" sz="5400" b="1" dirty="0">
              <a:ln/>
              <a:solidFill>
                <a:schemeClr val="accent3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 </a:t>
            </a:r>
            <a:r>
              <a:rPr lang="ru-RU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как и в поэзии</a:t>
            </a:r>
            <a:r>
              <a:rPr lang="ru-RU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»</a:t>
            </a:r>
            <a:r>
              <a:rPr lang="en-US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   </a:t>
            </a:r>
            <a:r>
              <a:rPr lang="ru-RU" sz="54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 </a:t>
            </a:r>
            <a:endParaRPr lang="ru-RU" sz="5400" b="1" dirty="0">
              <a:ln/>
              <a:solidFill>
                <a:schemeClr val="accent3"/>
              </a:solidFill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27984" y="3501008"/>
            <a:ext cx="381508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А.С</a:t>
            </a: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. </a:t>
            </a:r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Пушкин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7172" name="Picture 16" descr="http://otpontoise.free.fr/squelettes/styles/img/favoris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92925" y="4370388"/>
            <a:ext cx="2251075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данные 1"/>
          <p:cNvSpPr/>
          <p:nvPr/>
        </p:nvSpPr>
        <p:spPr>
          <a:xfrm>
            <a:off x="390525" y="949325"/>
            <a:ext cx="2016125" cy="1079500"/>
          </a:xfrm>
          <a:prstGeom prst="flowChartInputOutp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934108" y="188640"/>
            <a:ext cx="151394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I </a:t>
            </a:r>
            <a:r>
              <a:rPr lang="ru-RU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тур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03525" y="949325"/>
            <a:ext cx="1616075" cy="10795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5" name="Трапеция 4"/>
          <p:cNvSpPr/>
          <p:nvPr/>
        </p:nvSpPr>
        <p:spPr>
          <a:xfrm>
            <a:off x="6650038" y="1000125"/>
            <a:ext cx="1655762" cy="969963"/>
          </a:xfrm>
          <a:prstGeom prst="trapezoi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dirty="0"/>
          </a:p>
        </p:txBody>
      </p:sp>
      <p:sp>
        <p:nvSpPr>
          <p:cNvPr id="8198" name="Прямоугольник 6"/>
          <p:cNvSpPr>
            <a:spLocks noChangeArrowheads="1"/>
          </p:cNvSpPr>
          <p:nvPr/>
        </p:nvSpPr>
        <p:spPr bwMode="auto">
          <a:xfrm>
            <a:off x="1106488" y="2133600"/>
            <a:ext cx="5857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1</a:t>
            </a:r>
            <a:r>
              <a:rPr lang="ru-RU"/>
              <a:t> </a:t>
            </a:r>
          </a:p>
        </p:txBody>
      </p:sp>
      <p:sp>
        <p:nvSpPr>
          <p:cNvPr id="8199" name="Прямоугольник 7"/>
          <p:cNvSpPr>
            <a:spLocks noChangeArrowheads="1"/>
          </p:cNvSpPr>
          <p:nvPr/>
        </p:nvSpPr>
        <p:spPr bwMode="auto">
          <a:xfrm>
            <a:off x="3238500" y="2133600"/>
            <a:ext cx="4841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2 </a:t>
            </a:r>
          </a:p>
        </p:txBody>
      </p:sp>
      <p:sp>
        <p:nvSpPr>
          <p:cNvPr id="8200" name="Прямоугольник 8"/>
          <p:cNvSpPr>
            <a:spLocks noChangeArrowheads="1"/>
          </p:cNvSpPr>
          <p:nvPr/>
        </p:nvSpPr>
        <p:spPr bwMode="auto">
          <a:xfrm>
            <a:off x="5330825" y="2143125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3</a:t>
            </a:r>
          </a:p>
        </p:txBody>
      </p:sp>
      <p:sp>
        <p:nvSpPr>
          <p:cNvPr id="8201" name="Прямоугольник 9"/>
          <p:cNvSpPr>
            <a:spLocks noChangeArrowheads="1"/>
          </p:cNvSpPr>
          <p:nvPr/>
        </p:nvSpPr>
        <p:spPr bwMode="auto">
          <a:xfrm>
            <a:off x="7280275" y="2154238"/>
            <a:ext cx="395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4</a:t>
            </a:r>
          </a:p>
        </p:txBody>
      </p:sp>
      <p:sp>
        <p:nvSpPr>
          <p:cNvPr id="12" name="Ромб 11"/>
          <p:cNvSpPr/>
          <p:nvPr/>
        </p:nvSpPr>
        <p:spPr>
          <a:xfrm>
            <a:off x="5070475" y="915988"/>
            <a:ext cx="914400" cy="1054100"/>
          </a:xfrm>
          <a:prstGeom prst="diamond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11188" y="2852738"/>
            <a:ext cx="6624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70C0"/>
                </a:solidFill>
              </a:rPr>
              <a:t>1. Назовите четырехугольник диагонали, которого равны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31825" y="3222625"/>
            <a:ext cx="7900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70C0"/>
                </a:solidFill>
              </a:rPr>
              <a:t>2</a:t>
            </a:r>
            <a:r>
              <a:rPr lang="ru-RU" b="1"/>
              <a:t>. </a:t>
            </a:r>
            <a:r>
              <a:rPr lang="ru-RU" b="1">
                <a:solidFill>
                  <a:srgbClr val="0070C0"/>
                </a:solidFill>
              </a:rPr>
              <a:t>Назовите четырехугольник диагонали, которого взаимно перпендикулярны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31825" y="3644900"/>
            <a:ext cx="660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70C0"/>
                </a:solidFill>
              </a:rPr>
              <a:t>3</a:t>
            </a:r>
            <a:r>
              <a:rPr lang="ru-RU" b="1"/>
              <a:t>. </a:t>
            </a:r>
            <a:r>
              <a:rPr lang="ru-RU" b="1">
                <a:solidFill>
                  <a:srgbClr val="0070C0"/>
                </a:solidFill>
              </a:rPr>
              <a:t>Назовите четырехугольник диагонали, которого параллельны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31825" y="4076700"/>
            <a:ext cx="7540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70C0"/>
                </a:solidFill>
              </a:rPr>
              <a:t>4</a:t>
            </a:r>
            <a:r>
              <a:rPr lang="ru-RU" b="1"/>
              <a:t>. </a:t>
            </a:r>
            <a:r>
              <a:rPr lang="ru-RU" b="1">
                <a:solidFill>
                  <a:srgbClr val="0070C0"/>
                </a:solidFill>
              </a:rPr>
              <a:t>Назовите четырехугольник диагонали, которого делят его углы пополам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769350" y="2868613"/>
            <a:ext cx="319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759825" y="3275013"/>
            <a:ext cx="319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759825" y="3714750"/>
            <a:ext cx="3190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70C0"/>
                </a:solidFill>
              </a:rPr>
              <a:t>0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769350" y="4083050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70C0"/>
                </a:solidFill>
              </a:rPr>
              <a:t>3</a:t>
            </a:r>
          </a:p>
        </p:txBody>
      </p:sp>
      <p:pic>
        <p:nvPicPr>
          <p:cNvPr id="8211" name="Picture 16" descr="http://otpontoise.free.fr/squelettes/styles/img/favoris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92925" y="4370388"/>
            <a:ext cx="2251075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7" grpId="0"/>
      <p:bldP spid="18" grpId="0"/>
      <p:bldP spid="19" grpId="0"/>
      <p:bldP spid="21" grpId="0"/>
      <p:bldP spid="2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900113" y="623888"/>
            <a:ext cx="935037" cy="1150937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721475" y="682625"/>
            <a:ext cx="1058863" cy="10334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Ромб 3"/>
          <p:cNvSpPr/>
          <p:nvPr/>
        </p:nvSpPr>
        <p:spPr>
          <a:xfrm>
            <a:off x="4859338" y="620713"/>
            <a:ext cx="914400" cy="1295400"/>
          </a:xfrm>
          <a:prstGeom prst="diamon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951163" y="749300"/>
            <a:ext cx="987425" cy="104616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2" name="Прямоугольник 5"/>
          <p:cNvSpPr>
            <a:spLocks noChangeArrowheads="1"/>
          </p:cNvSpPr>
          <p:nvPr/>
        </p:nvSpPr>
        <p:spPr bwMode="auto">
          <a:xfrm>
            <a:off x="1203325" y="2060575"/>
            <a:ext cx="452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1</a:t>
            </a:r>
            <a:r>
              <a:rPr lang="ru-RU"/>
              <a:t> </a:t>
            </a:r>
          </a:p>
        </p:txBody>
      </p:sp>
      <p:sp>
        <p:nvSpPr>
          <p:cNvPr id="9223" name="Прямоугольник 6"/>
          <p:cNvSpPr>
            <a:spLocks noChangeArrowheads="1"/>
          </p:cNvSpPr>
          <p:nvPr/>
        </p:nvSpPr>
        <p:spPr bwMode="auto">
          <a:xfrm>
            <a:off x="3219450" y="2060575"/>
            <a:ext cx="452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2</a:t>
            </a:r>
            <a:r>
              <a:rPr lang="ru-RU"/>
              <a:t> </a:t>
            </a:r>
          </a:p>
        </p:txBody>
      </p:sp>
      <p:sp>
        <p:nvSpPr>
          <p:cNvPr id="9224" name="Прямоугольник 7"/>
          <p:cNvSpPr>
            <a:spLocks noChangeArrowheads="1"/>
          </p:cNvSpPr>
          <p:nvPr/>
        </p:nvSpPr>
        <p:spPr bwMode="auto">
          <a:xfrm>
            <a:off x="5091113" y="2066925"/>
            <a:ext cx="45243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3</a:t>
            </a:r>
            <a:r>
              <a:rPr lang="ru-RU"/>
              <a:t> </a:t>
            </a:r>
          </a:p>
        </p:txBody>
      </p:sp>
      <p:sp>
        <p:nvSpPr>
          <p:cNvPr id="9225" name="Прямоугольник 8"/>
          <p:cNvSpPr>
            <a:spLocks noChangeArrowheads="1"/>
          </p:cNvSpPr>
          <p:nvPr/>
        </p:nvSpPr>
        <p:spPr bwMode="auto">
          <a:xfrm>
            <a:off x="7024688" y="2074863"/>
            <a:ext cx="452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4</a:t>
            </a:r>
            <a:r>
              <a:rPr lang="ru-RU"/>
              <a:t>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58888" y="3068638"/>
            <a:ext cx="496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</a:rPr>
              <a:t>1. Назовите фигуру, имеющую 4 оси симметрии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08100" y="3513138"/>
            <a:ext cx="5526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</a:rPr>
              <a:t>2. Назовите фигуру, не имеющую ось симметрии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58888" y="3971925"/>
            <a:ext cx="6121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</a:rPr>
              <a:t>3. Назовите фигуру, имеющую множество осей  симметрии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8089900" y="2992438"/>
            <a:ext cx="377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002060"/>
                </a:solidFill>
              </a:rPr>
              <a:t>4 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8089900" y="3513138"/>
            <a:ext cx="377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2060"/>
                </a:solidFill>
              </a:rPr>
              <a:t>0 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8089900" y="3883025"/>
            <a:ext cx="377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</a:rPr>
              <a:t>2 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363663" y="4362450"/>
            <a:ext cx="5413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</a:rPr>
              <a:t>4. Назовите фигуру, имеющую одну ось симметрии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8067675" y="4362450"/>
            <a:ext cx="376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1 </a:t>
            </a:r>
          </a:p>
        </p:txBody>
      </p:sp>
      <p:pic>
        <p:nvPicPr>
          <p:cNvPr id="9234" name="Picture 16" descr="http://otpontoise.free.fr/squelettes/styles/img/favoris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92925" y="4370388"/>
            <a:ext cx="2251075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"/>
          <p:cNvSpPr/>
          <p:nvPr/>
        </p:nvSpPr>
        <p:spPr>
          <a:xfrm>
            <a:off x="755650" y="993775"/>
            <a:ext cx="1216025" cy="914400"/>
          </a:xfrm>
          <a:prstGeom prst="parallelogram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700338" y="993775"/>
            <a:ext cx="15113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8248205">
            <a:off x="4883150" y="1192213"/>
            <a:ext cx="1314450" cy="1220787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Трапеция 5"/>
          <p:cNvSpPr/>
          <p:nvPr/>
        </p:nvSpPr>
        <p:spPr>
          <a:xfrm>
            <a:off x="7132638" y="939800"/>
            <a:ext cx="1079500" cy="914400"/>
          </a:xfrm>
          <a:prstGeom prst="trapezoid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46" name="Прямоугольник 6"/>
          <p:cNvSpPr>
            <a:spLocks noChangeArrowheads="1"/>
          </p:cNvSpPr>
          <p:nvPr/>
        </p:nvSpPr>
        <p:spPr bwMode="auto">
          <a:xfrm>
            <a:off x="1203325" y="2000250"/>
            <a:ext cx="4222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/>
              <a:t> </a:t>
            </a:r>
          </a:p>
        </p:txBody>
      </p:sp>
      <p:sp>
        <p:nvSpPr>
          <p:cNvPr id="10247" name="Прямоугольник 7"/>
          <p:cNvSpPr>
            <a:spLocks noChangeArrowheads="1"/>
          </p:cNvSpPr>
          <p:nvPr/>
        </p:nvSpPr>
        <p:spPr bwMode="auto">
          <a:xfrm>
            <a:off x="1243013" y="2076450"/>
            <a:ext cx="241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 </a:t>
            </a:r>
          </a:p>
        </p:txBody>
      </p:sp>
      <p:sp>
        <p:nvSpPr>
          <p:cNvPr id="10248" name="Прямоугольник 8"/>
          <p:cNvSpPr>
            <a:spLocks noChangeArrowheads="1"/>
          </p:cNvSpPr>
          <p:nvPr/>
        </p:nvSpPr>
        <p:spPr bwMode="auto">
          <a:xfrm>
            <a:off x="3228975" y="1951038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49" name="Прямоугольник 9"/>
          <p:cNvSpPr>
            <a:spLocks noChangeArrowheads="1"/>
          </p:cNvSpPr>
          <p:nvPr/>
        </p:nvSpPr>
        <p:spPr bwMode="auto">
          <a:xfrm>
            <a:off x="5426075" y="1890713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50" name="Прямоугольник 10"/>
          <p:cNvSpPr>
            <a:spLocks noChangeArrowheads="1"/>
          </p:cNvSpPr>
          <p:nvPr/>
        </p:nvSpPr>
        <p:spPr bwMode="auto">
          <a:xfrm>
            <a:off x="7550150" y="1920875"/>
            <a:ext cx="4222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/>
              <a:t>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07963" y="2697163"/>
            <a:ext cx="7431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1. Площадь какой фигуры равна произведению основания на высоту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8707438" y="2759075"/>
            <a:ext cx="358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79388" y="3127375"/>
            <a:ext cx="85883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 Площадь какой фигуры равна произведению полу суммы её основания на высоту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8707438" y="3259138"/>
            <a:ext cx="358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12725" y="3716338"/>
            <a:ext cx="7323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b="1">
                <a:solidFill>
                  <a:schemeClr val="accent2"/>
                </a:solidFill>
              </a:rPr>
              <a:t> </a:t>
            </a:r>
            <a:r>
              <a:rPr lang="ru-RU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Площадь какой фигуры равна произведению его смежных сторон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8715375" y="3751263"/>
            <a:ext cx="3571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8678863" y="4308475"/>
            <a:ext cx="3571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61938" y="4227513"/>
            <a:ext cx="8416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4. Площадь какой фигуры равна половине произведения основания на высоту</a:t>
            </a:r>
          </a:p>
        </p:txBody>
      </p:sp>
      <p:pic>
        <p:nvPicPr>
          <p:cNvPr id="10259" name="Picture 16" descr="http://otpontoise.free.fr/squelettes/styles/img/favoris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6888" y="4413250"/>
            <a:ext cx="2251075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750" y="1341438"/>
            <a:ext cx="8421688" cy="28622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7030A0"/>
              </a:solidFill>
              <a:latin typeface="+mj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rgbClr val="2703AD"/>
                </a:solidFill>
                <a:latin typeface="+mj-lt"/>
              </a:rPr>
              <a:t>В любом выпуклом четырехугольнике, все углы – острые.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dirty="0">
              <a:solidFill>
                <a:srgbClr val="2703AD"/>
              </a:solidFill>
              <a:latin typeface="+mj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rgbClr val="2703AD"/>
                </a:solidFill>
                <a:latin typeface="+mj-lt"/>
              </a:rPr>
              <a:t>Существует выпуклый четырехугольник, все углы которого – прямые.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dirty="0">
              <a:solidFill>
                <a:srgbClr val="2703AD"/>
              </a:solidFill>
              <a:latin typeface="+mj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rgbClr val="2703AD"/>
                </a:solidFill>
                <a:latin typeface="+mj-lt"/>
              </a:rPr>
              <a:t>В любом выпуклом четырехугольнике, все углы </a:t>
            </a:r>
            <a:r>
              <a:rPr lang="ru-RU" sz="2000" dirty="0">
                <a:solidFill>
                  <a:srgbClr val="2703AD"/>
                </a:solidFill>
                <a:latin typeface="+mj-lt"/>
              </a:rPr>
              <a:t>– тупые.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2000" dirty="0">
              <a:solidFill>
                <a:srgbClr val="2703AD"/>
              </a:solidFill>
              <a:latin typeface="+mj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>
                <a:solidFill>
                  <a:srgbClr val="2703AD"/>
                </a:solidFill>
                <a:latin typeface="+mj-lt"/>
              </a:rPr>
              <a:t>Существует выпуклый четырехугольник, все углы которого </a:t>
            </a:r>
            <a:r>
              <a:rPr lang="ru-RU" sz="2000" dirty="0">
                <a:solidFill>
                  <a:srgbClr val="2703AD"/>
                </a:solidFill>
                <a:latin typeface="+mj-lt"/>
              </a:rPr>
              <a:t>–острые.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solidFill>
                <a:srgbClr val="2703AD"/>
              </a:solidFill>
              <a:latin typeface="+mj-lt"/>
            </a:endParaRPr>
          </a:p>
        </p:txBody>
      </p:sp>
      <p:pic>
        <p:nvPicPr>
          <p:cNvPr id="11267" name="Picture 16" descr="http://otpontoise.free.fr/squelettes/styles/img/favoris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92925" y="4370388"/>
            <a:ext cx="2251075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617538" y="549275"/>
            <a:ext cx="4592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7030A0"/>
                </a:solidFill>
              </a:rPr>
              <a:t>Назовите номера верных утверждений: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20700" y="4384675"/>
            <a:ext cx="8039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FF0000"/>
                </a:solidFill>
              </a:rPr>
              <a:t>2. Существует выпуклый четырехугольник, все углы которого – прямые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650" y="908050"/>
            <a:ext cx="7456488" cy="30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7030A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rgbClr val="002060"/>
                </a:solidFill>
              </a:rPr>
              <a:t>Если два угла трапеции равны, то трапеция – равнобедренная.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2. Сумма двух противоположных углов параллелограмма равна </a:t>
            </a:r>
            <a:r>
              <a:rPr lang="en-US" dirty="0">
                <a:solidFill>
                  <a:srgbClr val="002060"/>
                </a:solidFill>
              </a:rPr>
              <a:t>180</a:t>
            </a:r>
            <a:r>
              <a:rPr lang="en-US" baseline="30000" dirty="0">
                <a:solidFill>
                  <a:srgbClr val="002060"/>
                </a:solidFill>
              </a:rPr>
              <a:t>0</a:t>
            </a:r>
            <a:endParaRPr lang="ru-RU" baseline="30000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aseline="30000" dirty="0">
                <a:solidFill>
                  <a:srgbClr val="002060"/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3. Если сумма трёх углов выпуклого четырехугольника равна 20</a:t>
            </a:r>
            <a:r>
              <a:rPr lang="en-US" dirty="0">
                <a:solidFill>
                  <a:srgbClr val="002060"/>
                </a:solidFill>
              </a:rPr>
              <a:t>0</a:t>
            </a:r>
            <a:r>
              <a:rPr lang="en-US" baseline="30000" dirty="0">
                <a:solidFill>
                  <a:srgbClr val="002060"/>
                </a:solidFill>
              </a:rPr>
              <a:t>0</a:t>
            </a:r>
            <a:r>
              <a:rPr lang="ru-RU" dirty="0">
                <a:solidFill>
                  <a:srgbClr val="002060"/>
                </a:solidFill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 то четвертый угол равен </a:t>
            </a:r>
            <a:r>
              <a:rPr lang="en-US" dirty="0">
                <a:solidFill>
                  <a:srgbClr val="002060"/>
                </a:solidFill>
              </a:rPr>
              <a:t>1</a:t>
            </a:r>
            <a:r>
              <a:rPr lang="ru-RU" dirty="0">
                <a:solidFill>
                  <a:srgbClr val="002060"/>
                </a:solidFill>
              </a:rPr>
              <a:t>6</a:t>
            </a:r>
            <a:r>
              <a:rPr lang="en-US" dirty="0">
                <a:solidFill>
                  <a:srgbClr val="002060"/>
                </a:solidFill>
              </a:rPr>
              <a:t>0</a:t>
            </a:r>
            <a:r>
              <a:rPr lang="en-US" baseline="30000" dirty="0">
                <a:solidFill>
                  <a:srgbClr val="002060"/>
                </a:solidFill>
              </a:rPr>
              <a:t>0</a:t>
            </a:r>
            <a:endParaRPr lang="ru-RU" baseline="30000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002060"/>
                </a:solidFill>
              </a:rPr>
              <a:t>4. Если в четырехугольнике диагонали равны, то этот четырехугольник - прямоугольник.</a:t>
            </a:r>
            <a:endParaRPr lang="ru-RU" dirty="0">
              <a:solidFill>
                <a:srgbClr val="00206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dirty="0"/>
          </a:p>
        </p:txBody>
      </p:sp>
      <p:pic>
        <p:nvPicPr>
          <p:cNvPr id="12291" name="Picture 16" descr="http://otpontoise.free.fr/squelettes/styles/img/favoris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92925" y="4370388"/>
            <a:ext cx="2251075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900113" y="404813"/>
            <a:ext cx="4156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7030A0"/>
                </a:solidFill>
              </a:rPr>
              <a:t>Назовите номера верных утверждений: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5650" y="4221163"/>
            <a:ext cx="74564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3. Если сумма трёх углов выпуклого четырехугольника равна 20</a:t>
            </a:r>
            <a:r>
              <a:rPr lang="en-US">
                <a:solidFill>
                  <a:srgbClr val="FF0000"/>
                </a:solidFill>
              </a:rPr>
              <a:t>0</a:t>
            </a:r>
            <a:r>
              <a:rPr lang="en-US" baseline="30000">
                <a:solidFill>
                  <a:srgbClr val="FF0000"/>
                </a:solidFill>
              </a:rPr>
              <a:t>0</a:t>
            </a:r>
            <a:r>
              <a:rPr lang="ru-RU">
                <a:solidFill>
                  <a:srgbClr val="FF0000"/>
                </a:solidFill>
              </a:rPr>
              <a:t>,</a:t>
            </a:r>
          </a:p>
          <a:p>
            <a:r>
              <a:rPr lang="ru-RU">
                <a:solidFill>
                  <a:srgbClr val="FF0000"/>
                </a:solidFill>
              </a:rPr>
              <a:t> то четвертый угол равен </a:t>
            </a:r>
            <a:r>
              <a:rPr lang="en-US">
                <a:solidFill>
                  <a:srgbClr val="FF0000"/>
                </a:solidFill>
              </a:rPr>
              <a:t>1</a:t>
            </a:r>
            <a:r>
              <a:rPr lang="ru-RU">
                <a:solidFill>
                  <a:srgbClr val="FF0000"/>
                </a:solidFill>
              </a:rPr>
              <a:t>6</a:t>
            </a:r>
            <a:r>
              <a:rPr lang="en-US">
                <a:solidFill>
                  <a:srgbClr val="FF0000"/>
                </a:solidFill>
              </a:rPr>
              <a:t>0</a:t>
            </a:r>
            <a:r>
              <a:rPr lang="en-US" baseline="30000">
                <a:solidFill>
                  <a:srgbClr val="FF0000"/>
                </a:solidFill>
              </a:rPr>
              <a:t>0</a:t>
            </a:r>
            <a:endParaRPr lang="ru-RU" baseline="30000">
              <a:solidFill>
                <a:srgbClr val="FF0000"/>
              </a:solidFill>
            </a:endParaRPr>
          </a:p>
          <a:p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4188" y="781050"/>
            <a:ext cx="6264275" cy="3140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rgbClr val="002060"/>
                </a:solidFill>
              </a:rPr>
              <a:t>Если диагонали параллелограмма делят его углы пополам, то этот параллелограмм- ромб.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dirty="0">
              <a:solidFill>
                <a:srgbClr val="00206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rgbClr val="002060"/>
                </a:solidFill>
              </a:rPr>
              <a:t>Если в четырехугольнике диагонали равны, то этот четырехугольник – прямоугольник.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dirty="0">
              <a:solidFill>
                <a:srgbClr val="00206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rgbClr val="002060"/>
                </a:solidFill>
              </a:rPr>
              <a:t>Если в параллелограмме  диагонали равны, то этот параллелограмм – прямоугольник.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dirty="0">
              <a:solidFill>
                <a:srgbClr val="00206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rgbClr val="002060"/>
                </a:solidFill>
              </a:rPr>
              <a:t>Если в параллелограмме  диагонали </a:t>
            </a:r>
            <a:r>
              <a:rPr lang="ru-RU" dirty="0">
                <a:solidFill>
                  <a:srgbClr val="002060"/>
                </a:solidFill>
              </a:rPr>
              <a:t>равны и перпендикулярны, </a:t>
            </a:r>
            <a:r>
              <a:rPr lang="ru-RU" dirty="0">
                <a:solidFill>
                  <a:srgbClr val="002060"/>
                </a:solidFill>
              </a:rPr>
              <a:t>то этот </a:t>
            </a:r>
            <a:r>
              <a:rPr lang="ru-RU" dirty="0">
                <a:solidFill>
                  <a:srgbClr val="002060"/>
                </a:solidFill>
              </a:rPr>
              <a:t>параллелограмм – квадрат.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3315" name="Picture 16" descr="http://otpontoise.free.fr/squelettes/styles/img/favoris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92925" y="4370388"/>
            <a:ext cx="2251075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755650" y="188913"/>
            <a:ext cx="4862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7030A0"/>
                </a:solidFill>
              </a:rPr>
              <a:t>Назовите номера неверных утверждений</a:t>
            </a:r>
            <a:r>
              <a:rPr lang="ru-RU" sz="2000"/>
              <a:t>: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250950" y="4149725"/>
            <a:ext cx="7270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2. Если в четырехугольнике диагонали равны, то этот четырехугольник – прямоугольник.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25272" y="916822"/>
            <a:ext cx="1942872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I </a:t>
            </a:r>
            <a:r>
              <a:rPr lang="ru-RU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I</a:t>
            </a: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тур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2276872"/>
            <a:ext cx="6601352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rible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Кубики  с буквами</a:t>
            </a:r>
          </a:p>
        </p:txBody>
      </p:sp>
      <p:pic>
        <p:nvPicPr>
          <p:cNvPr id="14340" name="Picture 16" descr="http://otpontoise.free.fr/squelettes/styles/img/favoris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92925" y="4370388"/>
            <a:ext cx="2251075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449</TotalTime>
  <Words>531</Words>
  <Application>Microsoft Office PowerPoint</Application>
  <PresentationFormat>Экран (4:3)</PresentationFormat>
  <Paragraphs>108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Franklin Gothic Book</vt:lpstr>
      <vt:lpstr>Arial</vt:lpstr>
      <vt:lpstr>Franklin Gothic Medium</vt:lpstr>
      <vt:lpstr>Wingdings</vt:lpstr>
      <vt:lpstr>Calibri</vt:lpstr>
      <vt:lpstr>Times New Roman</vt:lpstr>
      <vt:lpstr>Углы</vt:lpstr>
      <vt:lpstr>Звездный час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</dc:creator>
  <cp:lastModifiedBy>revaz</cp:lastModifiedBy>
  <cp:revision>53</cp:revision>
  <dcterms:created xsi:type="dcterms:W3CDTF">2012-11-18T17:17:52Z</dcterms:created>
  <dcterms:modified xsi:type="dcterms:W3CDTF">2013-04-16T20:17:52Z</dcterms:modified>
</cp:coreProperties>
</file>