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84" r:id="rId17"/>
    <p:sldId id="271" r:id="rId18"/>
    <p:sldId id="273" r:id="rId19"/>
    <p:sldId id="275" r:id="rId20"/>
    <p:sldId id="276" r:id="rId21"/>
    <p:sldId id="280" r:id="rId22"/>
    <p:sldId id="281" r:id="rId23"/>
    <p:sldId id="282" r:id="rId24"/>
    <p:sldId id="285" r:id="rId25"/>
    <p:sldId id="286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FC21-B922-4A7F-8760-2CD62964E94E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17DB-8056-44FB-9803-FED3B7572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5758-72AD-47A1-87E8-6A3EECBF6A30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2F66-FFFE-4B6C-A901-9D9A7A842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DC6B-39A4-42FB-9442-8DF2913CD555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8815-5A89-4370-8F12-3998BBACA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E45C-B60F-4EEF-B7A0-F4D333A4A470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1BF0-0617-43DF-A622-E0AF2BC19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6889-51E6-45FE-A74C-69E6D9EF1989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A056-F4A6-4B67-9F9D-6729C290C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4DB4-B752-4D62-A8D4-E57A221F5110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CFBD-8F3A-40D5-8360-1D5FD6970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F098-2361-47E5-BE56-9D388E5C119E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4986-3BCE-46F0-9C5B-DBCE1DC69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91A6-0ABA-4860-A86E-175948ED694B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A74C-90F1-400C-B241-72692F38A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CCAA-4819-440F-9755-39D653C42AB3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1DE0-6727-47BE-BABD-B2E4CEEBA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15FA-5507-488F-A1EE-EE873E55B13A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1332-66EA-45EC-B0B9-156CDC1D7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9153-D521-4B4B-AC0F-89015B2BFD09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7C1F-D92A-4EB5-8642-194CFD6D6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B30A98-EB8F-4D45-B605-15DEEFC44154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B6BBEE-1133-4FE6-8DDA-9EE834ED8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80" r:id="rId3"/>
    <p:sldLayoutId id="2147483777" r:id="rId4"/>
    <p:sldLayoutId id="2147483781" r:id="rId5"/>
    <p:sldLayoutId id="2147483776" r:id="rId6"/>
    <p:sldLayoutId id="2147483775" r:id="rId7"/>
    <p:sldLayoutId id="2147483782" r:id="rId8"/>
    <p:sldLayoutId id="2147483783" r:id="rId9"/>
    <p:sldLayoutId id="2147483774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49648" cy="240358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Иван Яковлевич Яковлев (1848-1930) — чувашский просветитель конца XIX — начала XX веков.</a:t>
            </a:r>
            <a:endParaRPr lang="ru-RU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5" y="5000625"/>
            <a:ext cx="3786188" cy="1252538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dirty="0" smtClean="0"/>
              <a:t>Выполнила учитель  чувашского языка и литературы  МБОУ «СОШ №35» г. Чебоксары Чувашской Республики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357438"/>
            <a:ext cx="267493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115300" cy="5697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В 1872 году на нём был издан букварь, ставший подлинно народной книгой.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В 1875 году Иван Яковлев успешно окончил историко-филологический факультет Казанского университета и был назначен инспектором чувашских школ Казанского учебного округа.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2857500"/>
            <a:ext cx="32750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357188"/>
            <a:ext cx="7000875" cy="5768975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sz="2800" dirty="0" smtClean="0"/>
              <a:t>За 50 лет своей деятельности Яковлев написал около 2 тысяч писем. Основная их тема — просвещение и национальный подъем родного народа, приобщение его к русской культуре. За 50 лет </a:t>
            </a:r>
            <a:r>
              <a:rPr lang="ru-RU" sz="2800" dirty="0" err="1" smtClean="0"/>
              <a:t>яковлевская</a:t>
            </a:r>
            <a:r>
              <a:rPr lang="ru-RU" sz="2800" dirty="0" smtClean="0"/>
              <a:t> чувашская Симбирская школа выпустила тысячи учителей, в последние годы число воспитанников доходило до 350 человек.  Она стала центром создания новой чувашской письменности, переводов и издания книг на чувашском языке, распространения их в десятках тысяч экземпляров среди сельского населения.</a:t>
            </a:r>
            <a:endParaRPr lang="ru-RU" sz="28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785813"/>
            <a:ext cx="1838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4"/>
          <p:cNvSpPr>
            <a:spLocks noGrp="1"/>
          </p:cNvSpPr>
          <p:nvPr>
            <p:ph idx="1"/>
          </p:nvPr>
        </p:nvSpPr>
        <p:spPr>
          <a:xfrm>
            <a:off x="457200" y="571500"/>
            <a:ext cx="7900988" cy="55546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2400" smtClean="0"/>
              <a:t>Осенью 1919 года И. Я. Яковлев по болезни вышел на пенсию. В 1922 году он переехал жить в Москву к сыну. Скончался Иван Яковлевич Яковлев в 1930 году.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2143125"/>
            <a:ext cx="30003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429625" cy="654050"/>
          </a:xfrm>
        </p:spPr>
        <p:txBody>
          <a:bodyPr/>
          <a:lstStyle/>
          <a:p>
            <a:pPr eaLnBrk="1" hangingPunct="1"/>
            <a:r>
              <a:rPr lang="ru-RU" sz="3600" smtClean="0"/>
              <a:t>Основные даты жизни и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643562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1856—1860</a:t>
            </a:r>
            <a:r>
              <a:rPr lang="ru-RU" dirty="0" smtClean="0"/>
              <a:t> гг. — Учёба в </a:t>
            </a:r>
            <a:r>
              <a:rPr lang="ru-RU" dirty="0" err="1" smtClean="0"/>
              <a:t>Бурундукском</a:t>
            </a:r>
            <a:r>
              <a:rPr lang="ru-RU" dirty="0" smtClean="0"/>
              <a:t> удельном училище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Декабрь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1860</a:t>
            </a:r>
            <a:r>
              <a:rPr lang="ru-RU" dirty="0" smtClean="0"/>
              <a:t> г. — май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1863</a:t>
            </a:r>
            <a:r>
              <a:rPr lang="ru-RU" dirty="0" smtClean="0"/>
              <a:t> г. — Учёба в </a:t>
            </a:r>
            <a:r>
              <a:rPr lang="ru-RU" dirty="0" err="1" smtClean="0"/>
              <a:t>землемерно-таксаторских</a:t>
            </a:r>
            <a:r>
              <a:rPr lang="ru-RU" dirty="0" smtClean="0"/>
              <a:t> классах при </a:t>
            </a:r>
            <a:r>
              <a:rPr lang="ru-RU" dirty="0" err="1" smtClean="0"/>
              <a:t>Симбирской</a:t>
            </a:r>
            <a:r>
              <a:rPr lang="ru-RU" dirty="0" smtClean="0"/>
              <a:t> гимназии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Май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1864</a:t>
            </a:r>
            <a:r>
              <a:rPr lang="ru-RU" dirty="0" smtClean="0"/>
              <a:t> г. — декабрь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1866</a:t>
            </a:r>
            <a:r>
              <a:rPr lang="ru-RU" dirty="0" smtClean="0"/>
              <a:t> г. — Служба в удельном ведомстве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1(13)</a:t>
            </a:r>
            <a:r>
              <a:rPr lang="ru-RU" dirty="0" smtClean="0"/>
              <a:t> сентября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1868</a:t>
            </a:r>
            <a:r>
              <a:rPr lang="ru-RU" dirty="0" smtClean="0"/>
              <a:t> г. — поступление в V класс </a:t>
            </a:r>
            <a:r>
              <a:rPr lang="ru-RU" dirty="0" err="1" smtClean="0"/>
              <a:t>Симбирской</a:t>
            </a:r>
            <a:r>
              <a:rPr lang="ru-RU" dirty="0" smtClean="0"/>
              <a:t> мужской гимназии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28 октября (9 ноября) 1868 </a:t>
            </a:r>
            <a:r>
              <a:rPr lang="ru-RU" dirty="0" smtClean="0"/>
              <a:t>г. — Основание </a:t>
            </a:r>
            <a:r>
              <a:rPr lang="ru-RU" dirty="0" err="1" smtClean="0"/>
              <a:t>Симбирской</a:t>
            </a:r>
            <a:r>
              <a:rPr lang="ru-RU" dirty="0" smtClean="0"/>
              <a:t> чувашской школы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25 июня (7 июля) 1870 </a:t>
            </a:r>
            <a:r>
              <a:rPr lang="ru-RU" dirty="0" smtClean="0"/>
              <a:t>— получение золотой медали об окончании гимназии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 (24) августа 1870 </a:t>
            </a:r>
            <a:r>
              <a:rPr lang="ru-RU" dirty="0" smtClean="0"/>
              <a:t>г. — поступление в Казанский университет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1871—1873 </a:t>
            </a:r>
            <a:r>
              <a:rPr lang="ru-RU" dirty="0" smtClean="0"/>
              <a:t>гг.- создание чувашской письменности, издание букваря и учебника для чувашских школ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043863" cy="56261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В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1875 </a:t>
            </a:r>
            <a:r>
              <a:rPr lang="ru-RU" sz="2400" dirty="0" smtClean="0"/>
              <a:t>г. — получение свидетельства об окончании Казанского университета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28 августа (9 сентября) 1875 </a:t>
            </a:r>
            <a:r>
              <a:rPr lang="ru-RU" sz="2400" dirty="0" smtClean="0"/>
              <a:t>г. — назначение инспектором чувашских школ Казанского учебного округа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1877 г</a:t>
            </a:r>
            <a:r>
              <a:rPr lang="ru-RU" sz="2400" dirty="0" smtClean="0"/>
              <a:t>. — преобразование </a:t>
            </a:r>
            <a:r>
              <a:rPr lang="ru-RU" sz="2400" dirty="0" err="1" smtClean="0"/>
              <a:t>Симбирской</a:t>
            </a:r>
            <a:r>
              <a:rPr lang="ru-RU" sz="2400" dirty="0" smtClean="0"/>
              <a:t> чувашской школы в центральную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26 сентября (8 октября) 1877 </a:t>
            </a:r>
            <a:r>
              <a:rPr lang="ru-RU" sz="2400" dirty="0" smtClean="0"/>
              <a:t>г. — вступление в брак с Е. А. Бобровниковой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1878 г.</a:t>
            </a:r>
            <a:r>
              <a:rPr lang="ru-RU" sz="2400" dirty="0" smtClean="0"/>
              <a:t> — открытие женского класса при центральной школе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1890</a:t>
            </a:r>
            <a:r>
              <a:rPr lang="ru-RU" sz="2400" dirty="0" smtClean="0"/>
              <a:t> г. — Преобразование </a:t>
            </a:r>
            <a:r>
              <a:rPr lang="ru-RU" sz="2400" dirty="0" err="1" smtClean="0"/>
              <a:t>Симбирской</a:t>
            </a:r>
            <a:r>
              <a:rPr lang="ru-RU" sz="2400" dirty="0" smtClean="0"/>
              <a:t> центральной школы в учительскую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043863" cy="569753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1901 </a:t>
            </a:r>
            <a:r>
              <a:rPr lang="ru-RU" sz="2400" dirty="0" smtClean="0"/>
              <a:t>г. — Открытие женских педагогических курсов при </a:t>
            </a:r>
            <a:r>
              <a:rPr lang="ru-RU" sz="2400" dirty="0" err="1" smtClean="0"/>
              <a:t>Симбирской</a:t>
            </a:r>
            <a:r>
              <a:rPr lang="ru-RU" sz="2400" dirty="0" smtClean="0"/>
              <a:t> чувашской учительской школе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октябрь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1917</a:t>
            </a:r>
            <a:r>
              <a:rPr lang="ru-RU" sz="2400" dirty="0" smtClean="0"/>
              <a:t> г. — Преобразование </a:t>
            </a:r>
            <a:r>
              <a:rPr lang="ru-RU" sz="2400" dirty="0" err="1" smtClean="0"/>
              <a:t>Симбирской</a:t>
            </a:r>
            <a:r>
              <a:rPr lang="ru-RU" sz="2400" dirty="0" smtClean="0"/>
              <a:t> чувашской учительской школы в учительскую семинарию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октябрь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1922</a:t>
            </a:r>
            <a:r>
              <a:rPr lang="ru-RU" sz="2400" dirty="0" smtClean="0"/>
              <a:t> г. — переезд к сыну в Петроград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лето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1923</a:t>
            </a:r>
            <a:r>
              <a:rPr lang="ru-RU" sz="2400" dirty="0" smtClean="0"/>
              <a:t> г. — переезд в Москву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октябрь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1928</a:t>
            </a:r>
            <a:r>
              <a:rPr lang="ru-RU" sz="2400" dirty="0" smtClean="0"/>
              <a:t> г. — Празднование 80-летия со дня рождения  И. Я. Яковлева и 60-летия со дня основания первой чувашской школы.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23 октября 1930 </a:t>
            </a:r>
            <a:r>
              <a:rPr lang="ru-RU" sz="2400" dirty="0" smtClean="0"/>
              <a:t>смерть в Москве и похороны на Ваганьковском кладбище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132138" y="1125538"/>
            <a:ext cx="58674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                                               </a:t>
            </a:r>
            <a:r>
              <a:rPr lang="ru-RU" b="1"/>
              <a:t>Ордена </a:t>
            </a:r>
          </a:p>
          <a:p>
            <a:r>
              <a:rPr lang="ru-RU" sz="1400"/>
              <a:t>1. Орден св. Станислава 3 степени. Награжден 26 декабря 1878 г. – «за отлично-усердную службу».</a:t>
            </a:r>
            <a:br>
              <a:rPr lang="ru-RU" sz="1400"/>
            </a:br>
            <a:r>
              <a:rPr lang="ru-RU" sz="1400"/>
              <a:t>2. Орден св. Станислава 2 степени. Награжден 27 декабря 1887 г. – «за отлично-усердную службу».</a:t>
            </a:r>
            <a:br>
              <a:rPr lang="ru-RU" sz="1400"/>
            </a:br>
            <a:r>
              <a:rPr lang="ru-RU" sz="1400"/>
              <a:t>3. Орден св. Анны 3 степени. Награжден 15 мая 1889 г. – «за отличие на службе».</a:t>
            </a:r>
            <a:br>
              <a:rPr lang="ru-RU" sz="1400"/>
            </a:br>
            <a:r>
              <a:rPr lang="ru-RU" sz="1400"/>
              <a:t>4. Орден св. Анны 2 степени. Награжден 26 декабря 1892 г. – «за отлично-усердную службу».</a:t>
            </a:r>
            <a:br>
              <a:rPr lang="ru-RU" sz="1400"/>
            </a:br>
            <a:r>
              <a:rPr lang="ru-RU" sz="1400"/>
              <a:t>5. Орден св. Равноапостольского князя Владимира 4 степени. Награжден 9 марта 1900 г. – «за отлично-усердную службу». </a:t>
            </a:r>
            <a:br>
              <a:rPr lang="ru-RU" sz="1400"/>
            </a:br>
            <a:endParaRPr lang="ru-RU" sz="14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476375" y="4221163"/>
            <a:ext cx="547211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       </a:t>
            </a:r>
            <a:r>
              <a:rPr lang="ru-RU" b="1"/>
              <a:t>Медали </a:t>
            </a:r>
          </a:p>
          <a:p>
            <a:r>
              <a:rPr lang="ru-RU" sz="1600"/>
              <a:t>1</a:t>
            </a:r>
            <a:r>
              <a:rPr lang="ru-RU" sz="1400"/>
              <a:t>. Серебряная медаль в память в Бозе почивающего императора Александра III на Александровской ленте. Награжден 25 апреля 1896 г. на основании именного высочайшего указа от 26 февраля 1896 г.</a:t>
            </a:r>
            <a:br>
              <a:rPr lang="ru-RU" sz="1400"/>
            </a:br>
            <a:r>
              <a:rPr lang="ru-RU" sz="1400"/>
              <a:t>2. Темно-бронзовая медаль на ленте из государственных цветов. Награжден 30 января 1897 г. – «За труды по I всеобщей переписи населения 1897 г.»</a:t>
            </a:r>
            <a:br>
              <a:rPr lang="ru-RU" sz="1400"/>
            </a:br>
            <a:r>
              <a:rPr lang="ru-RU" sz="1400"/>
              <a:t>3. Медаль в память 300-летия царствования Дома Романовых.</a:t>
            </a:r>
            <a:br>
              <a:rPr lang="ru-RU" sz="1400"/>
            </a:br>
            <a:r>
              <a:rPr lang="ru-RU" sz="1400"/>
              <a:t>4. Медаль в память Отечественной войны 1812 г.</a:t>
            </a:r>
            <a:r>
              <a:rPr lang="ru-RU" sz="1400" i="1"/>
              <a:t> </a:t>
            </a:r>
            <a:r>
              <a:rPr lang="ru-RU" sz="1400"/>
              <a:t> </a:t>
            </a:r>
          </a:p>
        </p:txBody>
      </p:sp>
      <p:pic>
        <p:nvPicPr>
          <p:cNvPr id="22532" name="Picture 9" descr="nagrady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836613"/>
            <a:ext cx="2663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4859338" y="260350"/>
            <a:ext cx="2160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Награды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eaLnBrk="1" hangingPunct="1"/>
            <a:r>
              <a:rPr lang="ru-RU" smtClean="0"/>
              <a:t>Семья И. Я. Яковлева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7972425" cy="5126038"/>
          </a:xfrm>
        </p:spPr>
        <p:txBody>
          <a:bodyPr>
            <a:normAutofit fontScale="5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800" dirty="0" smtClean="0"/>
              <a:t>Супруга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800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/>
              <a:t>     В 1870 г., будучи студентом Казанского университета, Иван Яковлевич познакомился с Н. И. </a:t>
            </a:r>
            <a:r>
              <a:rPr lang="ru-RU" sz="3800" dirty="0" err="1" smtClean="0"/>
              <a:t>Ильминским</a:t>
            </a:r>
            <a:r>
              <a:rPr lang="ru-RU" sz="3800" dirty="0" smtClean="0"/>
              <a:t> и его семьей, в которой воспитывалась их приемная дочь Екатерина Алексеевна Бобровникова (р. 2 октября 1861 г.). Через семь лет состоялась свадьба 16-летней Екатерины, выпускницы казанской женской гимназии, и 29-летнего инспектора чувашских школ Ивана Яковлева.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/>
              <a:t>     В жизни Екатерины Алексеевны были не только домашние обязанности. В 1878 году при </a:t>
            </a:r>
            <a:r>
              <a:rPr lang="ru-RU" sz="3800" dirty="0" err="1" smtClean="0"/>
              <a:t>Симбирской</a:t>
            </a:r>
            <a:r>
              <a:rPr lang="ru-RU" sz="3800" dirty="0" smtClean="0"/>
              <a:t> чувашской школе было открыто женское отделение, которое она позднее возглавила и работала преподавателем и воспитателем бок о бок со своим мужем.</a:t>
            </a:r>
            <a:endParaRPr lang="ru-RU" sz="3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571500"/>
            <a:ext cx="4710112" cy="285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7829550" cy="5340350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600" dirty="0" smtClean="0"/>
              <a:t>28 декабря 1878 года в семье Яковлевых родился первый ребёнок, которого в память деда назвали Алексеем. Позднее родились Наталия, Лидия, Николай и Александр. Из них Наташа и Саша умерли в раннем возрасте.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1) Алексей Иванович Яковлев (1878—1951) — известный историк, член-корреспондент АН СССР, лауреат Государственной премии СССР;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2) Николай Иванович (1983—1949) — горный инженер, военный конструктор, музыковед;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3) Лидия Ивановна (1881—1942) — филолог и переводчик.</a:t>
            </a:r>
            <a:endParaRPr lang="ru-RU" sz="26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285750"/>
            <a:ext cx="3657600" cy="4708525"/>
          </a:xfrm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428625" y="5286375"/>
            <a:ext cx="4214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И.Я.Яковлев - студент 1 курса Казанского университета. Казань, 1870. </a:t>
            </a:r>
          </a:p>
          <a:p>
            <a:endParaRPr lang="ru-RU"/>
          </a:p>
        </p:txBody>
      </p:sp>
      <p:pic>
        <p:nvPicPr>
          <p:cNvPr id="25604" name="Picture 9" descr="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357188"/>
            <a:ext cx="31432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4857750" y="5286375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И.Я.Яковлев. Симбирск, 1911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382588"/>
            <a:ext cx="4000500" cy="6034087"/>
          </a:xfrm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076825" y="404813"/>
            <a:ext cx="38163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И. Я. Яковлев был даром судьбы чувашскому народу в тёмное глухое время. В течение одного человеческого века  он создал чувашский литературный язык  и дал законченные образцы  изложения на нём труднейших видов литературы, т . е. сделал то, что для славянских народов сделали Кирилл и Мефодий, для германского – Лютер, для английского – Уйклиф, для французского  -  Саси. (Пётр Хузангай, народный поэт Чувашии.)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0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57188"/>
            <a:ext cx="47529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7" descr="semya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3825" y="1928813"/>
            <a:ext cx="52101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7"/>
          <p:cNvSpPr>
            <a:spLocks noChangeArrowheads="1"/>
          </p:cNvSpPr>
          <p:nvPr/>
        </p:nvSpPr>
        <p:spPr bwMode="auto">
          <a:xfrm>
            <a:off x="214313" y="3357563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И.Я Яковлев и Е.А. Яковлева с внучкой Катей в столовой своего дома. Симбирск, 1910. </a:t>
            </a:r>
          </a:p>
        </p:txBody>
      </p:sp>
      <p:sp>
        <p:nvSpPr>
          <p:cNvPr id="26629" name="Прямоугольник 8"/>
          <p:cNvSpPr>
            <a:spLocks noChangeArrowheads="1"/>
          </p:cNvSpPr>
          <p:nvPr/>
        </p:nvSpPr>
        <p:spPr bwMode="auto">
          <a:xfrm>
            <a:off x="3929063" y="51038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И.Я.Яковлев в кругу своей семьи. Сидят (слева направо): дочь Лида, И.Я.Яковлев, жена - Е.А.Яковлева, преподавательница иностранного языка Юзефа М. и Т.С.Савельева. Симбирск, 1907г.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shkola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5181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50825" y="3716338"/>
            <a:ext cx="33480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/>
              <a:t>Учащиеся женских педагогических курсов Симбирской чувашской школы. Справа стоит наставница</a:t>
            </a:r>
          </a:p>
          <a:p>
            <a:r>
              <a:rPr lang="ru-RU" sz="1400" b="1"/>
              <a:t>- Н.Я.Яковлева. Симбирск, 1909г.</a:t>
            </a:r>
          </a:p>
          <a:p>
            <a:pPr algn="ctr"/>
            <a:r>
              <a:rPr lang="ru-RU" sz="1400"/>
              <a:t> </a:t>
            </a:r>
          </a:p>
        </p:txBody>
      </p:sp>
      <p:pic>
        <p:nvPicPr>
          <p:cNvPr id="27652" name="Picture 9" descr="shkola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2924175"/>
            <a:ext cx="5143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51275" y="6165850"/>
            <a:ext cx="5292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/>
              <a:t>Учащиеся учительского класса Симбирской чувашской учительской школы. Симбирск, 1896г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620713"/>
            <a:ext cx="6697662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30438" y="5359400"/>
            <a:ext cx="4657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/>
              <a:t>Музей И.Я.Яковлева на его родине.</a:t>
            </a:r>
          </a:p>
          <a:p>
            <a:pPr algn="ctr"/>
            <a:r>
              <a:rPr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pamyatnik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04813"/>
            <a:ext cx="5256213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68313" y="4797425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Ежегодно 25 апреля, в День рождения просветителя, общественность Чувашской Республики проводит на сквере с памятником И.Я. Яковлеву праздничный митинг с возложением  живых цветов.</a:t>
            </a:r>
          </a:p>
        </p:txBody>
      </p:sp>
      <p:pic>
        <p:nvPicPr>
          <p:cNvPr id="29700" name="Picture 13" descr="0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1341438"/>
            <a:ext cx="28067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5" descr="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404813"/>
            <a:ext cx="619125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042988" y="5084763"/>
            <a:ext cx="7273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Благородной традицией Чувашского университета стало регулярное посещение могил И.Я. Яковлева и его родственников. Москва, Ваганьковское кладбище. </a:t>
            </a:r>
          </a:p>
          <a:p>
            <a:r>
              <a:rPr lang="ru-RU" b="1"/>
              <a:t>Сентябрь, 1998.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404813"/>
            <a:ext cx="6481762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95288" y="5589588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вид проспекта Ивана Яковлева в Чебоксарах.</a:t>
            </a:r>
          </a:p>
          <a:p>
            <a:pPr algn="ctr"/>
            <a:r>
              <a:rPr lang="ru-RU" b="1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Вывод:</a:t>
            </a:r>
            <a:br>
              <a:rPr lang="ru-RU" smtClean="0"/>
            </a:br>
            <a:endParaRPr lang="ru-RU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Имя И. Я. Яковлева известно теперь не только каждому чувашу, но и каждому просвещенному россиянину. Он дал родному народу Книгу. Мы вправе гордиться и возвеличивать своего Патриарха, так как не каждому народу Бог дал таких людей, каким является для чувашей Великий Иван Яковлев. (Н. В. Фёдоров, Президент Чувашской Республики)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и задачи: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Ознакомиться с личностью, жизнью и деятельностью И. Я. Яковлева;</a:t>
            </a:r>
          </a:p>
          <a:p>
            <a:r>
              <a:rPr lang="ru-RU" smtClean="0"/>
              <a:t>Собрать материал о жизни и деятельности И. Я. Яковлева;</a:t>
            </a:r>
          </a:p>
          <a:p>
            <a:r>
              <a:rPr lang="ru-RU" smtClean="0"/>
              <a:t>Выяснить цели просветительской деятельности И. Я. Яковлева.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7467600" cy="500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329613" cy="4983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Иван Яковлевич Яковлев родился 25 апреля 1848 года в семье удельного крестьянина в деревне Кошки — Новотимбаево Буинского уезда Симбирской губернии (ныне — Республики Татарстан).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Рано оставшись без родителей, он был усыновлен семьей русского крестьянина Пахомова, однодеревенца. Имя и фамилию будущий педагог получил по имени и фамилии своего крестного отца Ивана Яковлева.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115328" cy="569755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В 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</a:rPr>
              <a:t>1856</a:t>
            </a:r>
            <a:r>
              <a:rPr lang="ru-RU" sz="2400" dirty="0" smtClean="0"/>
              <a:t> году по предписанию удельного ведомства И. Яковлев был отдан на учёбу в удельное училище в с. Старые Бурундуки </a:t>
            </a:r>
            <a:r>
              <a:rPr lang="ru-RU" sz="2400" dirty="0" err="1" smtClean="0"/>
              <a:t>Буинского</a:t>
            </a:r>
            <a:r>
              <a:rPr lang="ru-RU" sz="2400" dirty="0" smtClean="0"/>
              <a:t> уезда.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в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1860 </a:t>
            </a:r>
            <a:r>
              <a:rPr lang="ru-RU" sz="2400" dirty="0" smtClean="0"/>
              <a:t>году был принят в уездное училище в г. Симбирске.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По окончании учёбы он был направлен на службу в </a:t>
            </a:r>
            <a:r>
              <a:rPr lang="ru-RU" sz="2400" dirty="0" err="1" smtClean="0"/>
              <a:t>Симбирскую</a:t>
            </a:r>
            <a:r>
              <a:rPr lang="ru-RU" sz="2400" dirty="0" smtClean="0"/>
              <a:t> удельную контору и около четырёх лет проработал сельским мерщиком.</a:t>
            </a:r>
            <a:endParaRPr lang="ru-RU" sz="24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3786188"/>
            <a:ext cx="3724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329613" cy="5483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Под влиянием либеральных идей 60-х гг. XIX столетия он приходит к мысли о необходимости попытаться облегчить жизнь родного чувашского народа не с помощью разорительных  революций, а прежде всего путем его просвещения, приобщения к грамоте и к русской культуре. Постепенно И. Яковлев вынашивает планы воссоздания чувашской культуры. Но он чувствует, что для этого требуется дополнительное образование.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215313" cy="569753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sz="2400" dirty="0" smtClean="0"/>
              <a:t>В конце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1866</a:t>
            </a:r>
            <a:r>
              <a:rPr lang="ru-RU" sz="2400" dirty="0" smtClean="0"/>
              <a:t> года Яковлев с большим трудом добился освобождения от службы в удельном ведомстве и осенью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1867</a:t>
            </a:r>
            <a:r>
              <a:rPr lang="ru-RU" sz="2400" dirty="0" smtClean="0"/>
              <a:t> года поступает в V класс </a:t>
            </a:r>
            <a:r>
              <a:rPr lang="ru-RU" sz="2400" dirty="0" err="1" smtClean="0"/>
              <a:t>Симбирской</a:t>
            </a:r>
            <a:r>
              <a:rPr lang="ru-RU" sz="2400" dirty="0" smtClean="0"/>
              <a:t> мужской гимназии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500313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7972425" cy="5697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Обучаясь там, Яковлев вызывает к себе в Симбирск односельчанина  А. В. Рекеева, а затем других чувашских мальчиков и начинает учить, содержа их на  свои  средства, добываемые репетиторством.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428875"/>
            <a:ext cx="30480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186738" cy="576897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В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1870</a:t>
            </a:r>
            <a:r>
              <a:rPr lang="ru-RU" sz="2400" dirty="0" smtClean="0"/>
              <a:t> году Иван Яковлев с золотой медалью окончил гимназию и поступил в Казанский университет.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К концу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1871 </a:t>
            </a:r>
            <a:r>
              <a:rPr lang="ru-RU" sz="2400" dirty="0" smtClean="0"/>
              <a:t>года И.Яковлев составляет на основе русской графики первый вариант нового чувашского алфавита, поскольку старый, созданный на основе древнебулгарского (тюркского) языка в начале текущего тысячелетия, был основательно забыт.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</TotalTime>
  <Words>1327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Franklin Gothic Book</vt:lpstr>
      <vt:lpstr>Wingdings 2</vt:lpstr>
      <vt:lpstr>Calibri</vt:lpstr>
      <vt:lpstr>Техническая</vt:lpstr>
      <vt:lpstr>Иван Яковлевич Яковлев (1848-1930) — чувашский просветитель конца XIX — начала XX веков.</vt:lpstr>
      <vt:lpstr>Слайд 2</vt:lpstr>
      <vt:lpstr>Цели и задачи:</vt:lpstr>
      <vt:lpstr>Биография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Основные даты жизни и деятельности</vt:lpstr>
      <vt:lpstr>Слайд 14</vt:lpstr>
      <vt:lpstr>Слайд 15</vt:lpstr>
      <vt:lpstr>Слайд 16</vt:lpstr>
      <vt:lpstr>Семья И. Я. Яковлева</vt:lpstr>
      <vt:lpstr>Дети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Вывод: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Яковлевич Яковлев (1848-1930) — чувашский просветитель конца XIX — начала XX веков.</dc:title>
  <dc:creator>Диана</dc:creator>
  <cp:lastModifiedBy>revaz</cp:lastModifiedBy>
  <cp:revision>19</cp:revision>
  <dcterms:created xsi:type="dcterms:W3CDTF">2011-04-25T14:51:04Z</dcterms:created>
  <dcterms:modified xsi:type="dcterms:W3CDTF">2013-03-28T19:03:21Z</dcterms:modified>
</cp:coreProperties>
</file>