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7" r:id="rId9"/>
    <p:sldId id="268" r:id="rId10"/>
    <p:sldId id="266" r:id="rId11"/>
    <p:sldId id="269" r:id="rId12"/>
    <p:sldId id="276" r:id="rId13"/>
    <p:sldId id="270" r:id="rId14"/>
    <p:sldId id="271" r:id="rId15"/>
    <p:sldId id="274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309"/>
    <a:srgbClr val="542200"/>
    <a:srgbClr val="4A76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6754F8-4634-4B00-B201-3A9D6CF892F2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CD7EDC-4064-4022-9816-BEC377420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2BDB7D-1EB3-4327-AECE-9909FC9DFC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D687-913C-4745-B6E6-284DBE237B58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DEBF56-F8AE-4894-8FCB-CC57A82F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9A25-5F8E-4A60-AE2E-B9A8FC91B39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9BF6-D011-4F58-9087-D27BEFB6F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536E8-3C81-46A5-93D1-56546B370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6902-226D-4D20-B7B1-B2E28CEDCA40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52B8-E40A-4952-BA37-BEA06AF1E588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E73E-1322-4E38-A106-1393915E8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6847-AFD9-447D-9FEB-95FEDEBB57C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53BA04-0E56-46F3-A4F9-12CC49590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AD04-A03F-4CB7-A479-B880D24AE47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8A0E-83CF-4C36-B624-E5714648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2179-100C-48C5-87AE-E083AB7FD806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4384FF3-B62B-4BBE-98B1-6BA24CD52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E53A-5E8D-4AD5-B9E7-23B23F800B8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778C-F354-4CDE-9EAD-0AC5BFCFC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7A2F-864F-45A8-B925-39167FF6ADB1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71725E-CD68-4FDE-B4D0-B16E5D340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2D5264-B649-467B-A880-EF8CBA3A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1982-EF18-4FF4-AD41-4826126EB961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BCD9E-1327-4CBC-9902-370D5C5A0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A9DA-E75C-4632-8EEF-C23CFF4D40C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2AB4AD1-080D-4955-A43E-826742330A33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24912-66C3-4B90-96FB-56049BCEF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6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695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5CD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AEBAD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28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Office_PowerPoint66.sldx"/><Relationship Id="rId3" Type="http://schemas.openxmlformats.org/officeDocument/2006/relationships/package" Target="../embeddings/______Microsoft_Office_PowerPoint11.sldx"/><Relationship Id="rId7" Type="http://schemas.openxmlformats.org/officeDocument/2006/relationships/package" Target="../embeddings/______Microsoft_Office_PowerPoint55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44.sldx"/><Relationship Id="rId5" Type="http://schemas.openxmlformats.org/officeDocument/2006/relationships/package" Target="../embeddings/______Microsoft_Office_PowerPoint33.sldx"/><Relationship Id="rId10" Type="http://schemas.openxmlformats.org/officeDocument/2006/relationships/image" Target="../media/image28.jpeg"/><Relationship Id="rId4" Type="http://schemas.openxmlformats.org/officeDocument/2006/relationships/package" Target="../embeddings/______Microsoft_Office_PowerPoint22.sldx"/><Relationship Id="rId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28.jpeg"/><Relationship Id="rId7" Type="http://schemas.openxmlformats.org/officeDocument/2006/relationships/image" Target="../media/image101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6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8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28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6500812" cy="55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Библиотека</a:t>
            </a:r>
            <a:endParaRPr lang="ru-RU" sz="16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" name="Подзаголовок 2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1450975"/>
            <a:ext cx="8802687" cy="1127125"/>
          </a:xfrm>
        </p:spPr>
      </p:pic>
      <p:pic>
        <p:nvPicPr>
          <p:cNvPr id="1026" name="Picture 2" descr="C:\Documents and Settings\Библиотекарь\Рабочий стол\За нравственный подвиг\Фото\DSC00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00313"/>
            <a:ext cx="1809750" cy="1357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 descr="C:\Documents and Settings\Библиотекарь\Рабочий стол\За нравственный подвиг\Фото\DSC008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500313"/>
            <a:ext cx="1809750" cy="1357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9" name="Picture 5" descr="C:\Documents and Settings\Библиотекарь\Рабочий стол\За нравственный подвиг\Фото\DSCN2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286250"/>
            <a:ext cx="1947863" cy="13573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0" name="Picture 6" descr="C:\Documents and Settings\Библиотекарь\Рабочий стол\За нравственный подвиг\Фото\IMG_24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4572000"/>
            <a:ext cx="2840037" cy="1563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1" name="Picture 7" descr="C:\Documents and Settings\Библиотекарь\Рабочий стол\За нравственный подвиг\Фото\Библиотека-урок в 4А-3-20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4214813"/>
            <a:ext cx="2000250" cy="1343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4113" y="73025"/>
            <a:ext cx="1755775" cy="1470025"/>
          </a:xfrm>
          <a:prstGeom prst="rect">
            <a:avLst/>
          </a:prstGeom>
          <a:noFill/>
        </p:spPr>
      </p:pic>
      <p:pic>
        <p:nvPicPr>
          <p:cNvPr id="11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25" y="73025"/>
            <a:ext cx="1493838" cy="1828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286000" y="2786063"/>
            <a:ext cx="457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A50021"/>
                </a:solidFill>
                <a:latin typeface="Georgia" pitchFamily="18" charset="0"/>
                <a:ea typeface="Cambria Math" pitchFamily="18" charset="0"/>
                <a:cs typeface="Arial" charset="0"/>
              </a:rPr>
              <a:t>«По чтению можно узнать человека.</a:t>
            </a:r>
          </a:p>
          <a:p>
            <a:r>
              <a:rPr lang="ru-RU" sz="1400" b="1">
                <a:solidFill>
                  <a:srgbClr val="A50021"/>
                </a:solidFill>
                <a:latin typeface="Georgia" pitchFamily="18" charset="0"/>
                <a:ea typeface="Cambria Math" pitchFamily="18" charset="0"/>
                <a:cs typeface="Arial" charset="0"/>
              </a:rPr>
              <a:t>Ибо каждый из нас  есть то, что он читает»</a:t>
            </a:r>
          </a:p>
          <a:p>
            <a:r>
              <a:rPr lang="ru-RU" sz="1400" b="1">
                <a:solidFill>
                  <a:srgbClr val="A50021"/>
                </a:solidFill>
                <a:latin typeface="Georgia" pitchFamily="18" charset="0"/>
                <a:ea typeface="Cambria Math" pitchFamily="18" charset="0"/>
                <a:cs typeface="Arial" charset="0"/>
              </a:rPr>
              <a:t>                   </a:t>
            </a:r>
            <a:r>
              <a:rPr lang="ru-RU" sz="1400" b="1" i="1">
                <a:solidFill>
                  <a:srgbClr val="A50021"/>
                </a:solidFill>
                <a:latin typeface="Georgia" pitchFamily="18" charset="0"/>
                <a:ea typeface="Cambria Math" pitchFamily="18" charset="0"/>
                <a:cs typeface="Arial" charset="0"/>
              </a:rPr>
              <a:t>Иван Ильин, религиозный философ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0"/>
            <a:ext cx="1395413" cy="1828800"/>
          </a:xfrm>
          <a:prstGeom prst="rect">
            <a:avLst/>
          </a:prstGeom>
          <a:noFill/>
        </p:spPr>
      </p:pic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1357313" y="214313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МОУ многопрофильный лицей №20 г.Ульяновска</a:t>
            </a:r>
            <a:b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solidFill>
                <a:srgbClr val="A32309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28688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813" y="1500188"/>
            <a:ext cx="47863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Урок внеклассного чтения«Краденая елка»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по рассказу К.Станюковича «Елка»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(Технология «Шесть шляп мышления»)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506" name="Picture 2" descr="E:\2\DSC02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3786188"/>
            <a:ext cx="2439988" cy="1893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7" name="Picture 3" descr="E:\2\DSC022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000375"/>
            <a:ext cx="2432050" cy="2000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8" name="Picture 4" descr="E:\2\DSC022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714500"/>
            <a:ext cx="2714625" cy="1830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9" name="Picture 5" descr="E:\2\DSC022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286250"/>
            <a:ext cx="2487612" cy="18653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3025"/>
            <a:ext cx="1347788" cy="1755775"/>
          </a:xfrm>
          <a:prstGeom prst="rect">
            <a:avLst/>
          </a:prstGeom>
          <a:noFill/>
        </p:spPr>
      </p:pic>
      <p:pic>
        <p:nvPicPr>
          <p:cNvPr id="8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603" name="Прямоугольник 8"/>
          <p:cNvSpPr>
            <a:spLocks noChangeArrowheads="1"/>
          </p:cNvSpPr>
          <p:nvPr/>
        </p:nvSpPr>
        <p:spPr bwMode="auto">
          <a:xfrm>
            <a:off x="1285875" y="214313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solidFill>
                <a:srgbClr val="A32309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25" y="1000125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57188" y="1643063"/>
            <a:ext cx="6000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Урок внеклассного чтения по рассказу Н.С.Лескова «Христос в гостях у мужика» </a:t>
            </a:r>
            <a:r>
              <a:rPr lang="ru-RU" sz="1400" b="1" i="1">
                <a:solidFill>
                  <a:srgbClr val="0070C0"/>
                </a:solidFill>
                <a:latin typeface="Georgia" pitchFamily="18" charset="0"/>
              </a:rPr>
              <a:t>(Технология «Инсерт»)</a:t>
            </a:r>
          </a:p>
          <a:p>
            <a:endParaRPr lang="ru-RU" sz="1400" b="1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2530" name="Picture 2" descr="E:\2\DSC02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71938"/>
            <a:ext cx="2381250" cy="1785937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Dot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531" name="Picture 3" descr="E:\2\DSC024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3357563"/>
            <a:ext cx="2476500" cy="1857375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532" name="Picture 4" descr="E:\2\DSC024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071688"/>
            <a:ext cx="2333625" cy="1785937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85813" y="2714625"/>
          <a:ext cx="1976437" cy="1482725"/>
        </p:xfrm>
        <a:graphic>
          <a:graphicData uri="http://schemas.openxmlformats.org/presentationml/2006/ole">
            <p:oleObj spid="_x0000_s1026" name="Слайд" r:id="rId3" imgW="4562551" imgH="3419551" progId="">
              <p:embed/>
            </p:oleObj>
          </a:graphicData>
        </a:graphic>
      </p:graphicFrame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14750" y="2714625"/>
          <a:ext cx="2071688" cy="1552575"/>
        </p:xfrm>
        <a:graphic>
          <a:graphicData uri="http://schemas.openxmlformats.org/presentationml/2006/ole">
            <p:oleObj spid="_x0000_s1027" name="Слайд" r:id="rId4" imgW="3695700" imgH="2771851" progId="">
              <p:embed/>
            </p:oleObj>
          </a:graphicData>
        </a:graphic>
      </p:graphicFrame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454775" y="2643188"/>
          <a:ext cx="2100263" cy="1571625"/>
        </p:xfrm>
        <a:graphic>
          <a:graphicData uri="http://schemas.openxmlformats.org/presentationml/2006/ole">
            <p:oleObj spid="_x0000_s1028" name="Слайд" r:id="rId5" imgW="4562551" imgH="3419551" progId="">
              <p:embed/>
            </p:oleObj>
          </a:graphicData>
        </a:graphic>
      </p:graphicFrame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57250" y="4786313"/>
          <a:ext cx="1928813" cy="1446212"/>
        </p:xfrm>
        <a:graphic>
          <a:graphicData uri="http://schemas.openxmlformats.org/presentationml/2006/ole">
            <p:oleObj spid="_x0000_s1029" name="Слайд" r:id="rId6" imgW="4562551" imgH="3419551" progId="">
              <p:embed/>
            </p:oleObj>
          </a:graphicData>
        </a:graphic>
      </p:graphicFrame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714750" y="4714875"/>
          <a:ext cx="2000250" cy="1501775"/>
        </p:xfrm>
        <a:graphic>
          <a:graphicData uri="http://schemas.openxmlformats.org/presentationml/2006/ole">
            <p:oleObj spid="_x0000_s1030" name="Слайд" r:id="rId7" imgW="4562551" imgH="3419551" progId="">
              <p:embed/>
            </p:oleObj>
          </a:graphicData>
        </a:graphic>
      </p:graphicFrame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500813" y="4643438"/>
          <a:ext cx="1984375" cy="1484312"/>
        </p:xfrm>
        <a:graphic>
          <a:graphicData uri="http://schemas.openxmlformats.org/presentationml/2006/ole">
            <p:oleObj spid="_x0000_s1031" name="Слайд" r:id="rId8" imgW="4562551" imgH="3419551" progId="">
              <p:embed/>
            </p:oleObj>
          </a:graphicData>
        </a:graphic>
      </p:graphicFrame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1000125" y="1643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Ученическая исследовательская работа, посвященная </a:t>
            </a:r>
          </a:p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творчеству Н.В.Гоголя,  «Одинокий гений»</a:t>
            </a:r>
          </a:p>
        </p:txBody>
      </p:sp>
      <p:pic>
        <p:nvPicPr>
          <p:cNvPr id="15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050" y="73025"/>
            <a:ext cx="1470025" cy="1944688"/>
          </a:xfrm>
          <a:prstGeom prst="rect">
            <a:avLst/>
          </a:prstGeom>
          <a:noFill/>
        </p:spPr>
      </p:pic>
      <p:pic>
        <p:nvPicPr>
          <p:cNvPr id="17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41" name="Прямоугольник 17"/>
          <p:cNvSpPr>
            <a:spLocks noChangeArrowheads="1"/>
          </p:cNvSpPr>
          <p:nvPr/>
        </p:nvSpPr>
        <p:spPr bwMode="auto">
          <a:xfrm>
            <a:off x="1500188" y="214313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solidFill>
                <a:srgbClr val="A32309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785813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73025"/>
            <a:ext cx="1401763" cy="1835150"/>
          </a:xfrm>
          <a:prstGeom prst="rect">
            <a:avLst/>
          </a:prstGeom>
          <a:noFill/>
        </p:spPr>
      </p:pic>
      <p:pic>
        <p:nvPicPr>
          <p:cNvPr id="5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1088" y="146050"/>
            <a:ext cx="1828800" cy="1524000"/>
          </a:xfrm>
          <a:prstGeom prst="rect">
            <a:avLst/>
          </a:prstGeom>
          <a:noFill/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1357313" y="214313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solidFill>
                <a:srgbClr val="A32309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38" y="857250"/>
            <a:ext cx="564356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  <p:pic>
        <p:nvPicPr>
          <p:cNvPr id="23554" name="Picture 2" descr="E:\2\DSC022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713038"/>
            <a:ext cx="3114675" cy="2492375"/>
          </a:xfrm>
          <a:prstGeom prst="rect">
            <a:avLst/>
          </a:prstGeom>
          <a:noFill/>
        </p:spPr>
      </p:pic>
      <p:pic>
        <p:nvPicPr>
          <p:cNvPr id="23555" name="Picture 3" descr="E:\2\DSC022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644900"/>
            <a:ext cx="3059113" cy="2444750"/>
          </a:xfrm>
          <a:prstGeom prst="rect">
            <a:avLst/>
          </a:prstGeom>
          <a:noFill/>
        </p:spPr>
      </p:pic>
      <p:pic>
        <p:nvPicPr>
          <p:cNvPr id="23556" name="Picture 4" descr="E:\2\DSC022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3" y="2859088"/>
            <a:ext cx="3052762" cy="2444750"/>
          </a:xfrm>
          <a:prstGeom prst="rect">
            <a:avLst/>
          </a:prstGeom>
          <a:noFill/>
        </p:spPr>
      </p:pic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357188" y="1785938"/>
            <a:ext cx="390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Марафон чтения «Читай ради жизни»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2\DSC02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573213"/>
            <a:ext cx="2962275" cy="2376487"/>
          </a:xfrm>
          <a:prstGeom prst="rect">
            <a:avLst/>
          </a:prstGeom>
          <a:noFill/>
        </p:spPr>
      </p:pic>
      <p:pic>
        <p:nvPicPr>
          <p:cNvPr id="24579" name="Picture 3" descr="E:\2\DSC02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838" y="3219450"/>
            <a:ext cx="3200400" cy="2547938"/>
          </a:xfrm>
          <a:prstGeom prst="rect">
            <a:avLst/>
          </a:prstGeom>
          <a:noFill/>
        </p:spPr>
      </p:pic>
      <p:pic>
        <p:nvPicPr>
          <p:cNvPr id="24580" name="Picture 4" descr="E:\2\DSC02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5213" y="3717925"/>
            <a:ext cx="2998787" cy="2401888"/>
          </a:xfrm>
          <a:prstGeom prst="rect">
            <a:avLst/>
          </a:prstGeom>
          <a:noFill/>
        </p:spPr>
      </p:pic>
      <p:pic>
        <p:nvPicPr>
          <p:cNvPr id="24581" name="Picture 5" descr="E:\2\DSC025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38" y="1858963"/>
            <a:ext cx="2822575" cy="2268537"/>
          </a:xfrm>
          <a:prstGeom prst="rect">
            <a:avLst/>
          </a:prstGeom>
          <a:noFill/>
        </p:spPr>
      </p:pic>
      <p:pic>
        <p:nvPicPr>
          <p:cNvPr id="24582" name="Picture 6" descr="E:\2\DSC025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38" y="4144963"/>
            <a:ext cx="2889250" cy="2322512"/>
          </a:xfrm>
          <a:prstGeom prst="rect">
            <a:avLst/>
          </a:prstGeom>
          <a:noFill/>
        </p:spPr>
      </p:pic>
      <p:pic>
        <p:nvPicPr>
          <p:cNvPr id="9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7" cstate="print"/>
          <a:srcRect r="52651"/>
          <a:stretch>
            <a:fillRect/>
          </a:stretch>
        </p:blipFill>
        <p:spPr bwMode="auto">
          <a:xfrm>
            <a:off x="285720" y="285728"/>
            <a:ext cx="78581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704" name="Прямоугольник 10"/>
          <p:cNvSpPr>
            <a:spLocks noChangeArrowheads="1"/>
          </p:cNvSpPr>
          <p:nvPr/>
        </p:nvSpPr>
        <p:spPr bwMode="auto">
          <a:xfrm>
            <a:off x="1357313" y="214313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38" y="714375"/>
            <a:ext cx="564356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1071563" y="1500188"/>
            <a:ext cx="3960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Акция «Пишем пасхальную открытку»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1428750" y="214313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latin typeface="Georgia" pitchFamily="18" charset="0"/>
            </a:endParaRPr>
          </a:p>
        </p:txBody>
      </p:sp>
      <p:pic>
        <p:nvPicPr>
          <p:cNvPr id="4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3025"/>
            <a:ext cx="1397000" cy="1755775"/>
          </a:xfrm>
          <a:prstGeom prst="rect">
            <a:avLst/>
          </a:prstGeom>
          <a:noFill/>
        </p:spPr>
      </p:pic>
      <p:pic>
        <p:nvPicPr>
          <p:cNvPr id="5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42938" y="1928813"/>
            <a:ext cx="284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Экскурсия «Арские храмы»</a:t>
            </a:r>
          </a:p>
        </p:txBody>
      </p:sp>
      <p:pic>
        <p:nvPicPr>
          <p:cNvPr id="30722" name="Picture 2" descr="C:\Users\Библиотекарь\Desktop\6 В\DSC03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214688"/>
            <a:ext cx="2857500" cy="21431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23" name="Picture 3" descr="C:\Users\Библиотекарь\Desktop\6 В\DSC036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4214813"/>
            <a:ext cx="2035175" cy="152717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" name="Picture 4" descr="C:\Users\Библиотекарь\Desktop\6 В\DSC036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714500"/>
            <a:ext cx="2000250" cy="150018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25" name="Picture 5" descr="C:\Users\Библиотекарь\Desktop\6 В\DSC036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3571875"/>
            <a:ext cx="1571625" cy="209550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26" name="Picture 6" descr="C:\Users\Библиотекарь\Desktop\6 В\DSC0363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3" y="1714500"/>
            <a:ext cx="1554162" cy="207168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4"/>
          <p:cNvSpPr>
            <a:spLocks noChangeArrowheads="1"/>
          </p:cNvSpPr>
          <p:nvPr/>
        </p:nvSpPr>
        <p:spPr bwMode="auto">
          <a:xfrm>
            <a:off x="785813" y="214313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latin typeface="Georgia" pitchFamily="18" charset="0"/>
            </a:endParaRPr>
          </a:p>
        </p:txBody>
      </p:sp>
      <p:pic>
        <p:nvPicPr>
          <p:cNvPr id="29698" name="Picture 2" descr="F:\на сайт\Рождество 2013\DSC03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357563"/>
            <a:ext cx="2357437" cy="2149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428625" y="1714500"/>
            <a:ext cx="4565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Областной Рождественский фестиваль(2013)</a:t>
            </a:r>
          </a:p>
        </p:txBody>
      </p:sp>
      <p:pic>
        <p:nvPicPr>
          <p:cNvPr id="9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3" cstate="print"/>
          <a:srcRect r="52651"/>
          <a:stretch>
            <a:fillRect/>
          </a:stretch>
        </p:blipFill>
        <p:spPr bwMode="auto">
          <a:xfrm>
            <a:off x="285720" y="285728"/>
            <a:ext cx="78581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699" name="Picture 3" descr="F:\на сайт\Рождество 2013\DSC03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357563"/>
            <a:ext cx="2655888" cy="2071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9700" name="Picture 4" descr="F:\на сайт\Рождество 2013\DSC040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1785938"/>
            <a:ext cx="1987550" cy="1835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9701" name="Picture 5" descr="F:\на сайт\Рождество 2013\DSC039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4143375"/>
            <a:ext cx="2387600" cy="1714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3425825"/>
            <a:ext cx="7486650" cy="9747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5525" y="1206500"/>
            <a:ext cx="2244725" cy="2085975"/>
          </a:xfrm>
          <a:prstGeom prst="rect">
            <a:avLst/>
          </a:prstGeom>
          <a:noFill/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571750" y="5715000"/>
            <a:ext cx="566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rgbClr val="542200"/>
                </a:solidFill>
                <a:latin typeface="Georgia" pitchFamily="18" charset="0"/>
              </a:rPr>
              <a:t>Тимербаева М.И., заведующая библиотекой лицея №20 </a:t>
            </a:r>
          </a:p>
          <a:p>
            <a:pPr algn="ctr"/>
            <a:r>
              <a:rPr lang="ru-RU" sz="1400" b="1">
                <a:solidFill>
                  <a:srgbClr val="542200"/>
                </a:solidFill>
                <a:latin typeface="Georgia" pitchFamily="18" charset="0"/>
              </a:rPr>
              <a:t>г.Ульяновска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34400" cy="630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Библиотека</a:t>
            </a:r>
            <a:endParaRPr lang="ru-RU" sz="1600" dirty="0">
              <a:solidFill>
                <a:srgbClr val="A32309"/>
              </a:solidFill>
              <a:latin typeface="+mn-lt"/>
            </a:endParaRPr>
          </a:p>
        </p:txBody>
      </p:sp>
      <p:pic>
        <p:nvPicPr>
          <p:cNvPr id="14" name="Picture 2" descr="E:\Библиотека\DSC020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4357688"/>
            <a:ext cx="2097088" cy="1571625"/>
          </a:xfrm>
          <a:ln w="3175">
            <a:solidFill>
              <a:schemeClr val="tx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0" name="Picture 2" descr="E:\Библиотека\DSC01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357688"/>
            <a:ext cx="2095500" cy="1571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1" name="Picture 3" descr="E:\Библиотека\DSC017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786313"/>
            <a:ext cx="2000250" cy="1500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2" name="Picture 4" descr="E:\Библиотека\DSC017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286000"/>
            <a:ext cx="2095500" cy="1571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3" name="Picture 5" descr="E:\Библиотека\DSC017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1357313"/>
            <a:ext cx="1976437" cy="1482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5" name="Picture 7" descr="E:\Библиотека\DSC020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2286000"/>
            <a:ext cx="2095500" cy="1571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9213" y="0"/>
            <a:ext cx="1663700" cy="1401763"/>
          </a:xfrm>
          <a:prstGeom prst="rect">
            <a:avLst/>
          </a:prstGeom>
          <a:noFill/>
        </p:spPr>
      </p:pic>
      <p:pic>
        <p:nvPicPr>
          <p:cNvPr id="11" name="Picture 4" descr="E:\День дублера\DSC0164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3071813"/>
            <a:ext cx="2017712" cy="1465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050" y="73025"/>
            <a:ext cx="1470025" cy="183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1143000" y="785813"/>
            <a:ext cx="7143750" cy="928687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библиотеке лицея создана комфортная, доброжелательная к  ученику среда, в которой учтены все аспекты – интерьер, доступность фонда и его наполнение, благоприятный психологический климат и интересные мероприятия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619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Библиотека</a:t>
            </a:r>
            <a:endParaRPr lang="ru-RU" sz="1600" dirty="0">
              <a:solidFill>
                <a:srgbClr val="A32309"/>
              </a:solidFill>
              <a:latin typeface="+mn-lt"/>
            </a:endParaRPr>
          </a:p>
        </p:txBody>
      </p:sp>
      <p:pic>
        <p:nvPicPr>
          <p:cNvPr id="1026" name="Picture 2" descr="C:\Documents and Settings\Библиотекарь\Рабочий стол\За нравственный подвиг\Фото\DSC00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429125"/>
            <a:ext cx="2381250" cy="17859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 descr="C:\Documents and Settings\Библиотекарь\Рабочий стол\За нравственный подвиг\Фото\DSC00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78050"/>
            <a:ext cx="2428875" cy="18224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8" name="Picture 4" descr="C:\Documents and Settings\Библиотекарь\Рабочий стол\За нравственный подвиг\Фото\SSA447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214563"/>
            <a:ext cx="2524125" cy="1893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9" name="Picture 5" descr="C:\Documents and Settings\Библиотекарь\Рабочий стол\За нравственный подвиг\Фото\МИ и НС 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357563"/>
            <a:ext cx="2571750" cy="19288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0" name="Picture 6" descr="E:\Библиотека\DSC017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1075" y="4143375"/>
            <a:ext cx="1447800" cy="19288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2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3" y="73025"/>
            <a:ext cx="1665287" cy="1401763"/>
          </a:xfrm>
          <a:prstGeom prst="rect">
            <a:avLst/>
          </a:prstGeom>
          <a:noFill/>
        </p:spPr>
      </p:pic>
      <p:pic>
        <p:nvPicPr>
          <p:cNvPr id="10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25" y="73025"/>
            <a:ext cx="1420813" cy="175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Библиотека</a:t>
            </a:r>
            <a:endParaRPr lang="ru-RU" sz="1600" dirty="0">
              <a:solidFill>
                <a:srgbClr val="A32309"/>
              </a:solidFill>
              <a:latin typeface="+mn-lt"/>
            </a:endParaRPr>
          </a:p>
        </p:txBody>
      </p:sp>
      <p:pic>
        <p:nvPicPr>
          <p:cNvPr id="11" name="Подзаголовок 10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0813" y="1517650"/>
            <a:ext cx="5711825" cy="676275"/>
          </a:xfrm>
        </p:spPr>
      </p:pic>
      <p:pic>
        <p:nvPicPr>
          <p:cNvPr id="12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28"/>
            <a:ext cx="1143009" cy="857315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6" descr="E:\Библиотека\DSC018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0716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214313" y="3857625"/>
            <a:ext cx="32908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Выписываются журналы</a:t>
            </a:r>
          </a:p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</a:rPr>
              <a:t>«Фома»</a:t>
            </a:r>
          </a:p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</a:rPr>
              <a:t>«Духовно-нравственное воспитание»</a:t>
            </a:r>
          </a:p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</a:rPr>
              <a:t>«Настя и Никита»</a:t>
            </a:r>
          </a:p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</a:rPr>
              <a:t>«Задушевные беседы»</a:t>
            </a:r>
          </a:p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</a:rPr>
              <a:t>«Православная культура»</a:t>
            </a:r>
          </a:p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</a:rPr>
              <a:t>и другие</a:t>
            </a:r>
          </a:p>
          <a:p>
            <a:pPr algn="ctr"/>
            <a:endParaRPr lang="ru-RU" sz="1400">
              <a:latin typeface="Georgia" pitchFamily="18" charset="0"/>
            </a:endParaRP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6000750" y="2671763"/>
            <a:ext cx="29289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Georgia" pitchFamily="18" charset="0"/>
            </a:endParaRPr>
          </a:p>
          <a:p>
            <a:endParaRPr lang="ru-RU" sz="1400">
              <a:latin typeface="Georgia" pitchFamily="18" charset="0"/>
            </a:endParaRPr>
          </a:p>
          <a:p>
            <a:endParaRPr lang="ru-RU" sz="1400">
              <a:latin typeface="Georgia" pitchFamily="18" charset="0"/>
            </a:endParaRPr>
          </a:p>
        </p:txBody>
      </p:sp>
      <p:pic>
        <p:nvPicPr>
          <p:cNvPr id="16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" y="73025"/>
            <a:ext cx="1470025" cy="1828800"/>
          </a:xfrm>
          <a:prstGeom prst="rect">
            <a:avLst/>
          </a:prstGeom>
          <a:noFill/>
        </p:spPr>
      </p:pic>
      <p:pic>
        <p:nvPicPr>
          <p:cNvPr id="17" name="Picture 3" descr="C:\Documents and Settings\Библиотекарь\Мои документы\Мои рисунки\2010-10 (окт)\сканирование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3929063"/>
            <a:ext cx="11811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" name="Picture 4" descr="СТР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4572000"/>
            <a:ext cx="11604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142875" y="2071688"/>
            <a:ext cx="2928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00">
              <a:ea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1400" b="1">
                <a:solidFill>
                  <a:srgbClr val="542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фонд </a:t>
            </a:r>
            <a:r>
              <a:rPr lang="ru-RU" sz="1400" b="1">
                <a:solidFill>
                  <a:srgbClr val="5422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400" b="1">
                <a:solidFill>
                  <a:srgbClr val="5422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28692 экземпляра</a:t>
            </a:r>
            <a:endParaRPr lang="ru-RU" sz="600" b="1">
              <a:solidFill>
                <a:srgbClr val="542200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1400" b="1">
                <a:solidFill>
                  <a:srgbClr val="542200"/>
                </a:solidFill>
                <a:latin typeface="Times New Roman" pitchFamily="18" charset="0"/>
              </a:rPr>
              <a:t> Учебники </a:t>
            </a:r>
            <a:r>
              <a:rPr lang="ru-RU" sz="1400" b="1">
                <a:solidFill>
                  <a:srgbClr val="542200"/>
                </a:solidFill>
                <a:latin typeface="Calibri" pitchFamily="34" charset="0"/>
              </a:rPr>
              <a:t>-</a:t>
            </a:r>
            <a:r>
              <a:rPr lang="ru-RU" sz="1400" b="1">
                <a:solidFill>
                  <a:srgbClr val="542200"/>
                </a:solidFill>
                <a:latin typeface="Times New Roman" pitchFamily="18" charset="0"/>
              </a:rPr>
              <a:t>   7588 экземпляров</a:t>
            </a:r>
            <a:endParaRPr lang="ru-RU" sz="600" b="1">
              <a:solidFill>
                <a:srgbClr val="542200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1400" b="1">
                <a:solidFill>
                  <a:srgbClr val="542200"/>
                </a:solidFill>
                <a:latin typeface="Times New Roman" pitchFamily="18" charset="0"/>
              </a:rPr>
              <a:t> Периодика </a:t>
            </a:r>
            <a:r>
              <a:rPr lang="ru-RU" sz="1400" b="1">
                <a:solidFill>
                  <a:srgbClr val="542200"/>
                </a:solidFill>
                <a:latin typeface="Calibri" pitchFamily="34" charset="0"/>
              </a:rPr>
              <a:t>-</a:t>
            </a:r>
            <a:r>
              <a:rPr lang="ru-RU" sz="1400" b="1">
                <a:solidFill>
                  <a:srgbClr val="542200"/>
                </a:solidFill>
                <a:latin typeface="Times New Roman" pitchFamily="18" charset="0"/>
              </a:rPr>
              <a:t>  35 наименований   </a:t>
            </a:r>
            <a:endParaRPr lang="ru-RU" sz="600" b="1">
              <a:solidFill>
                <a:srgbClr val="542200"/>
              </a:solidFill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1400" b="1">
                <a:solidFill>
                  <a:srgbClr val="542200"/>
                </a:solidFill>
                <a:latin typeface="Times New Roman" pitchFamily="18" charset="0"/>
              </a:rPr>
              <a:t> Доступ в Интернет </a:t>
            </a:r>
            <a:endParaRPr lang="ru-RU" b="1">
              <a:solidFill>
                <a:srgbClr val="542200"/>
              </a:solidFill>
              <a:cs typeface="Arial" charset="0"/>
            </a:endParaRPr>
          </a:p>
        </p:txBody>
      </p:sp>
      <p:sp>
        <p:nvSpPr>
          <p:cNvPr id="17419" name="Rectangle 2"/>
          <p:cNvSpPr>
            <a:spLocks noChangeArrowheads="1"/>
          </p:cNvSpPr>
          <p:nvPr/>
        </p:nvSpPr>
        <p:spPr bwMode="auto">
          <a:xfrm>
            <a:off x="5286375" y="2286000"/>
            <a:ext cx="365601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Документы  электронных носителях : </a:t>
            </a:r>
          </a:p>
          <a:p>
            <a:pPr eaLnBrk="0" hangingPunct="0">
              <a:lnSpc>
                <a:spcPct val="150000"/>
              </a:lnSpc>
            </a:pPr>
            <a:r>
              <a:rPr lang="en-US" sz="1200" b="1">
                <a:solidFill>
                  <a:srgbClr val="542200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CD</a:t>
            </a:r>
            <a:r>
              <a:rPr lang="ru-RU" sz="1200" b="1">
                <a:solidFill>
                  <a:srgbClr val="542200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:  учебная  литература - 95 экз.</a:t>
            </a:r>
          </a:p>
          <a:p>
            <a:pPr eaLnBrk="0" hangingPunct="0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        художественная литература - 168 экз.</a:t>
            </a:r>
          </a:p>
          <a:p>
            <a:pPr eaLnBrk="0" hangingPunct="0">
              <a:lnSpc>
                <a:spcPct val="150000"/>
              </a:lnSpc>
            </a:pPr>
            <a:r>
              <a:rPr lang="ru-RU" sz="1200" b="1">
                <a:solidFill>
                  <a:srgbClr val="542200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Объем собственных баз данных  - 3,7 тыс. </a:t>
            </a:r>
          </a:p>
        </p:txBody>
      </p:sp>
      <p:pic>
        <p:nvPicPr>
          <p:cNvPr id="21" name="Picture 10" descr="СТР0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3929063"/>
            <a:ext cx="1285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" name="Picture 2" descr="C:\Documents and Settings\Библиотекарь\Мои документы\Мои рисунки\2010-10 (окт)\сканирование0006.jpg"/>
          <p:cNvPicPr>
            <a:picLocks noChangeAspect="1" noChangeArrowheads="1"/>
          </p:cNvPicPr>
          <p:nvPr/>
        </p:nvPicPr>
        <p:blipFill>
          <a:blip r:embed="rId9">
            <a:lum bright="-10000"/>
          </a:blip>
          <a:srcRect/>
          <a:stretch>
            <a:fillRect/>
          </a:stretch>
        </p:blipFill>
        <p:spPr bwMode="auto">
          <a:xfrm>
            <a:off x="7715250" y="4643438"/>
            <a:ext cx="1171575" cy="15001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Библиотека</a:t>
            </a:r>
            <a:endParaRPr lang="ru-RU" sz="1600" dirty="0">
              <a:solidFill>
                <a:srgbClr val="A32309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8" y="1643063"/>
            <a:ext cx="8429625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+mn-lt"/>
              </a:rPr>
              <a:t>Созданы и пополняются  традиционные и электронные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rgbClr val="7030A0"/>
                </a:solidFill>
                <a:latin typeface="+mn-lt"/>
              </a:rPr>
              <a:t>тематические</a:t>
            </a:r>
            <a:r>
              <a:rPr lang="ru-RU" sz="1400" b="1" dirty="0">
                <a:solidFill>
                  <a:srgbClr val="7030A0"/>
                </a:solidFill>
                <a:latin typeface="+mn-lt"/>
              </a:rPr>
              <a:t> информационные ресурсы: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-Методика преподавания ОПК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-Рождественский рассказ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-Иконы Божией Матери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-Храмы. Монастыри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-Рождественские открытки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-Пасхальные открытки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-Духовная музыка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Святые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28"/>
            <a:ext cx="1143009" cy="85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7" name="Picture 9" descr="сканиров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643438"/>
            <a:ext cx="917575" cy="1357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8" name="Picture 10" descr="C:\Documents and Settings\Библиотекарь\Мои документы\Мои рисунки\2011-08 (авг)\сканирование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857750"/>
            <a:ext cx="1254125" cy="12144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9" name="Picture 11" descr="E:\Открытки Рождественские\сканирование0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1188" y="4643438"/>
            <a:ext cx="915987" cy="1357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2500313"/>
            <a:ext cx="15001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61" name="Picture 13" descr="E:\Рождественский рассказ\два анге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2143125"/>
            <a:ext cx="16430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62" name="Picture 14" descr="E:\Храмы, монастыри\DSC0069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500563"/>
            <a:ext cx="2000250" cy="15001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63" name="Picture 15" descr="E:\Святые\Свт. Герман Казанский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2500313"/>
            <a:ext cx="1376363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6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5263" y="73025"/>
            <a:ext cx="1420812" cy="185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313" y="785813"/>
            <a:ext cx="6400800" cy="1500187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300" spc="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Проект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300" spc="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«Через книгу к духовности»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Проект награжден грамотой 2 этапа Всероссийского конкурса в области педагогики, воспитания  и работы с детьми и молодежью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«За нравственный подвиг учителя»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2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561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Библиотека</a:t>
            </a:r>
            <a:endParaRPr lang="ru-RU" sz="1600" dirty="0">
              <a:solidFill>
                <a:srgbClr val="A32309"/>
              </a:solidFill>
              <a:latin typeface="+mn-lt"/>
            </a:endParaRPr>
          </a:p>
        </p:txBody>
      </p:sp>
      <p:pic>
        <p:nvPicPr>
          <p:cNvPr id="3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3025"/>
            <a:ext cx="1414463" cy="1755775"/>
          </a:xfrm>
          <a:prstGeom prst="rect">
            <a:avLst/>
          </a:prstGeom>
          <a:noFill/>
        </p:spPr>
      </p:pic>
      <p:pic>
        <p:nvPicPr>
          <p:cNvPr id="4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113" y="73025"/>
            <a:ext cx="1755775" cy="1470025"/>
          </a:xfrm>
          <a:prstGeom prst="rect">
            <a:avLst/>
          </a:prstGeom>
          <a:noFill/>
        </p:spPr>
      </p:pic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714375" y="1285875"/>
            <a:ext cx="8072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120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sz="120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7" name="Рисунок 6" descr="Голубая тисненая бумага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2524125"/>
            <a:ext cx="2900362" cy="3413125"/>
          </a:xfrm>
          <a:prstGeom prst="rect">
            <a:avLst/>
          </a:prstGeom>
          <a:noFill/>
        </p:spPr>
      </p:pic>
      <p:pic>
        <p:nvPicPr>
          <p:cNvPr id="8" name="Рисунок 7" descr="C:\Documents and Settings\Библиотекарь\Рабочий стол\Грамота из Самар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643188"/>
            <a:ext cx="2143125" cy="1428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6" name="Picture 2" descr="E:\Самара\Самара 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286125"/>
            <a:ext cx="2746375" cy="1951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 descr="E:\Самара\DSC015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4500563"/>
            <a:ext cx="2203450" cy="16525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34400" cy="4873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A32309"/>
                </a:solidFill>
                <a:latin typeface="+mn-lt"/>
                <a:cs typeface="Times New Roman" pitchFamily="18" charset="0"/>
              </a:rPr>
              <a:t>Библиотека</a:t>
            </a:r>
            <a:endParaRPr lang="ru-RU" sz="1600" dirty="0">
              <a:solidFill>
                <a:srgbClr val="A32309"/>
              </a:solidFill>
              <a:latin typeface="+mn-lt"/>
            </a:endParaRPr>
          </a:p>
        </p:txBody>
      </p:sp>
      <p:pic>
        <p:nvPicPr>
          <p:cNvPr id="11" name="Picture 3" descr="C:\Documents and Settings\Библиотекарь\Мои документы\Мои рисунки\Арское сентябрь 09\DSC01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914525"/>
            <a:ext cx="2000250" cy="1749425"/>
          </a:xfrm>
          <a:prstGeom prst="rect">
            <a:avLst/>
          </a:prstGeom>
          <a:noFill/>
        </p:spPr>
      </p:pic>
      <p:pic>
        <p:nvPicPr>
          <p:cNvPr id="12" name="Picture 1" descr="C:\Documents and Settings\Библиотекарь\Мои документы\Мои рисунки\Фото разные\с фотоаппарата\DSC00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2139950"/>
            <a:ext cx="2066925" cy="1651000"/>
          </a:xfrm>
          <a:prstGeom prst="rect">
            <a:avLst/>
          </a:prstGeom>
          <a:noFill/>
        </p:spPr>
      </p:pic>
      <p:pic>
        <p:nvPicPr>
          <p:cNvPr id="13" name="Picture 2" descr="C:\Documents and Settings\Библиотекарь\Мои документы\Мои рисунки\Фото разные\с фотоаппарата\Копия (3) DSC001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550" y="1566863"/>
            <a:ext cx="2159000" cy="1798637"/>
          </a:xfrm>
          <a:prstGeom prst="rect">
            <a:avLst/>
          </a:prstGeom>
          <a:noFill/>
        </p:spPr>
      </p:pic>
      <p:pic>
        <p:nvPicPr>
          <p:cNvPr id="14" name="Picture 6" descr="E:\встреча с ветеранами ВОВ 23.10.10\IMG_24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4638675"/>
            <a:ext cx="2151063" cy="1616075"/>
          </a:xfrm>
          <a:prstGeom prst="rect">
            <a:avLst/>
          </a:prstGeom>
          <a:noFill/>
        </p:spPr>
      </p:pic>
      <p:pic>
        <p:nvPicPr>
          <p:cNvPr id="15" name="Picture 5" descr="сканирование00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0813" y="4492625"/>
            <a:ext cx="2127250" cy="1774825"/>
          </a:xfrm>
          <a:prstGeom prst="rect">
            <a:avLst/>
          </a:prstGeom>
          <a:noFill/>
        </p:spPr>
      </p:pic>
      <p:pic>
        <p:nvPicPr>
          <p:cNvPr id="16" name="Picture 4" descr="сканирование00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4675" y="3425825"/>
            <a:ext cx="2085975" cy="1646238"/>
          </a:xfrm>
          <a:prstGeom prst="rect">
            <a:avLst/>
          </a:prstGeom>
          <a:noFill/>
        </p:spPr>
      </p:pic>
      <p:pic>
        <p:nvPicPr>
          <p:cNvPr id="17" name="Picture 4" descr="сканирование0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065713"/>
            <a:ext cx="2109788" cy="1566862"/>
          </a:xfrm>
          <a:prstGeom prst="rect">
            <a:avLst/>
          </a:prstGeom>
          <a:noFill/>
        </p:spPr>
      </p:pic>
      <p:pic>
        <p:nvPicPr>
          <p:cNvPr id="18" name="Рисунок 17" descr="C:\Documents and Settings\Библиотекарь\Рабочий стол\Фото на конкурс\Библиотека-урок в 4А-3-2007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3206750"/>
            <a:ext cx="1944687" cy="1657350"/>
          </a:xfrm>
          <a:prstGeom prst="rect">
            <a:avLst/>
          </a:prstGeom>
          <a:noFill/>
        </p:spPr>
      </p:pic>
      <p:sp>
        <p:nvSpPr>
          <p:cNvPr id="21" name="12-конечная звезда 20"/>
          <p:cNvSpPr/>
          <p:nvPr/>
        </p:nvSpPr>
        <p:spPr>
          <a:xfrm>
            <a:off x="2643188" y="3214688"/>
            <a:ext cx="3929062" cy="1928812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13" y="3500438"/>
            <a:ext cx="3071812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latin typeface="+mn-lt"/>
              </a:rPr>
              <a:t>Формы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  Уроки внеклассного чтения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Экскурсии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Театральные постановки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Праздники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Конкурсы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Встречи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25" y="73025"/>
            <a:ext cx="1487488" cy="1828800"/>
          </a:xfrm>
          <a:prstGeom prst="rect">
            <a:avLst/>
          </a:prstGeom>
          <a:noFill/>
        </p:spPr>
      </p:pic>
      <p:pic>
        <p:nvPicPr>
          <p:cNvPr id="24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Прямоугольник 18"/>
          <p:cNvSpPr/>
          <p:nvPr/>
        </p:nvSpPr>
        <p:spPr>
          <a:xfrm>
            <a:off x="1857375" y="642938"/>
            <a:ext cx="578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Documents and Settings\Библиотекарь\Мои документы\Снова дома\DSC01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643438"/>
            <a:ext cx="2000250" cy="1500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2708" name="Picture 4" descr="C:\Documents and Settings\Библиотекарь\Мои документы\Снова дома\DSC018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86063"/>
            <a:ext cx="2143125" cy="152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2710" name="Picture 6" descr="C:\Documents and Settings\Библиотекарь\Мои документы\Снова дома\DSC01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714875"/>
            <a:ext cx="1928813" cy="14462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2711" name="Picture 7" descr="C:\Documents and Settings\Библиотекарь\Мои документы\Снова дома\DSC018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2714625"/>
            <a:ext cx="1785937" cy="17859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2706" name="Picture 2" descr="C:\Documents and Settings\Библиотекарь\Мои документы\Снова дома\DSC018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2714625"/>
            <a:ext cx="2078038" cy="1571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2534" name="Заголовок 8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04813"/>
          </a:xfrm>
        </p:spPr>
        <p:txBody>
          <a:bodyPr/>
          <a:lstStyle/>
          <a:p>
            <a:r>
              <a:rPr lang="ru-RU" sz="1600" b="1" smtClean="0">
                <a:solidFill>
                  <a:srgbClr val="A32309"/>
                </a:solidFill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 smtClean="0">
                <a:solidFill>
                  <a:srgbClr val="A32309"/>
                </a:solidFill>
                <a:cs typeface="Times New Roman" pitchFamily="18" charset="0"/>
              </a:rPr>
            </a:br>
            <a:r>
              <a:rPr lang="ru-RU" sz="1600" b="1" smtClean="0">
                <a:solidFill>
                  <a:srgbClr val="A32309"/>
                </a:solidFill>
                <a:cs typeface="Times New Roman" pitchFamily="18" charset="0"/>
              </a:rPr>
              <a:t>Библиотека</a:t>
            </a:r>
            <a:endParaRPr lang="ru-RU" sz="1600" smtClean="0">
              <a:solidFill>
                <a:srgbClr val="A32309"/>
              </a:solidFill>
            </a:endParaRPr>
          </a:p>
        </p:txBody>
      </p:sp>
      <p:pic>
        <p:nvPicPr>
          <p:cNvPr id="10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50" y="73025"/>
            <a:ext cx="1397000" cy="1755775"/>
          </a:xfrm>
          <a:prstGeom prst="rect">
            <a:avLst/>
          </a:prstGeom>
          <a:noFill/>
        </p:spPr>
      </p:pic>
      <p:pic>
        <p:nvPicPr>
          <p:cNvPr id="11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2214563" y="785813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00375" y="1071563"/>
            <a:ext cx="2301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714375" y="1643063"/>
            <a:ext cx="559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Урок внеклассного чтения по рассказу П.Л.Проскурина</a:t>
            </a:r>
          </a:p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 «Снова дома» </a:t>
            </a:r>
            <a:r>
              <a:rPr lang="ru-RU" sz="1400" b="1">
                <a:solidFill>
                  <a:srgbClr val="0070C0"/>
                </a:solidFill>
                <a:latin typeface="Georgia" pitchFamily="18" charset="0"/>
              </a:rPr>
              <a:t>(Технология «Музей проживания»)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C:\Documents and Settings\Библиотекарь\Мои документы\Мои рисунки\2010-10 (окт)\сканирование0011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786188" y="3143250"/>
            <a:ext cx="1630362" cy="228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14313" y="1643063"/>
            <a:ext cx="5715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Урок внеклассного чтения по рассказу В.Козлова</a:t>
            </a:r>
          </a:p>
          <a:p>
            <a:r>
              <a:rPr lang="ru-RU" sz="1400" b="1">
                <a:solidFill>
                  <a:srgbClr val="C00000"/>
                </a:solidFill>
                <a:latin typeface="Georgia" pitchFamily="18" charset="0"/>
              </a:rPr>
              <a:t> «Пашкин самолет» </a:t>
            </a:r>
            <a:r>
              <a:rPr lang="ru-RU" sz="1400" b="1" i="1">
                <a:solidFill>
                  <a:srgbClr val="0070C0"/>
                </a:solidFill>
                <a:latin typeface="Georgia" pitchFamily="18" charset="0"/>
              </a:rPr>
              <a:t>(Технология «Музей проживания»)</a:t>
            </a:r>
          </a:p>
          <a:p>
            <a:endParaRPr lang="ru-RU" sz="1600" b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3730" name="Picture 2" descr="C:\Documents and Settings\Библиотекарь\Мои документы\Мои рисунки\2010-10 (окт)\сканирование0009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928688" y="2714625"/>
            <a:ext cx="2000250" cy="1439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3731" name="Picture 3" descr="C:\Documents and Settings\Библиотекарь\Мои документы\Мои рисунки\2010-10 (окт)\сканирование0010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785813" y="4643438"/>
            <a:ext cx="2187575" cy="1571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3733" name="Picture 5" descr="C:\Documents and Settings\Библиотекарь\Мои документы\Информационные и рекоменд.листки\пашкин самолет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6500813" y="1643063"/>
            <a:ext cx="1825625" cy="2428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3736" name="Picture 8" descr="C:\Documents and Settings\Библиотекарь\Мои документы\Мои рисунки\2010-10 (окт)\сканирование0012.jp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6143625" y="4429125"/>
            <a:ext cx="2428875" cy="1689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3559" name="Прямоугольник 10"/>
          <p:cNvSpPr>
            <a:spLocks noChangeArrowheads="1"/>
          </p:cNvSpPr>
          <p:nvPr/>
        </p:nvSpPr>
        <p:spPr bwMode="auto">
          <a:xfrm>
            <a:off x="1428750" y="214313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МБОУ многопрофильный лицей №20 г.Ульяновска</a:t>
            </a:r>
            <a:b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A32309"/>
                </a:solidFill>
                <a:latin typeface="Georgia" pitchFamily="18" charset="0"/>
                <a:cs typeface="Times New Roman" pitchFamily="18" charset="0"/>
              </a:rPr>
              <a:t>Библиотека</a:t>
            </a:r>
            <a:endParaRPr lang="ru-RU" sz="1600">
              <a:solidFill>
                <a:srgbClr val="A32309"/>
              </a:solidFill>
              <a:latin typeface="Georgia" pitchFamily="18" charset="0"/>
            </a:endParaRPr>
          </a:p>
        </p:txBody>
      </p:sp>
      <p:pic>
        <p:nvPicPr>
          <p:cNvPr id="12" name="Picture 2" descr="C:\Documents and Settings\Frodo\Рабочий стол\маша\Ангелы\DSC011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25" y="73025"/>
            <a:ext cx="1444625" cy="1828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57438" y="857250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Проект «Через книгу к духовности»</a:t>
            </a:r>
          </a:p>
        </p:txBody>
      </p:sp>
      <p:pic>
        <p:nvPicPr>
          <p:cNvPr id="15" name="Picture 3" descr="E:\ВИДЫ ЛИЦЕЯ\ЛИЦЕЙ №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85728"/>
            <a:ext cx="1214447" cy="9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366</Words>
  <Application>Microsoft Office PowerPoint</Application>
  <PresentationFormat>Экран (4:3)</PresentationFormat>
  <Paragraphs>89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Georgia</vt:lpstr>
      <vt:lpstr>Arial</vt:lpstr>
      <vt:lpstr>Wingdings 2</vt:lpstr>
      <vt:lpstr>Wingdings</vt:lpstr>
      <vt:lpstr>Calibri</vt:lpstr>
      <vt:lpstr>Times New Roman</vt:lpstr>
      <vt:lpstr>Cambria Math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Слайд</vt:lpstr>
      <vt:lpstr>МБОУ многопрофильный лицей №20 г.Ульяновска Библиотека</vt:lpstr>
      <vt:lpstr>МБОУ многопрофильный лицей №20 г.Ульяновска Библиотека</vt:lpstr>
      <vt:lpstr>МБОУ многопрофильный лицей №20 г.Ульяновска Библиотека</vt:lpstr>
      <vt:lpstr>МБОУ многопрофильный лицей №20 г.Ульяновска Библиотека</vt:lpstr>
      <vt:lpstr>МБОУ многопрофильный лицей №20 г.Ульяновска Библиотека</vt:lpstr>
      <vt:lpstr>МБОУ многопрофильный лицей №20 г.Ульяновска Библиотека</vt:lpstr>
      <vt:lpstr>МБОУ многопрофильный лицей №20 г.Ульяновска Библиотека</vt:lpstr>
      <vt:lpstr>МБОУ многопрофильный лицей №20 г.Ульяновска Библиотека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МОУ лицей №20 г. Ульяновска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многопрофильный лицей №20 г.Ульяновска Библиотека</dc:title>
  <dc:creator>Библиотекарь</dc:creator>
  <cp:lastModifiedBy>nadezhda.pronskaya</cp:lastModifiedBy>
  <cp:revision>186</cp:revision>
  <dcterms:created xsi:type="dcterms:W3CDTF">2011-08-17T11:29:08Z</dcterms:created>
  <dcterms:modified xsi:type="dcterms:W3CDTF">2013-04-10T12:32:09Z</dcterms:modified>
</cp:coreProperties>
</file>