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63" r:id="rId3"/>
    <p:sldId id="257" r:id="rId4"/>
    <p:sldId id="264" r:id="rId5"/>
    <p:sldId id="262" r:id="rId6"/>
    <p:sldId id="265" r:id="rId7"/>
    <p:sldId id="261" r:id="rId8"/>
    <p:sldId id="266" r:id="rId9"/>
    <p:sldId id="260" r:id="rId10"/>
    <p:sldId id="267" r:id="rId11"/>
    <p:sldId id="259" r:id="rId12"/>
    <p:sldId id="268" r:id="rId13"/>
    <p:sldId id="269" r:id="rId14"/>
    <p:sldId id="258" r:id="rId15"/>
    <p:sldId id="270" r:id="rId16"/>
    <p:sldId id="271" r:id="rId17"/>
    <p:sldId id="275" r:id="rId18"/>
    <p:sldId id="276" r:id="rId19"/>
    <p:sldId id="277" r:id="rId20"/>
    <p:sldId id="278" r:id="rId21"/>
    <p:sldId id="279" r:id="rId22"/>
    <p:sldId id="274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687075-076F-4A68-A3A9-1833AB328ECF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9B8917-78AA-4CD8-8EF4-C70E65ADE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9EA9A-B51E-4F3F-960A-12A41F12BF3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627C0A-D06B-4DED-A7B6-FEF7AB794F39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41D25-A8B9-4A4A-9486-FD09E4D96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2F1F-CF4A-44E9-8D0A-985B77500D37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D636-0248-4EB6-8E76-85F4C1CEB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C67D-4155-4A16-A23B-2A58E3189C24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99F9-759E-4C1F-9565-B1F375A5D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F24B-8870-4E2C-B4E3-C62DF2E8EAAC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E5CCA-EA04-441A-AFA3-3BC99462D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D9DF5-E812-4F9A-AB52-8C2761C423C3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292FB0-729A-4D57-869E-C49192895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E520-8BA7-418B-A475-EC1D3C0B4CDA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2D01-B7B1-43A8-A2C9-829AA7416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C0EB1-4590-4082-9494-D305FFCE9DCA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376187-087B-43DD-BD54-0F6A239E9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08D2-DDD9-4322-9911-A15B5D55DA17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FA29-7877-4927-A2F7-37877D99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A64F7-F94D-476F-B5E3-18A9D483EE8F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811D5B-B995-4478-8460-9D78784E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C392A-2D38-44D2-A2A8-918F52B9BBAD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26A15-F05D-4B8D-8600-FE0106AD3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DB55AE-0E1A-4660-B8B3-D0CA7C2C323C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7545A-F381-4E43-80D2-DAFDE77E3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0AF974-AE0F-47F7-81D7-32C00DA34EC4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567279A-F27F-4DA3-8B1D-DD756DF53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8" r:id="rId2"/>
    <p:sldLayoutId id="2147483764" r:id="rId3"/>
    <p:sldLayoutId id="2147483759" r:id="rId4"/>
    <p:sldLayoutId id="2147483765" r:id="rId5"/>
    <p:sldLayoutId id="2147483760" r:id="rId6"/>
    <p:sldLayoutId id="2147483766" r:id="rId7"/>
    <p:sldLayoutId id="2147483767" r:id="rId8"/>
    <p:sldLayoutId id="2147483768" r:id="rId9"/>
    <p:sldLayoutId id="2147483761" r:id="rId10"/>
    <p:sldLayoutId id="2147483762" r:id="rId11"/>
  </p:sldLayoutIdLst>
  <p:transition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le:Formic-aci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4572000"/>
            <a:ext cx="25114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 descr="&amp;Icy;&amp;scy;&amp;tcy;&amp;ocy;&amp;rcy;&amp;icy;&amp;yacy; &amp;ocy;&amp;tcy;&amp;kcy;&amp;rcy;&amp;ycy;&amp;tcy;&amp;icy;&amp;yacy; &amp;kcy;&amp;icy;&amp;scy;&amp;lcy;&amp;ocy;&amp;tcy;. &amp;Mcy;&amp;ucy;&amp;rcy;&amp;acy;&amp;vcy;&amp;softcy;&amp;icy;&amp;ncy;&amp;acy;&amp;yacy; &amp;kcy;&amp;icy;&amp;scy;&amp;lcy;&amp;ocy;&amp;tcy;&amp;acy; &amp;Mcy;&amp;ucy;&amp;rcy;&amp;acy;&amp;vcy;&amp;softcy;&amp;icy;&amp;ncy;&amp;acy;&amp;yacy; &amp;kcy;&amp;icy;&amp;scy;&amp;lcy;&amp;ocy;&amp;tcy;&amp;acy; &amp;ocy;&amp;tcy;&amp;kcy;&amp;rcy;&amp;ycy;&amp;tcy;&amp;acy; &amp;vcy; &amp;kcy;&amp;icy;&amp;scy;&amp;lcy;&amp;ycy;&amp;khcy; &amp;vcy;&amp;ycy;&amp;dcy;&amp;iecy;&amp;lcy;&amp;iecy;&amp;ncy;&amp;icy;&amp;yacy;&amp;khcy; &amp;rcy;&amp;ycy;&amp;zhcy;&amp;icy;&amp;khcy; &amp;mcy;&amp;ucy;&amp;rcy;&amp;acy;&amp;vcy;&amp;softcy;&amp;iecy;&amp;vcy;. &amp;Ocy;&amp;ncy;&amp;acy; &amp;yacy;&amp;vcy;&amp;lcy;&amp;yacy;&amp;iecy;&amp;tcy;&amp;scy;&amp;yacy; &amp;ocy;&amp;dcy;&amp;ncy;&amp;icy;&amp;mcy; &amp;icy;&amp;zcy; &amp;kcy;&amp;ocy;&amp;mcy;&amp;pcy;&amp;ocy;&amp;ncy;&amp;iecy;&amp;ncy;&amp;tcy;&amp;ocy;&amp;vcy; &amp;yacy;&amp;dcy;&amp;acy;, &amp;kcy;&amp;ocy;&amp;tcy;&amp;ocy;&amp;rcy;&amp;ycy;&amp;jcy; &amp;vcy;&amp;ycy;&amp;dcy;&amp;iecy;&amp;lcy;&amp;yacy;&amp;yucy;&amp;tcy; &amp;zhcy;&amp;acy;&amp;lcy;&amp;yacy;&amp;shchcy;&amp;icy;&amp;iecy; &amp;mcy;&amp;ucy;&amp;rcy;&amp;acy;&amp;vcy;&amp;softcy;&amp;icy;, &amp;acy; &amp;tcy;&amp;acy;&amp;kcy;&amp;zhcy;&amp;iecy; &amp;kcy;&amp;ocy;&amp;mcy;&amp;pcy;&amp;ocy;&amp;ncy;&amp;iecy;&amp;ncy;&amp;tcy;&amp;ocy;&amp;mcy; &amp;zhcy;&amp;gcy;&amp;ucy;&amp;chcy;&amp;iecy;&amp;jcy; &amp;zhcy;&amp;icy;&amp;dcy;&amp;kcy;&amp;ocy;&amp;scy;&amp;tcy;&amp;icy; &amp;zhcy;&amp;acy;&amp;lcy;&amp;yacy;&amp;shchcy;&amp;icy;&amp;khcy; &amp;gcy;&amp;ucy;&amp;scy;&amp;iecy;&amp;ncy;&amp;icy;&amp;tscy; &amp;shcy;&amp;iecy;&amp;lcy;&amp;kcy;&amp;ocy;&amp;pcy;&amp;rcy;&amp;yacy;&amp;dcy;&amp;acy;. &amp;Ecy;&amp;tcy;&amp;ocy; &amp;icy; &amp;bcy;&amp;ycy;&amp;lcy; &amp;rcy;&amp;acy;&amp;scy;&amp;tcy;&amp;vcy;&amp;ocy;&amp;rcy; &amp;mcy;&amp;ucy;&amp;rcy;&amp;acy;&amp;vcy;&amp;softcy;&amp;icy;&amp;ncy;&amp;ocy;&amp;jcy; &amp;kcy;&amp;icy;&amp;scy;&amp;lcy;&amp;ocy;&amp;tcy;&amp;ycy;. &amp;Vcy; &amp;chcy;&amp;icy;&amp;scy;&amp;tcy;&amp;ocy;&amp;mcy; &amp;vcy;&amp;icy;&amp;dcy;&amp;iecy; &amp;mcy;&amp;ucy;&amp;rcy;&amp;acy;&amp;vcy;&amp;softcy;&amp;icy;&amp;ncy;&amp;ucy;&amp;yucy; &amp;kcy;&amp;icy;&amp;scy;&amp;lcy;&amp;ocy;&amp;tcy;&amp;ucy; &amp;vcy;&amp;pcy;&amp;iecy;&amp;rcy;&amp;vcy;&amp;ycy;&amp;iecy; &amp;pcy;&amp;ocy;&amp;lcy;&amp;ucy;&amp;chcy;&amp;icy;&amp;lcy; &amp;vcy; 1749 &amp;gcy;. &amp;Acy;&amp;ncy;&amp;dcy;&amp;rcy;&amp;iecy;&amp;acy;&amp;scy; &amp;Scy;&amp;icy;&amp;gcy;&amp;icy;&amp;zcy;&amp;mcy;&amp;ucy;&amp;ncy;&amp;dcy; &amp;Mcy;&amp;acy;&amp;rcy;&amp;gcy;&amp;gcy;&amp;rcy;&amp;acy;&amp;fcy;. &amp;Mcy;&amp;ucy;&amp;rcy;&amp;acy;&amp;vcy;&amp;softcy;&amp;icy;&amp;ncy;&amp;acy;&amp;yacy; &amp;kcy;&amp;icy;&amp;scy;&amp;lcy;&amp;ocy;&amp;tcy;&amp;acy; &amp;scy;&amp;lcy;&amp;ucy;&amp;zhcy;&amp;icy;&amp;tcy; &amp;ncy;&amp;acy;&amp;scy;&amp;iecy;&amp;kcy;&amp;mcy;&amp;ycy;&amp;mcy; &amp;scy;&amp;vcy;&amp;ocy;&amp;iecy;&amp;ocy;&amp;bcy;&amp;rcy;&amp;acy;&amp;zcy;&amp;ncy;&amp;ycy;&amp;mcy; «&amp;khcy;&amp;icy;&amp;mcy;&amp;icy;&amp;chcy;&amp;iecy;&amp;scy;&amp;kcy;&amp;icy;&amp;mcy; &amp;ocy;&amp;rcy;&amp;ucy;&amp;zhcy;&amp;icy;&amp;iecy;&amp;mcy;» &amp;dcy;&amp;lcy;&amp;yacy; &amp;zcy;&amp;acy;&amp;shchcy;&amp;icy;&amp;tcy;&amp;ycy; &amp;icy; &amp;ncy;&amp;acy;&amp;pcy;&amp;acy;&amp;dcy;&amp;iecy;&amp;ncy;&amp;icy;&amp;yacy;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285728"/>
            <a:ext cx="4500594" cy="2488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2071688" y="3429000"/>
            <a:ext cx="6208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Химия муравьиной кислоты</a:t>
            </a:r>
            <a:endParaRPr lang="ru-RU" sz="36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ChangeArrowheads="1"/>
          </p:cNvSpPr>
          <p:nvPr/>
        </p:nvSpPr>
        <p:spPr bwMode="auto">
          <a:xfrm>
            <a:off x="6572250" y="357188"/>
            <a:ext cx="231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 Получение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000250" y="1143000"/>
          <a:ext cx="6013450" cy="552450"/>
        </p:xfrm>
        <a:graphic>
          <a:graphicData uri="http://schemas.openxmlformats.org/presentationml/2006/ole">
            <p:oleObj spid="_x0000_s1026" name="Формула" r:id="rId3" imgW="2908300" imgH="266700" progId="Equation.3">
              <p:embed/>
            </p:oleObj>
          </a:graphicData>
        </a:graphic>
      </p:graphicFrame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857375" y="1857375"/>
          <a:ext cx="6224588" cy="623888"/>
        </p:xfrm>
        <a:graphic>
          <a:graphicData uri="http://schemas.openxmlformats.org/presentationml/2006/ole">
            <p:oleObj spid="_x0000_s1027" name="Формула" r:id="rId4" imgW="2667000" imgH="266700" progId="Equation.3">
              <p:embed/>
            </p:oleObj>
          </a:graphicData>
        </a:graphic>
      </p:graphicFrame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2571750" y="2671763"/>
          <a:ext cx="4357688" cy="606425"/>
        </p:xfrm>
        <a:graphic>
          <a:graphicData uri="http://schemas.openxmlformats.org/presentationml/2006/ole">
            <p:oleObj spid="_x0000_s1028" name="Формула" r:id="rId5" imgW="1916868" imgH="266584" progId="Equation.3">
              <p:embed/>
            </p:oleObj>
          </a:graphicData>
        </a:graphic>
      </p:graphicFrame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1928813" y="3500438"/>
          <a:ext cx="6000750" cy="573087"/>
        </p:xfrm>
        <a:graphic>
          <a:graphicData uri="http://schemas.openxmlformats.org/presentationml/2006/ole">
            <p:oleObj spid="_x0000_s1029" name="Формула" r:id="rId6" imgW="2794000" imgH="266700" progId="Equation.3">
              <p:embed/>
            </p:oleObj>
          </a:graphicData>
        </a:graphic>
      </p:graphicFrame>
      <p:sp>
        <p:nvSpPr>
          <p:cNvPr id="103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2000250" y="4286250"/>
          <a:ext cx="5918200" cy="571500"/>
        </p:xfrm>
        <a:graphic>
          <a:graphicData uri="http://schemas.openxmlformats.org/presentationml/2006/ole">
            <p:oleObj spid="_x0000_s1030" name="Формула" r:id="rId7" imgW="2895600" imgH="279400" progId="Equation.3">
              <p:embed/>
            </p:oleObj>
          </a:graphicData>
        </a:graphic>
      </p:graphicFrame>
      <p:sp>
        <p:nvSpPr>
          <p:cNvPr id="103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1885950" y="5948363"/>
          <a:ext cx="6115050" cy="552450"/>
        </p:xfrm>
        <a:graphic>
          <a:graphicData uri="http://schemas.openxmlformats.org/presentationml/2006/ole">
            <p:oleObj spid="_x0000_s1031" name="Формула" r:id="rId8" imgW="2959100" imgH="266700" progId="Equation.3">
              <p:embed/>
            </p:oleObj>
          </a:graphicData>
        </a:graphic>
      </p:graphicFrame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2" name="Object 17"/>
          <p:cNvGraphicFramePr>
            <a:graphicFrameLocks noChangeAspect="1"/>
          </p:cNvGraphicFramePr>
          <p:nvPr/>
        </p:nvGraphicFramePr>
        <p:xfrm>
          <a:off x="1714500" y="5072063"/>
          <a:ext cx="6565900" cy="571500"/>
        </p:xfrm>
        <a:graphic>
          <a:graphicData uri="http://schemas.openxmlformats.org/presentationml/2006/ole">
            <p:oleObj spid="_x0000_s1032" name="Формула" r:id="rId9" imgW="3213100" imgH="2794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572250" y="357188"/>
            <a:ext cx="231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 Получение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000250" y="1857375"/>
          <a:ext cx="6045200" cy="571500"/>
        </p:xfrm>
        <a:graphic>
          <a:graphicData uri="http://schemas.openxmlformats.org/presentationml/2006/ole">
            <p:oleObj spid="_x0000_s2050" name="Формула" r:id="rId3" imgW="2959100" imgH="279400" progId="Equation.3">
              <p:embed/>
            </p:oleObj>
          </a:graphicData>
        </a:graphic>
      </p:graphicFrame>
      <p:pic>
        <p:nvPicPr>
          <p:cNvPr id="2062" name="Picture 13"/>
          <p:cNvPicPr>
            <a:picLocks noChangeAspect="1" noChangeArrowheads="1"/>
          </p:cNvPicPr>
          <p:nvPr/>
        </p:nvPicPr>
        <p:blipFill>
          <a:blip r:embed="rId4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43000" y="4786313"/>
            <a:ext cx="19177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2714625" y="2643188"/>
            <a:ext cx="61436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формулу спирта, который многократно (возвращая в цикл) используют для реакции с оксидом углерода(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если известно, что при сгорании 30 г эфира образуется 22,4 л углекислого газа и 18 г воды. Название этого спирта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______________________.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1571625" y="1084263"/>
          <a:ext cx="7215188" cy="630237"/>
        </p:xfrm>
        <a:graphic>
          <a:graphicData uri="http://schemas.openxmlformats.org/presentationml/2006/ole">
            <p:oleObj spid="_x0000_s2051" name="Формула" r:id="rId5" imgW="3200400" imgH="2794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438" y="285750"/>
            <a:ext cx="41417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6. Действие на организм</a:t>
            </a:r>
            <a:endParaRPr lang="ru-RU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upload.wikimedia.org/wikipedia/commons/thumb/1/1b/Blister_from_burns_%28side%29.png/150px-Blister_from_burns_%28side%2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4429132"/>
            <a:ext cx="2844873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285875" y="2286000"/>
            <a:ext cx="76438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Пары муравьиной кислоты раздражают верхние дыхательные пути и слизистые оболочки глаз. При действии на кожу вызывает    химические _______________. </a:t>
            </a:r>
          </a:p>
          <a:p>
            <a:pPr indent="450850" algn="just"/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Предложите способы устранения жжения.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4429125" y="28575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214438" y="1000125"/>
            <a:ext cx="74755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Реакции с разрывом связи О-Н (замещение Н-атома):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1857375"/>
            <a:ext cx="8085138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429125" y="28575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1000125" y="857250"/>
            <a:ext cx="782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 Реакции с разрывом связи С-О (замещение ОН-группы)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63813"/>
            <a:ext cx="9144000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13"/>
          <p:cNvPicPr>
            <a:picLocks noChangeArrowheads="1"/>
          </p:cNvPicPr>
          <p:nvPr/>
        </p:nvPicPr>
        <p:blipFill>
          <a:blip r:embed="rId3" cstate="email">
            <a:lum bright="-20000" contrast="40000"/>
            <a:grayscl/>
          </a:blip>
          <a:srcRect b="-578"/>
          <a:stretch>
            <a:fillRect/>
          </a:stretch>
        </p:blipFill>
        <p:spPr bwMode="auto">
          <a:xfrm>
            <a:off x="0" y="1285875"/>
            <a:ext cx="22860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86000" y="1428750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Разложение муравьиной кислоты под действием концентрированной серной кислоты (видеоэксперимент).</a:t>
            </a:r>
            <a:endParaRPr lang="ru-RU" sz="24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429125" y="28575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214438" y="857250"/>
            <a:ext cx="221456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3571875" y="2286000"/>
            <a:ext cx="52863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При взаимодействии 4,6 г муравьиной кислоты с неизвестным предельным одноатомным спиртом образовалось 5,92 г сложного эфира (используется как растворитель и добавка к некоторым сортам рома, чтобы предать ему характерный аромат, применяется в производстве витаминов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1, А, Е). Установите формулу эфира, если известно, что выход реакции составляет 80%.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143000" y="5500688"/>
            <a:ext cx="800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      номенклатуре      ИЮПАК      данный      сложный    эфир      называется ________________________________.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2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2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4429125" y="28575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1143000" y="1000125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 Реакции с разрывом связи С-Н (у α-С-атома)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характерны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муравьиной кислоты, т.к.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=Н.</a:t>
            </a:r>
          </a:p>
          <a:p>
            <a:pPr algn="just"/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 Реакции с разрывом связи С-С (декарбоксилирование солей карбоновых кислот приводит к образованию алканов!). В случае солей муравьиной кислоты: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5875" y="3429000"/>
          <a:ext cx="7451725" cy="609600"/>
        </p:xfrm>
        <a:graphic>
          <a:graphicData uri="http://schemas.openxmlformats.org/presentationml/2006/ole">
            <p:oleObj spid="_x0000_s3074" name="Формула" r:id="rId3" imgW="3721100" imgH="304800" progId="Equation.3">
              <p:embed/>
            </p:oleObj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143000" y="4071938"/>
            <a:ext cx="3817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 Реакции восстановления: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214563" y="4572000"/>
          <a:ext cx="5572125" cy="554038"/>
        </p:xfrm>
        <a:graphic>
          <a:graphicData uri="http://schemas.openxmlformats.org/presentationml/2006/ole">
            <p:oleObj spid="_x0000_s3075" name="Формула" r:id="rId4" imgW="2692400" imgH="266700" progId="Equation.3">
              <p:embed/>
            </p:oleObj>
          </a:graphicData>
        </a:graphic>
      </p:graphicFrame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500188" y="5357813"/>
          <a:ext cx="7143750" cy="601662"/>
        </p:xfrm>
        <a:graphic>
          <a:graphicData uri="http://schemas.openxmlformats.org/presentationml/2006/ole">
            <p:oleObj spid="_x0000_s3076" name="Формула" r:id="rId5" imgW="3175000" imgH="2667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4429125" y="28575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8" name="Rectangle 1"/>
          <p:cNvSpPr>
            <a:spLocks noChangeArrowheads="1"/>
          </p:cNvSpPr>
          <p:nvPr/>
        </p:nvSpPr>
        <p:spPr bwMode="auto">
          <a:xfrm>
            <a:off x="1143000" y="1143000"/>
            <a:ext cx="310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 Реакции окисления: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867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1500188"/>
            <a:ext cx="5516562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1214438" y="3714750"/>
            <a:ext cx="757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Муравьиная кислота –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сильный восстановитель.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8681" name="Рисунок 13"/>
          <p:cNvPicPr>
            <a:picLocks noChangeArrowheads="1"/>
          </p:cNvPicPr>
          <p:nvPr/>
        </p:nvPicPr>
        <p:blipFill>
          <a:blip r:embed="rId3" cstate="email">
            <a:lum bright="-20000" contrast="40000"/>
            <a:grayscl/>
          </a:blip>
          <a:srcRect b="-578"/>
          <a:stretch>
            <a:fillRect/>
          </a:stretch>
        </p:blipFill>
        <p:spPr bwMode="auto">
          <a:xfrm>
            <a:off x="1071563" y="4286250"/>
            <a:ext cx="22860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3571875" y="5000625"/>
            <a:ext cx="5357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Взаимодействие муравьиной кислоты с перманганатом калия (видеоэксперимент).</a:t>
            </a:r>
            <a:endParaRPr lang="ru-RU" sz="24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1143000" y="8572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Соотнесите формулы реагентов, условий проведения реакций с продуктами реакции: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4500563" y="214313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7-8. Химические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43000" y="1852613"/>
          <a:ext cx="7786743" cy="3545957"/>
        </p:xfrm>
        <a:graphic>
          <a:graphicData uri="http://schemas.openxmlformats.org/drawingml/2006/table">
            <a:tbl>
              <a:tblPr/>
              <a:tblGrid>
                <a:gridCol w="1195690"/>
                <a:gridCol w="361659"/>
                <a:gridCol w="2451267"/>
                <a:gridCol w="440952"/>
                <a:gridCol w="1318103"/>
                <a:gridCol w="461724"/>
                <a:gridCol w="1557348"/>
              </a:tblGrid>
              <a:tr h="523693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НСООН +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Реагент, условия проведения реакции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Продукт 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Продукт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800" i="1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Br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 (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р-р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CO, H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MnSO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KMnO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, Н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i="1" baseline="30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en-US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O↓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 (р-р)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HCl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OH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(свежий)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i="1" baseline="30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, H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Ag↓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Ir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Rh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, H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latin typeface="Times New Roman"/>
                          <a:ea typeface="Calibri"/>
                          <a:cs typeface="Times New Roman"/>
                        </a:rPr>
                        <a:t>HBr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1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CO, H</a:t>
                      </a:r>
                      <a:r>
                        <a:rPr lang="en-US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7)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H-C(O)OOH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34" marR="23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747" name="Rectangle 3"/>
          <p:cNvSpPr>
            <a:spLocks noChangeArrowheads="1"/>
          </p:cNvSpPr>
          <p:nvPr/>
        </p:nvSpPr>
        <p:spPr bwMode="auto">
          <a:xfrm>
            <a:off x="1000125" y="5514975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всех этих реакциях происходит _______________ муравьиной кислоты, т.к. она является сильным восстановителем.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4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0"/>
            <a:ext cx="6715125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6357938" y="1071563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 Применение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5540" name="Picture 4" descr="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78" y="2643182"/>
            <a:ext cx="2098481" cy="1566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542" name="Picture 6" descr="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78" y="5114921"/>
            <a:ext cx="2125707" cy="1743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&amp;vcy;&amp;acy;&amp;rcy;&amp;rcy;&amp;ocy;&amp;acy;&amp;tcy;&amp;ocy;&amp;zcy; &amp;pcy;&amp;chcy;&amp;iecy;&amp;l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85728"/>
            <a:ext cx="367111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5" name="Рисунок 7"/>
          <p:cNvPicPr>
            <a:picLocks noChangeArrowheads="1"/>
          </p:cNvPicPr>
          <p:nvPr/>
        </p:nvPicPr>
        <p:blipFill>
          <a:blip r:embed="rId3" cstate="email">
            <a:lum bright="-20000" contrast="40000"/>
            <a:grayscl/>
          </a:blip>
          <a:srcRect r="-308" b="-664"/>
          <a:stretch>
            <a:fillRect/>
          </a:stretch>
        </p:blipFill>
        <p:spPr bwMode="auto">
          <a:xfrm>
            <a:off x="214313" y="3500438"/>
            <a:ext cx="32861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Прямоугольник 5"/>
          <p:cNvSpPr>
            <a:spLocks noChangeArrowheads="1"/>
          </p:cNvSpPr>
          <p:nvPr/>
        </p:nvSpPr>
        <p:spPr bwMode="auto">
          <a:xfrm>
            <a:off x="3643313" y="3500438"/>
            <a:ext cx="52149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Общий объем мирового производства муравьиной кислоты в последние годы стал расти. Во всех странах мира наблюдается гибель пчел от клещей 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Varroa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). Действенным средством против этих клещей является муравьиная кислота.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Прямоугольник 6"/>
          <p:cNvSpPr>
            <a:spLocks noChangeArrowheads="1"/>
          </p:cNvSpPr>
          <p:nvPr/>
        </p:nvSpPr>
        <p:spPr bwMode="auto">
          <a:xfrm>
            <a:off x="1143000" y="1285875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«Муравьиный спирт» готовили настаиванием муравьев на спирту.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File:Formic-acid-CRC-MW-3D-ball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56116">
            <a:off x="5870575" y="604838"/>
            <a:ext cx="28400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64306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 Строение</a:t>
            </a:r>
            <a:endParaRPr lang="ru-RU" sz="32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88" y="2071688"/>
            <a:ext cx="4357687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285875" y="5429250"/>
            <a:ext cx="7500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Муравьиная кислота проявляет свойства как карбоновых кислот, так и альдегидов, т.е. является _____________________________________.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429000" y="571500"/>
            <a:ext cx="291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 Номенклатура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285875" y="1643063"/>
            <a:ext cx="221456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428750" y="4214813"/>
            <a:ext cx="7286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Соли предельной одноосновной карбоновой кислоты называются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формиаты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Установите название этой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кислоты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номенклатуре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ИЮПАК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–____________________), если известно, что она содержит 69,5% кислорода.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8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4429125" y="1214438"/>
            <a:ext cx="4206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 Нахождение в природе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143000" y="2286000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Встречается в едких выделениях жалящих гусениц и пчел, в жгучей крапиве, хвое и некоторых фруктах, в поте и моче животных.</a:t>
            </a:r>
          </a:p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Муравьиную кислоту  открыл  в  1794  году  немецкий  химик  Маргграф Андреас-Сигизмунд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кислых выделениях _____________________.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4" name="Picture 6" descr="http://im2-tub-ru.yandex.net/i?id=239900412-07-72&amp;n=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4643446"/>
            <a:ext cx="2667019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http://im5-tub-ru.yandex.net/i?id=119127468-07-72&amp;n=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214290"/>
            <a:ext cx="2784653" cy="2093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http://im0-tub-ru.yandex.net/i?id=333251189-45-72&amp;n=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85918" y="4857760"/>
            <a:ext cx="2428892" cy="172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3" y="285725"/>
          <a:ext cx="7786754" cy="5715043"/>
        </p:xfrm>
        <a:graphic>
          <a:graphicData uri="http://schemas.openxmlformats.org/drawingml/2006/table">
            <a:tbl>
              <a:tblPr/>
              <a:tblGrid>
                <a:gridCol w="1271866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6855"/>
                <a:gridCol w="357617"/>
                <a:gridCol w="356855"/>
                <a:gridCol w="356855"/>
                <a:gridCol w="356855"/>
                <a:gridCol w="356855"/>
                <a:gridCol w="356855"/>
                <a:gridCol w="356855"/>
                <a:gridCol w="397267"/>
                <a:gridCol w="382017"/>
                <a:gridCol w="382017"/>
              </a:tblGrid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Действие на организм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3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892" marR="60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112698" y="4561551"/>
            <a:ext cx="2530476" cy="21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2857500" y="6143625"/>
            <a:ext cx="580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Кроссворд «Муравьиная кислота»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714875" y="71438"/>
            <a:ext cx="404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 Физические свойства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214563"/>
            <a:ext cx="44323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500188"/>
            <a:ext cx="3116262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000125" y="642938"/>
            <a:ext cx="8143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Муравьиная кислота – бесцветная, едкая жидкость с острым запахом и жгучим вкусом (</a:t>
            </a:r>
            <a:r>
              <a:rPr lang="en-US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ru-RU" sz="22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кип.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100,7</a:t>
            </a:r>
            <a:r>
              <a:rPr lang="ru-RU" sz="22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С, </a:t>
            </a:r>
            <a:r>
              <a:rPr lang="en-US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ru-RU" sz="22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пл.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8,4</a:t>
            </a:r>
            <a:r>
              <a:rPr lang="ru-RU" sz="22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С). </a:t>
            </a:r>
            <a:endParaRPr lang="ru-RU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2" name="Прямоугольник 7"/>
          <p:cNvSpPr>
            <a:spLocks noChangeArrowheads="1"/>
          </p:cNvSpPr>
          <p:nvPr/>
        </p:nvSpPr>
        <p:spPr bwMode="auto">
          <a:xfrm>
            <a:off x="2000250" y="3643313"/>
            <a:ext cx="21002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линейный ассоциат</a:t>
            </a:r>
            <a:endParaRPr lang="ru-RU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3" name="Прямоугольник 8"/>
          <p:cNvSpPr>
            <a:spLocks noChangeArrowheads="1"/>
          </p:cNvSpPr>
          <p:nvPr/>
        </p:nvSpPr>
        <p:spPr bwMode="auto">
          <a:xfrm>
            <a:off x="6215063" y="2928938"/>
            <a:ext cx="239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циклический ассоциат</a:t>
            </a:r>
            <a:endParaRPr lang="ru-RU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9464" name="Picture 1"/>
          <p:cNvPicPr>
            <a:picLocks noChangeAspect="1" noChangeArrowheads="1"/>
          </p:cNvPicPr>
          <p:nvPr/>
        </p:nvPicPr>
        <p:blipFill>
          <a:blip r:embed="rId4" cstate="email">
            <a:lum bright="-40000" contrast="60000"/>
          </a:blip>
          <a:srcRect/>
          <a:stretch>
            <a:fillRect/>
          </a:stretch>
        </p:blipFill>
        <p:spPr bwMode="auto">
          <a:xfrm>
            <a:off x="6572250" y="4286250"/>
            <a:ext cx="22145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1285875" y="4192588"/>
            <a:ext cx="5286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Известно, что плотность паров муравьиной кислоты по азоту составляет 3,29.  Поэтому  можно  утверждать, что в газообразном состоянии       муравьиная кислота существует в виде ________________.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1207</Words>
  <Application>Microsoft Office PowerPoint</Application>
  <PresentationFormat>Экран (4:3)</PresentationFormat>
  <Paragraphs>650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revaz</cp:lastModifiedBy>
  <cp:revision>26</cp:revision>
  <dcterms:created xsi:type="dcterms:W3CDTF">2013-02-14T14:51:43Z</dcterms:created>
  <dcterms:modified xsi:type="dcterms:W3CDTF">2013-04-18T16:18:01Z</dcterms:modified>
</cp:coreProperties>
</file>