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66" r:id="rId2"/>
    <p:sldId id="267" r:id="rId3"/>
    <p:sldId id="268" r:id="rId4"/>
    <p:sldId id="265" r:id="rId5"/>
    <p:sldId id="269" r:id="rId6"/>
    <p:sldId id="270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22F53B-48BB-4398-9D73-2A934869F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7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759448-AA07-4F6C-88B2-D17687A508C5}" type="slidenum">
              <a:rPr lang="ru-RU" altLang="ru-RU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ru-RU" altLang="ru-RU">
              <a:latin typeface="Calibri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9E4005-707E-4FB3-838F-DBE540A71A2C}" type="slidenum">
              <a:rPr lang="ru-RU" altLang="ru-RU" smtClean="0"/>
              <a:pPr eaLnBrk="1" hangingPunct="1">
                <a:spcBef>
                  <a:spcPct val="0"/>
                </a:spcBef>
              </a:pPr>
              <a:t>15</a:t>
            </a:fld>
            <a:endParaRPr lang="ru-RU" altLang="ru-RU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√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E73E64E-10D0-457F-89CE-EB33CDBD4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51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9BE7-D3E5-477C-BE0C-C1FF1C64F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7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7F35-9DFE-4F3B-BFE7-12253478C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41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ECE65-EA4D-40DF-87CF-6F660BA6B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6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D0276-0222-4DB3-875A-93F69B2B2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7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7232EF-7EE4-4C20-9FA2-7CECDAE3D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58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B6310-182D-4B6F-895E-CC22BB0EA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5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A8EB92-9D34-4250-B7F3-1CD6D41C0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5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DBD7-7B72-48E7-AD59-45A1CA4E5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9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67F8A-C18B-4F2F-8815-C93DCC62A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1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EB8BFD-DDD1-40DB-848D-D8EA5FB22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9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00CFBD4-F1FB-421B-925B-88B4ED2D9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5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7F1F9E1-4B52-4573-9F04-B4C833CBF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8" r:id="rId2"/>
    <p:sldLayoutId id="2147483756" r:id="rId3"/>
    <p:sldLayoutId id="2147483749" r:id="rId4"/>
    <p:sldLayoutId id="2147483757" r:id="rId5"/>
    <p:sldLayoutId id="2147483750" r:id="rId6"/>
    <p:sldLayoutId id="2147483751" r:id="rId7"/>
    <p:sldLayoutId id="2147483758" r:id="rId8"/>
    <p:sldLayoutId id="2147483759" r:id="rId9"/>
    <p:sldLayoutId id="2147483752" r:id="rId10"/>
    <p:sldLayoutId id="2147483753" r:id="rId11"/>
    <p:sldLayoutId id="214748375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2berega.spb.ru/golink/www.mcko.ru/" TargetMode="External"/><Relationship Id="rId2" Type="http://schemas.openxmlformats.org/officeDocument/2006/relationships/hyperlink" Target="http://2berega.spb.ru/golink/mon.gov.ru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text=%D0%BA%D0%B0%D1%80%D1%82%D0%B8%D0%BD%D0%BA%D0%B8%20%D0%BA%D0%BD%D0%B8%D0%B3%D0%B8&amp;pos=3&amp;rpt=simage&amp;lr=213&amp;noreask=1&amp;source=wiz&amp;uinfo=sw-1000-sh-613-fw-775-fh-448-pd-1&amp;img_url=http://000000.appee.ru/media/w400_c8059c8c4b1403889236be74fdaf6405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534400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урока по русскому языку в 5 классе с учетом требований ФГОС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8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  № 58   </a:t>
            </a:r>
          </a:p>
          <a:p>
            <a:pPr algn="ctr">
              <a:defRPr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(Учебник  под редакцией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М.М.Разумовской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П.А.Леканта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i="1" kern="10" dirty="0">
              <a:ln w="15875">
                <a:solidFill>
                  <a:srgbClr val="003366"/>
                </a:solidFill>
                <a:round/>
                <a:headEnd/>
                <a:tailEnd/>
              </a:ln>
              <a:solidFill>
                <a:srgbClr val="A89D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 </a:t>
            </a:r>
            <a:r>
              <a:rPr lang="ru-RU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Буквы О, Ё после  шипящих в корне слова   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урока: </a:t>
            </a:r>
          </a:p>
          <a:p>
            <a:pPr>
              <a:defRPr/>
            </a:pPr>
            <a:r>
              <a:rPr lang="ru-RU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открытия новых знаний. </a:t>
            </a:r>
          </a:p>
          <a:p>
            <a:pPr>
              <a:defRPr/>
            </a:pPr>
            <a:endParaRPr lang="ru-RU" sz="32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ГБОУ СОШ № 1307 города Москвы</a:t>
            </a:r>
          </a:p>
          <a:p>
            <a:pPr algn="r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Клавдия Ильинична</a:t>
            </a:r>
          </a:p>
          <a:p>
            <a:pPr algn="r">
              <a:defRPr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pPr algn="ctr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год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3657600"/>
            <a:ext cx="4495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Что </a:t>
            </a:r>
            <a:r>
              <a:rPr lang="ru-RU" altLang="ru-RU" sz="2400" b="1">
                <a:solidFill>
                  <a:schemeClr val="tx2"/>
                </a:solidFill>
                <a:latin typeface="Arial" charset="0"/>
              </a:rPr>
              <a:t>общего</a:t>
            </a: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 в словах </a:t>
            </a:r>
            <a:br>
              <a:rPr lang="ru-RU" altLang="ru-RU" sz="2400">
                <a:solidFill>
                  <a:schemeClr val="tx2"/>
                </a:solidFill>
                <a:latin typeface="Arial" charset="0"/>
              </a:rPr>
            </a:b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1-го и 2-го столбика? </a:t>
            </a:r>
            <a:br>
              <a:rPr lang="ru-RU" altLang="ru-RU" sz="2400">
                <a:solidFill>
                  <a:schemeClr val="tx2"/>
                </a:solidFill>
                <a:latin typeface="Arial" charset="0"/>
              </a:rPr>
            </a:b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А в чём </a:t>
            </a:r>
            <a:r>
              <a:rPr lang="ru-RU" altLang="ru-RU" sz="2400" b="1">
                <a:solidFill>
                  <a:schemeClr val="tx2"/>
                </a:solidFill>
                <a:latin typeface="Arial" charset="0"/>
              </a:rPr>
              <a:t>различие</a:t>
            </a: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?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38200" y="47244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Это новый вид орфограммы? Почему?</a:t>
            </a:r>
            <a:br>
              <a:rPr lang="ru-RU" altLang="ru-RU" sz="2400">
                <a:solidFill>
                  <a:schemeClr val="tx2"/>
                </a:solidFill>
                <a:latin typeface="Arial" charset="0"/>
              </a:rPr>
            </a:b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Назовите её опознавательный признак.</a:t>
            </a:r>
            <a:br>
              <a:rPr lang="ru-RU" altLang="ru-RU" sz="2400">
                <a:solidFill>
                  <a:schemeClr val="tx2"/>
                </a:solidFill>
                <a:latin typeface="Arial" charset="0"/>
              </a:rPr>
            </a:b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Сформулируйте учебную проблему.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0" y="1676400"/>
            <a:ext cx="4572000" cy="1524000"/>
          </a:xfrm>
          <a:prstGeom prst="rect">
            <a:avLst/>
          </a:prstGeom>
          <a:solidFill>
            <a:srgbClr val="EEF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б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чка                       ч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ё/о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лка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м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д                          ш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ё/о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лк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л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дка                       щ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ё/о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тка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т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плый                    ж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ё/о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лтый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ru-RU" altLang="ru-RU" sz="800">
              <a:latin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6172200"/>
            <a:ext cx="815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Проверьте свои предположения о проблеме урока.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1143000" y="381000"/>
            <a:ext cx="7543800" cy="990600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rgbClr val="FF0000"/>
                </a:solidFill>
                <a:latin typeface="Arial" charset="0"/>
              </a:rPr>
              <a:t>Какую букву – </a:t>
            </a:r>
            <a:r>
              <a:rPr lang="ru-RU" altLang="ru-RU" sz="3200" b="1" i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3200">
                <a:solidFill>
                  <a:srgbClr val="FF0000"/>
                </a:solidFill>
                <a:latin typeface="Arial" charset="0"/>
              </a:rPr>
              <a:t> или </a:t>
            </a:r>
            <a:r>
              <a:rPr lang="ru-RU" altLang="ru-RU" sz="3200" b="1" i="1">
                <a:solidFill>
                  <a:srgbClr val="FF0000"/>
                </a:solidFill>
                <a:latin typeface="Arial" charset="0"/>
              </a:rPr>
              <a:t>О</a:t>
            </a:r>
            <a:r>
              <a:rPr lang="ru-RU" altLang="ru-RU" sz="3200">
                <a:solidFill>
                  <a:srgbClr val="FF0000"/>
                </a:solidFill>
                <a:latin typeface="Arial" charset="0"/>
              </a:rPr>
              <a:t> – нужно писать</a:t>
            </a:r>
            <a:endParaRPr lang="ru-RU" altLang="ru-RU" sz="360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rgbClr val="FF0000"/>
                </a:solidFill>
                <a:latin typeface="Arial" charset="0"/>
              </a:rPr>
              <a:t>под ударением после букв шипящих?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286000" y="3200400"/>
            <a:ext cx="457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Обсудите в парах.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23622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 animBg="1"/>
      <p:bldP spid="7173" grpId="0"/>
      <p:bldP spid="7174" grpId="0" animBg="1"/>
      <p:bldP spid="71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09800" y="2514600"/>
            <a:ext cx="457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жёлтый                крыжовник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шёпот                   шорох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чёрный                 шов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щёлка                   капюшон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ru-RU" altLang="ru-RU" sz="800">
              <a:latin typeface="Arial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4800" y="4724400"/>
            <a:ext cx="861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• Подберите к словам 1-го столбика однокоренные слова (глаголы и существительное). </a:t>
            </a:r>
            <a:br>
              <a:rPr lang="ru-RU" altLang="ru-RU" sz="2400">
                <a:solidFill>
                  <a:schemeClr val="tx2"/>
                </a:solidFill>
                <a:latin typeface="Arial" charset="0"/>
              </a:rPr>
            </a:b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Запишите рядом пары однокоренных слов, выделите корень. </a:t>
            </a:r>
            <a:br>
              <a:rPr lang="ru-RU" altLang="ru-RU" sz="2400">
                <a:solidFill>
                  <a:schemeClr val="tx2"/>
                </a:solidFill>
                <a:latin typeface="Arial" charset="0"/>
              </a:rPr>
            </a:b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 • Попробуйте сделать то же со словами 2-го столбика. Что получилось?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914400" y="228600"/>
            <a:ext cx="7543800" cy="1143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chemeClr val="tx2"/>
                </a:solidFill>
                <a:latin typeface="Arial" charset="0"/>
              </a:rPr>
              <a:t>Решаем проблему,</a:t>
            </a:r>
            <a:br>
              <a:rPr lang="ru-RU" altLang="ru-RU" sz="3600">
                <a:solidFill>
                  <a:schemeClr val="tx2"/>
                </a:solidFill>
                <a:latin typeface="Arial" charset="0"/>
              </a:rPr>
            </a:br>
            <a:r>
              <a:rPr lang="ru-RU" altLang="ru-RU" sz="3600">
                <a:solidFill>
                  <a:schemeClr val="tx2"/>
                </a:solidFill>
                <a:latin typeface="Arial" charset="0"/>
              </a:rPr>
              <a:t> открываем новые знания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447800" y="1600200"/>
            <a:ext cx="739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Прочитайте слова вслух. </a:t>
            </a:r>
            <a:br>
              <a:rPr lang="ru-RU" altLang="ru-RU" sz="2400">
                <a:solidFill>
                  <a:schemeClr val="tx2"/>
                </a:solidFill>
                <a:latin typeface="Arial" charset="0"/>
              </a:rPr>
            </a:b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Какой звук слышится под ударением после шипящих в корне слова? А какие буквы пишутся?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057400" y="3886200"/>
            <a:ext cx="502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Обсудите и выполните в парах.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057400" y="63246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Сравните результаты.</a:t>
            </a:r>
          </a:p>
        </p:txBody>
      </p:sp>
      <p:sp>
        <p:nvSpPr>
          <p:cNvPr id="8201" name="AutoShape 9"/>
          <p:cNvSpPr>
            <a:spLocks/>
          </p:cNvSpPr>
          <p:nvPr/>
        </p:nvSpPr>
        <p:spPr bwMode="auto">
          <a:xfrm>
            <a:off x="6705600" y="2590800"/>
            <a:ext cx="304800" cy="1295400"/>
          </a:xfrm>
          <a:prstGeom prst="rightBrace">
            <a:avLst>
              <a:gd name="adj1" fmla="val 35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7086600" y="2971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искл.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1828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7" grpId="0" build="allAtOnce"/>
      <p:bldP spid="8198" grpId="0"/>
      <p:bldP spid="8199" grpId="0"/>
      <p:bldP spid="8201" grpId="0" animBg="1"/>
      <p:bldP spid="82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66800" y="685800"/>
            <a:ext cx="3200400" cy="1524000"/>
          </a:xfrm>
          <a:prstGeom prst="rect">
            <a:avLst/>
          </a:prstGeom>
          <a:solidFill>
            <a:srgbClr val="DCE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жёлтый </a:t>
            </a:r>
            <a:r>
              <a:rPr lang="ru-RU" altLang="ru-RU" sz="1800" b="1">
                <a:latin typeface="Arial" charset="0"/>
              </a:rPr>
              <a:t>–</a:t>
            </a:r>
            <a:r>
              <a:rPr lang="ru-RU" altLang="ru-RU" sz="1800">
                <a:latin typeface="Arial" charset="0"/>
              </a:rPr>
              <a:t> 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 желтеть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шёпот </a:t>
            </a:r>
            <a:r>
              <a:rPr lang="ru-RU" altLang="ru-RU" sz="1800" b="1">
                <a:latin typeface="Arial" charset="0"/>
              </a:rPr>
              <a:t>–</a:t>
            </a:r>
            <a:r>
              <a:rPr lang="ru-RU" altLang="ru-RU" sz="1800">
                <a:latin typeface="Arial" charset="0"/>
              </a:rPr>
              <a:t> 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 шептать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чёрный </a:t>
            </a:r>
            <a:r>
              <a:rPr lang="ru-RU" altLang="ru-RU" sz="1800" b="1">
                <a:latin typeface="Arial" charset="0"/>
              </a:rPr>
              <a:t>–</a:t>
            </a:r>
            <a:r>
              <a:rPr lang="ru-RU" altLang="ru-RU" sz="1800">
                <a:latin typeface="Arial" charset="0"/>
              </a:rPr>
              <a:t> 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 чернеть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щёлка </a:t>
            </a:r>
            <a:r>
              <a:rPr lang="ru-RU" altLang="ru-RU" sz="1800" b="1">
                <a:latin typeface="Arial" charset="0"/>
              </a:rPr>
              <a:t>–</a:t>
            </a:r>
            <a:r>
              <a:rPr lang="ru-RU" altLang="ru-RU" sz="1800">
                <a:latin typeface="Arial" charset="0"/>
              </a:rPr>
              <a:t> 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 щель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ru-RU" altLang="ru-RU" sz="800">
              <a:latin typeface="Arial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676400" y="4800600"/>
            <a:ext cx="640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latin typeface="Arial" charset="0"/>
              </a:rPr>
              <a:t>Ответьте</a:t>
            </a: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 на проблемный вопрос урока. Сформулируйте </a:t>
            </a:r>
            <a:r>
              <a:rPr lang="ru-RU" altLang="ru-RU" sz="2400" b="1">
                <a:solidFill>
                  <a:schemeClr val="tx2"/>
                </a:solidFill>
                <a:latin typeface="Arial" charset="0"/>
              </a:rPr>
              <a:t>правило</a:t>
            </a: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 самостоятельно.</a:t>
            </a:r>
            <a:br>
              <a:rPr lang="ru-RU" altLang="ru-RU" sz="2400">
                <a:solidFill>
                  <a:schemeClr val="tx2"/>
                </a:solidFill>
                <a:latin typeface="Arial" charset="0"/>
              </a:rPr>
            </a:br>
            <a:endParaRPr lang="ru-RU" altLang="ru-RU" sz="2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447800" y="2438400"/>
            <a:ext cx="632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Установите закономерность в корнях однокоренных слов.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914400" y="6019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Сравните свои выводы с правилом в учебнике (п. 6).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029200" y="685800"/>
            <a:ext cx="3200400" cy="1524000"/>
          </a:xfrm>
          <a:prstGeom prst="rect">
            <a:avLst/>
          </a:prstGeom>
          <a:solidFill>
            <a:srgbClr val="DCE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крыжовник  </a:t>
            </a:r>
            <a:r>
              <a:rPr lang="ru-RU" altLang="ru-RU" sz="1800" b="1">
                <a:latin typeface="Arial" charset="0"/>
              </a:rPr>
              <a:t>–</a:t>
            </a:r>
            <a:r>
              <a:rPr lang="ru-RU" altLang="ru-RU" sz="1800">
                <a:latin typeface="Arial" charset="0"/>
              </a:rPr>
              <a:t> 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  ?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шорох </a:t>
            </a:r>
            <a:r>
              <a:rPr lang="ru-RU" altLang="ru-RU" sz="1800" b="1">
                <a:latin typeface="Arial" charset="0"/>
              </a:rPr>
              <a:t>–</a:t>
            </a:r>
            <a:r>
              <a:rPr lang="ru-RU" altLang="ru-RU" sz="1800">
                <a:latin typeface="Arial" charset="0"/>
              </a:rPr>
              <a:t> 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 ?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шов </a:t>
            </a:r>
            <a:r>
              <a:rPr lang="ru-RU" altLang="ru-RU" sz="1800" b="1">
                <a:latin typeface="Arial" charset="0"/>
              </a:rPr>
              <a:t>–</a:t>
            </a:r>
            <a:r>
              <a:rPr lang="ru-RU" altLang="ru-RU" sz="1800">
                <a:latin typeface="Arial" charset="0"/>
              </a:rPr>
              <a:t> 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 ?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капюшон </a:t>
            </a:r>
            <a:r>
              <a:rPr lang="ru-RU" altLang="ru-RU" sz="1800" b="1">
                <a:latin typeface="Arial" charset="0"/>
              </a:rPr>
              <a:t>–</a:t>
            </a:r>
            <a:r>
              <a:rPr lang="ru-RU" altLang="ru-RU" sz="1800">
                <a:latin typeface="Arial" charset="0"/>
              </a:rPr>
              <a:t> 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 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ru-RU" altLang="ru-RU" sz="800">
              <a:latin typeface="Arial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981200" y="3352800"/>
            <a:ext cx="502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Проверьте себя.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895600" y="3124200"/>
            <a:ext cx="3200400" cy="1524000"/>
          </a:xfrm>
          <a:prstGeom prst="rect">
            <a:avLst/>
          </a:prstGeom>
          <a:solidFill>
            <a:srgbClr val="DCE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ж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лтый </a:t>
            </a:r>
            <a:r>
              <a:rPr lang="ru-RU" altLang="ru-RU" sz="1800" b="1">
                <a:latin typeface="Arial" charset="0"/>
              </a:rPr>
              <a:t>–</a:t>
            </a:r>
            <a:r>
              <a:rPr lang="ru-RU" altLang="ru-RU" sz="1800">
                <a:latin typeface="Arial" charset="0"/>
              </a:rPr>
              <a:t>  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ж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е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лтеть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ш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пот </a:t>
            </a:r>
            <a:r>
              <a:rPr lang="ru-RU" altLang="ru-RU" sz="1800" b="1">
                <a:latin typeface="Arial" charset="0"/>
              </a:rPr>
              <a:t>–</a:t>
            </a:r>
            <a:r>
              <a:rPr lang="ru-RU" altLang="ru-RU" sz="1800">
                <a:latin typeface="Arial" charset="0"/>
              </a:rPr>
              <a:t>  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ш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е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птать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ч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рный </a:t>
            </a:r>
            <a:r>
              <a:rPr lang="ru-RU" altLang="ru-RU" sz="1800" b="1">
                <a:latin typeface="Arial" charset="0"/>
              </a:rPr>
              <a:t>–</a:t>
            </a:r>
            <a:r>
              <a:rPr lang="ru-RU" altLang="ru-RU" sz="1800">
                <a:latin typeface="Arial" charset="0"/>
              </a:rPr>
              <a:t> 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 ч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е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рнеть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щ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лка </a:t>
            </a:r>
            <a:r>
              <a:rPr lang="ru-RU" altLang="ru-RU" sz="1800" b="1">
                <a:latin typeface="Arial" charset="0"/>
              </a:rPr>
              <a:t>–</a:t>
            </a:r>
            <a:r>
              <a:rPr lang="ru-RU" altLang="ru-RU" sz="1800">
                <a:latin typeface="Arial" charset="0"/>
              </a:rPr>
              <a:t> 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 щ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е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ль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ru-RU" altLang="ru-RU" sz="800">
              <a:latin typeface="Arial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62000" y="5410200"/>
            <a:ext cx="800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Дополните графическое обозначение условий выбора орфограммы и её опознавательного признака.</a:t>
            </a:r>
          </a:p>
        </p:txBody>
      </p:sp>
      <p:sp>
        <p:nvSpPr>
          <p:cNvPr id="9226" name="Arc 10"/>
          <p:cNvSpPr>
            <a:spLocks/>
          </p:cNvSpPr>
          <p:nvPr/>
        </p:nvSpPr>
        <p:spPr bwMode="auto">
          <a:xfrm>
            <a:off x="1143000" y="609600"/>
            <a:ext cx="750888" cy="935038"/>
          </a:xfrm>
          <a:custGeom>
            <a:avLst/>
            <a:gdLst>
              <a:gd name="T0" fmla="*/ 0 w 25562"/>
              <a:gd name="T1" fmla="*/ 2147483647 h 21600"/>
              <a:gd name="T2" fmla="*/ 2147483647 w 25562"/>
              <a:gd name="T3" fmla="*/ 2147483647 h 21600"/>
              <a:gd name="T4" fmla="*/ 2147483647 w 25562"/>
              <a:gd name="T5" fmla="*/ 2147483647 h 21600"/>
              <a:gd name="T6" fmla="*/ 0 60000 65536"/>
              <a:gd name="T7" fmla="*/ 0 60000 65536"/>
              <a:gd name="T8" fmla="*/ 0 60000 65536"/>
              <a:gd name="T9" fmla="*/ 0 w 25562"/>
              <a:gd name="T10" fmla="*/ 0 h 21600"/>
              <a:gd name="T11" fmla="*/ 25562 w 255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62" h="21600" fill="none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</a:path>
              <a:path w="25562" h="21600" stroke="0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  <a:lnTo>
                  <a:pt x="12836" y="21600"/>
                </a:lnTo>
                <a:lnTo>
                  <a:pt x="-1" y="42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rc 11"/>
          <p:cNvSpPr>
            <a:spLocks/>
          </p:cNvSpPr>
          <p:nvPr/>
        </p:nvSpPr>
        <p:spPr bwMode="auto">
          <a:xfrm>
            <a:off x="1219200" y="990600"/>
            <a:ext cx="838200" cy="1011238"/>
          </a:xfrm>
          <a:custGeom>
            <a:avLst/>
            <a:gdLst>
              <a:gd name="T0" fmla="*/ 0 w 25562"/>
              <a:gd name="T1" fmla="*/ 2147483647 h 21600"/>
              <a:gd name="T2" fmla="*/ 2147483647 w 25562"/>
              <a:gd name="T3" fmla="*/ 2147483647 h 21600"/>
              <a:gd name="T4" fmla="*/ 2147483647 w 25562"/>
              <a:gd name="T5" fmla="*/ 2147483647 h 21600"/>
              <a:gd name="T6" fmla="*/ 0 60000 65536"/>
              <a:gd name="T7" fmla="*/ 0 60000 65536"/>
              <a:gd name="T8" fmla="*/ 0 60000 65536"/>
              <a:gd name="T9" fmla="*/ 0 w 25562"/>
              <a:gd name="T10" fmla="*/ 0 h 21600"/>
              <a:gd name="T11" fmla="*/ 25562 w 255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62" h="21600" fill="none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</a:path>
              <a:path w="25562" h="21600" stroke="0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  <a:lnTo>
                  <a:pt x="12836" y="21600"/>
                </a:lnTo>
                <a:lnTo>
                  <a:pt x="-1" y="42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rc 12"/>
          <p:cNvSpPr>
            <a:spLocks/>
          </p:cNvSpPr>
          <p:nvPr/>
        </p:nvSpPr>
        <p:spPr bwMode="auto">
          <a:xfrm>
            <a:off x="1143000" y="1371600"/>
            <a:ext cx="750888" cy="1011238"/>
          </a:xfrm>
          <a:custGeom>
            <a:avLst/>
            <a:gdLst>
              <a:gd name="T0" fmla="*/ 0 w 25562"/>
              <a:gd name="T1" fmla="*/ 2147483647 h 21600"/>
              <a:gd name="T2" fmla="*/ 2147483647 w 25562"/>
              <a:gd name="T3" fmla="*/ 2147483647 h 21600"/>
              <a:gd name="T4" fmla="*/ 2147483647 w 25562"/>
              <a:gd name="T5" fmla="*/ 2147483647 h 21600"/>
              <a:gd name="T6" fmla="*/ 0 60000 65536"/>
              <a:gd name="T7" fmla="*/ 0 60000 65536"/>
              <a:gd name="T8" fmla="*/ 0 60000 65536"/>
              <a:gd name="T9" fmla="*/ 0 w 25562"/>
              <a:gd name="T10" fmla="*/ 0 h 21600"/>
              <a:gd name="T11" fmla="*/ 25562 w 255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62" h="21600" fill="none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</a:path>
              <a:path w="25562" h="21600" stroke="0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  <a:lnTo>
                  <a:pt x="12836" y="21600"/>
                </a:lnTo>
                <a:lnTo>
                  <a:pt x="-1" y="42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rc 13"/>
          <p:cNvSpPr>
            <a:spLocks/>
          </p:cNvSpPr>
          <p:nvPr/>
        </p:nvSpPr>
        <p:spPr bwMode="auto">
          <a:xfrm>
            <a:off x="1143000" y="1752600"/>
            <a:ext cx="600075" cy="1011238"/>
          </a:xfrm>
          <a:custGeom>
            <a:avLst/>
            <a:gdLst>
              <a:gd name="T0" fmla="*/ 0 w 25436"/>
              <a:gd name="T1" fmla="*/ 2147483647 h 21600"/>
              <a:gd name="T2" fmla="*/ 2147483647 w 25436"/>
              <a:gd name="T3" fmla="*/ 2147483647 h 21600"/>
              <a:gd name="T4" fmla="*/ 2147483647 w 25436"/>
              <a:gd name="T5" fmla="*/ 2147483647 h 21600"/>
              <a:gd name="T6" fmla="*/ 0 60000 65536"/>
              <a:gd name="T7" fmla="*/ 0 60000 65536"/>
              <a:gd name="T8" fmla="*/ 0 60000 65536"/>
              <a:gd name="T9" fmla="*/ 0 w 25436"/>
              <a:gd name="T10" fmla="*/ 0 h 21600"/>
              <a:gd name="T11" fmla="*/ 25436 w 2543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36" h="21600" fill="none" extrusionOk="0">
                <a:moveTo>
                  <a:pt x="-1" y="4135"/>
                </a:moveTo>
                <a:cubicBezTo>
                  <a:pt x="3692" y="1447"/>
                  <a:pt x="8142" y="-1"/>
                  <a:pt x="12710" y="0"/>
                </a:cubicBezTo>
                <a:cubicBezTo>
                  <a:pt x="17284" y="0"/>
                  <a:pt x="21740" y="1452"/>
                  <a:pt x="25436" y="4146"/>
                </a:cubicBezTo>
              </a:path>
              <a:path w="25436" h="21600" stroke="0" extrusionOk="0">
                <a:moveTo>
                  <a:pt x="-1" y="4135"/>
                </a:moveTo>
                <a:cubicBezTo>
                  <a:pt x="3692" y="1447"/>
                  <a:pt x="8142" y="-1"/>
                  <a:pt x="12710" y="0"/>
                </a:cubicBezTo>
                <a:cubicBezTo>
                  <a:pt x="17284" y="0"/>
                  <a:pt x="21740" y="1452"/>
                  <a:pt x="25436" y="4146"/>
                </a:cubicBezTo>
                <a:lnTo>
                  <a:pt x="12710" y="21600"/>
                </a:lnTo>
                <a:lnTo>
                  <a:pt x="-1" y="41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Arc 14"/>
          <p:cNvSpPr>
            <a:spLocks/>
          </p:cNvSpPr>
          <p:nvPr/>
        </p:nvSpPr>
        <p:spPr bwMode="auto">
          <a:xfrm>
            <a:off x="5181600" y="990600"/>
            <a:ext cx="827088" cy="935038"/>
          </a:xfrm>
          <a:custGeom>
            <a:avLst/>
            <a:gdLst>
              <a:gd name="T0" fmla="*/ 0 w 25562"/>
              <a:gd name="T1" fmla="*/ 2147483647 h 21600"/>
              <a:gd name="T2" fmla="*/ 2147483647 w 25562"/>
              <a:gd name="T3" fmla="*/ 2147483647 h 21600"/>
              <a:gd name="T4" fmla="*/ 2147483647 w 25562"/>
              <a:gd name="T5" fmla="*/ 2147483647 h 21600"/>
              <a:gd name="T6" fmla="*/ 0 60000 65536"/>
              <a:gd name="T7" fmla="*/ 0 60000 65536"/>
              <a:gd name="T8" fmla="*/ 0 60000 65536"/>
              <a:gd name="T9" fmla="*/ 0 w 25562"/>
              <a:gd name="T10" fmla="*/ 0 h 21600"/>
              <a:gd name="T11" fmla="*/ 25562 w 255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62" h="21600" fill="none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</a:path>
              <a:path w="25562" h="21600" stroke="0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  <a:lnTo>
                  <a:pt x="12836" y="21600"/>
                </a:lnTo>
                <a:lnTo>
                  <a:pt x="-1" y="42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Arc 15"/>
          <p:cNvSpPr>
            <a:spLocks/>
          </p:cNvSpPr>
          <p:nvPr/>
        </p:nvSpPr>
        <p:spPr bwMode="auto">
          <a:xfrm>
            <a:off x="5105400" y="1371600"/>
            <a:ext cx="674688" cy="935038"/>
          </a:xfrm>
          <a:custGeom>
            <a:avLst/>
            <a:gdLst>
              <a:gd name="T0" fmla="*/ 0 w 25562"/>
              <a:gd name="T1" fmla="*/ 2147483647 h 21600"/>
              <a:gd name="T2" fmla="*/ 2147483647 w 25562"/>
              <a:gd name="T3" fmla="*/ 2147483647 h 21600"/>
              <a:gd name="T4" fmla="*/ 2147483647 w 25562"/>
              <a:gd name="T5" fmla="*/ 2147483647 h 21600"/>
              <a:gd name="T6" fmla="*/ 0 60000 65536"/>
              <a:gd name="T7" fmla="*/ 0 60000 65536"/>
              <a:gd name="T8" fmla="*/ 0 60000 65536"/>
              <a:gd name="T9" fmla="*/ 0 w 25562"/>
              <a:gd name="T10" fmla="*/ 0 h 21600"/>
              <a:gd name="T11" fmla="*/ 25562 w 255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62" h="21600" fill="none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</a:path>
              <a:path w="25562" h="21600" stroke="0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  <a:lnTo>
                  <a:pt x="12836" y="21600"/>
                </a:lnTo>
                <a:lnTo>
                  <a:pt x="-1" y="42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Arc 16"/>
          <p:cNvSpPr>
            <a:spLocks/>
          </p:cNvSpPr>
          <p:nvPr/>
        </p:nvSpPr>
        <p:spPr bwMode="auto">
          <a:xfrm>
            <a:off x="5181600" y="609600"/>
            <a:ext cx="1600200" cy="935038"/>
          </a:xfrm>
          <a:custGeom>
            <a:avLst/>
            <a:gdLst>
              <a:gd name="T0" fmla="*/ 0 w 25562"/>
              <a:gd name="T1" fmla="*/ 2147483647 h 21600"/>
              <a:gd name="T2" fmla="*/ 2147483647 w 25562"/>
              <a:gd name="T3" fmla="*/ 2147483647 h 21600"/>
              <a:gd name="T4" fmla="*/ 2147483647 w 25562"/>
              <a:gd name="T5" fmla="*/ 2147483647 h 21600"/>
              <a:gd name="T6" fmla="*/ 0 60000 65536"/>
              <a:gd name="T7" fmla="*/ 0 60000 65536"/>
              <a:gd name="T8" fmla="*/ 0 60000 65536"/>
              <a:gd name="T9" fmla="*/ 0 w 25562"/>
              <a:gd name="T10" fmla="*/ 0 h 21600"/>
              <a:gd name="T11" fmla="*/ 25562 w 255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62" h="21600" fill="none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</a:path>
              <a:path w="25562" h="21600" stroke="0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  <a:lnTo>
                  <a:pt x="12836" y="21600"/>
                </a:lnTo>
                <a:lnTo>
                  <a:pt x="-1" y="42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rc 17"/>
          <p:cNvSpPr>
            <a:spLocks/>
          </p:cNvSpPr>
          <p:nvPr/>
        </p:nvSpPr>
        <p:spPr bwMode="auto">
          <a:xfrm>
            <a:off x="5181600" y="1752600"/>
            <a:ext cx="1295400" cy="858838"/>
          </a:xfrm>
          <a:custGeom>
            <a:avLst/>
            <a:gdLst>
              <a:gd name="T0" fmla="*/ 0 w 25562"/>
              <a:gd name="T1" fmla="*/ 2147483647 h 21600"/>
              <a:gd name="T2" fmla="*/ 2147483647 w 25562"/>
              <a:gd name="T3" fmla="*/ 2147483647 h 21600"/>
              <a:gd name="T4" fmla="*/ 2147483647 w 25562"/>
              <a:gd name="T5" fmla="*/ 2147483647 h 21600"/>
              <a:gd name="T6" fmla="*/ 0 60000 65536"/>
              <a:gd name="T7" fmla="*/ 0 60000 65536"/>
              <a:gd name="T8" fmla="*/ 0 60000 65536"/>
              <a:gd name="T9" fmla="*/ 0 w 25562"/>
              <a:gd name="T10" fmla="*/ 0 h 21600"/>
              <a:gd name="T11" fmla="*/ 25562 w 255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62" h="21600" fill="none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</a:path>
              <a:path w="25562" h="21600" stroke="0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  <a:lnTo>
                  <a:pt x="12836" y="21600"/>
                </a:lnTo>
                <a:lnTo>
                  <a:pt x="-1" y="42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rc 18"/>
          <p:cNvSpPr>
            <a:spLocks/>
          </p:cNvSpPr>
          <p:nvPr/>
        </p:nvSpPr>
        <p:spPr bwMode="auto">
          <a:xfrm>
            <a:off x="2971800" y="3048000"/>
            <a:ext cx="750888" cy="935038"/>
          </a:xfrm>
          <a:custGeom>
            <a:avLst/>
            <a:gdLst>
              <a:gd name="T0" fmla="*/ 0 w 25562"/>
              <a:gd name="T1" fmla="*/ 2147483647 h 21600"/>
              <a:gd name="T2" fmla="*/ 2147483647 w 25562"/>
              <a:gd name="T3" fmla="*/ 2147483647 h 21600"/>
              <a:gd name="T4" fmla="*/ 2147483647 w 25562"/>
              <a:gd name="T5" fmla="*/ 2147483647 h 21600"/>
              <a:gd name="T6" fmla="*/ 0 60000 65536"/>
              <a:gd name="T7" fmla="*/ 0 60000 65536"/>
              <a:gd name="T8" fmla="*/ 0 60000 65536"/>
              <a:gd name="T9" fmla="*/ 0 w 25562"/>
              <a:gd name="T10" fmla="*/ 0 h 21600"/>
              <a:gd name="T11" fmla="*/ 25562 w 255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62" h="21600" fill="none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</a:path>
              <a:path w="25562" h="21600" stroke="0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  <a:lnTo>
                  <a:pt x="12836" y="21600"/>
                </a:lnTo>
                <a:lnTo>
                  <a:pt x="-1" y="42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rc 19"/>
          <p:cNvSpPr>
            <a:spLocks/>
          </p:cNvSpPr>
          <p:nvPr/>
        </p:nvSpPr>
        <p:spPr bwMode="auto">
          <a:xfrm>
            <a:off x="4419600" y="3124200"/>
            <a:ext cx="750888" cy="935038"/>
          </a:xfrm>
          <a:custGeom>
            <a:avLst/>
            <a:gdLst>
              <a:gd name="T0" fmla="*/ 0 w 25562"/>
              <a:gd name="T1" fmla="*/ 2147483647 h 21600"/>
              <a:gd name="T2" fmla="*/ 2147483647 w 25562"/>
              <a:gd name="T3" fmla="*/ 2147483647 h 21600"/>
              <a:gd name="T4" fmla="*/ 2147483647 w 25562"/>
              <a:gd name="T5" fmla="*/ 2147483647 h 21600"/>
              <a:gd name="T6" fmla="*/ 0 60000 65536"/>
              <a:gd name="T7" fmla="*/ 0 60000 65536"/>
              <a:gd name="T8" fmla="*/ 0 60000 65536"/>
              <a:gd name="T9" fmla="*/ 0 w 25562"/>
              <a:gd name="T10" fmla="*/ 0 h 21600"/>
              <a:gd name="T11" fmla="*/ 25562 w 255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62" h="21600" fill="none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</a:path>
              <a:path w="25562" h="21600" stroke="0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  <a:lnTo>
                  <a:pt x="12836" y="21600"/>
                </a:lnTo>
                <a:lnTo>
                  <a:pt x="-1" y="42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rc 20"/>
          <p:cNvSpPr>
            <a:spLocks/>
          </p:cNvSpPr>
          <p:nvPr/>
        </p:nvSpPr>
        <p:spPr bwMode="auto">
          <a:xfrm>
            <a:off x="3048000" y="3429000"/>
            <a:ext cx="838200" cy="935038"/>
          </a:xfrm>
          <a:custGeom>
            <a:avLst/>
            <a:gdLst>
              <a:gd name="T0" fmla="*/ 0 w 25562"/>
              <a:gd name="T1" fmla="*/ 2147483647 h 21600"/>
              <a:gd name="T2" fmla="*/ 2147483647 w 25562"/>
              <a:gd name="T3" fmla="*/ 2147483647 h 21600"/>
              <a:gd name="T4" fmla="*/ 2147483647 w 25562"/>
              <a:gd name="T5" fmla="*/ 2147483647 h 21600"/>
              <a:gd name="T6" fmla="*/ 0 60000 65536"/>
              <a:gd name="T7" fmla="*/ 0 60000 65536"/>
              <a:gd name="T8" fmla="*/ 0 60000 65536"/>
              <a:gd name="T9" fmla="*/ 0 w 25562"/>
              <a:gd name="T10" fmla="*/ 0 h 21600"/>
              <a:gd name="T11" fmla="*/ 25562 w 255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62" h="21600" fill="none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</a:path>
              <a:path w="25562" h="21600" stroke="0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  <a:lnTo>
                  <a:pt x="12836" y="21600"/>
                </a:lnTo>
                <a:lnTo>
                  <a:pt x="-1" y="42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Arc 21"/>
          <p:cNvSpPr>
            <a:spLocks/>
          </p:cNvSpPr>
          <p:nvPr/>
        </p:nvSpPr>
        <p:spPr bwMode="auto">
          <a:xfrm>
            <a:off x="4191000" y="3429000"/>
            <a:ext cx="762000" cy="935038"/>
          </a:xfrm>
          <a:custGeom>
            <a:avLst/>
            <a:gdLst>
              <a:gd name="T0" fmla="*/ 0 w 25562"/>
              <a:gd name="T1" fmla="*/ 2147483647 h 21600"/>
              <a:gd name="T2" fmla="*/ 2147483647 w 25562"/>
              <a:gd name="T3" fmla="*/ 2147483647 h 21600"/>
              <a:gd name="T4" fmla="*/ 2147483647 w 25562"/>
              <a:gd name="T5" fmla="*/ 2147483647 h 21600"/>
              <a:gd name="T6" fmla="*/ 0 60000 65536"/>
              <a:gd name="T7" fmla="*/ 0 60000 65536"/>
              <a:gd name="T8" fmla="*/ 0 60000 65536"/>
              <a:gd name="T9" fmla="*/ 0 w 25562"/>
              <a:gd name="T10" fmla="*/ 0 h 21600"/>
              <a:gd name="T11" fmla="*/ 25562 w 255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62" h="21600" fill="none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</a:path>
              <a:path w="25562" h="21600" stroke="0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  <a:lnTo>
                  <a:pt x="12836" y="21600"/>
                </a:lnTo>
                <a:lnTo>
                  <a:pt x="-1" y="42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8" name="Arc 22"/>
          <p:cNvSpPr>
            <a:spLocks/>
          </p:cNvSpPr>
          <p:nvPr/>
        </p:nvSpPr>
        <p:spPr bwMode="auto">
          <a:xfrm>
            <a:off x="2971800" y="3810000"/>
            <a:ext cx="750888" cy="1011238"/>
          </a:xfrm>
          <a:custGeom>
            <a:avLst/>
            <a:gdLst>
              <a:gd name="T0" fmla="*/ 0 w 25562"/>
              <a:gd name="T1" fmla="*/ 2147483647 h 21600"/>
              <a:gd name="T2" fmla="*/ 2147483647 w 25562"/>
              <a:gd name="T3" fmla="*/ 2147483647 h 21600"/>
              <a:gd name="T4" fmla="*/ 2147483647 w 25562"/>
              <a:gd name="T5" fmla="*/ 2147483647 h 21600"/>
              <a:gd name="T6" fmla="*/ 0 60000 65536"/>
              <a:gd name="T7" fmla="*/ 0 60000 65536"/>
              <a:gd name="T8" fmla="*/ 0 60000 65536"/>
              <a:gd name="T9" fmla="*/ 0 w 25562"/>
              <a:gd name="T10" fmla="*/ 0 h 21600"/>
              <a:gd name="T11" fmla="*/ 25562 w 255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62" h="21600" fill="none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</a:path>
              <a:path w="25562" h="21600" stroke="0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  <a:lnTo>
                  <a:pt x="12836" y="21600"/>
                </a:lnTo>
                <a:lnTo>
                  <a:pt x="-1" y="42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9" name="Arc 23"/>
          <p:cNvSpPr>
            <a:spLocks/>
          </p:cNvSpPr>
          <p:nvPr/>
        </p:nvSpPr>
        <p:spPr bwMode="auto">
          <a:xfrm>
            <a:off x="4419600" y="3810000"/>
            <a:ext cx="750888" cy="1011238"/>
          </a:xfrm>
          <a:custGeom>
            <a:avLst/>
            <a:gdLst>
              <a:gd name="T0" fmla="*/ 0 w 25562"/>
              <a:gd name="T1" fmla="*/ 2147483647 h 21600"/>
              <a:gd name="T2" fmla="*/ 2147483647 w 25562"/>
              <a:gd name="T3" fmla="*/ 2147483647 h 21600"/>
              <a:gd name="T4" fmla="*/ 2147483647 w 25562"/>
              <a:gd name="T5" fmla="*/ 2147483647 h 21600"/>
              <a:gd name="T6" fmla="*/ 0 60000 65536"/>
              <a:gd name="T7" fmla="*/ 0 60000 65536"/>
              <a:gd name="T8" fmla="*/ 0 60000 65536"/>
              <a:gd name="T9" fmla="*/ 0 w 25562"/>
              <a:gd name="T10" fmla="*/ 0 h 21600"/>
              <a:gd name="T11" fmla="*/ 25562 w 255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62" h="21600" fill="none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</a:path>
              <a:path w="25562" h="21600" stroke="0" extrusionOk="0">
                <a:moveTo>
                  <a:pt x="-1" y="4227"/>
                </a:moveTo>
                <a:cubicBezTo>
                  <a:pt x="3716" y="1481"/>
                  <a:pt x="8215" y="-1"/>
                  <a:pt x="12836" y="0"/>
                </a:cubicBezTo>
                <a:cubicBezTo>
                  <a:pt x="17410" y="0"/>
                  <a:pt x="21866" y="1452"/>
                  <a:pt x="25562" y="4146"/>
                </a:cubicBezTo>
                <a:lnTo>
                  <a:pt x="12836" y="21600"/>
                </a:lnTo>
                <a:lnTo>
                  <a:pt x="-1" y="42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0" name="Arc 24"/>
          <p:cNvSpPr>
            <a:spLocks/>
          </p:cNvSpPr>
          <p:nvPr/>
        </p:nvSpPr>
        <p:spPr bwMode="auto">
          <a:xfrm>
            <a:off x="2971800" y="4191000"/>
            <a:ext cx="609600" cy="1011238"/>
          </a:xfrm>
          <a:custGeom>
            <a:avLst/>
            <a:gdLst>
              <a:gd name="T0" fmla="*/ 0 w 25436"/>
              <a:gd name="T1" fmla="*/ 2147483647 h 21600"/>
              <a:gd name="T2" fmla="*/ 2147483647 w 25436"/>
              <a:gd name="T3" fmla="*/ 2147483647 h 21600"/>
              <a:gd name="T4" fmla="*/ 2147483647 w 25436"/>
              <a:gd name="T5" fmla="*/ 2147483647 h 21600"/>
              <a:gd name="T6" fmla="*/ 0 60000 65536"/>
              <a:gd name="T7" fmla="*/ 0 60000 65536"/>
              <a:gd name="T8" fmla="*/ 0 60000 65536"/>
              <a:gd name="T9" fmla="*/ 0 w 25436"/>
              <a:gd name="T10" fmla="*/ 0 h 21600"/>
              <a:gd name="T11" fmla="*/ 25436 w 2543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36" h="21600" fill="none" extrusionOk="0">
                <a:moveTo>
                  <a:pt x="-1" y="4135"/>
                </a:moveTo>
                <a:cubicBezTo>
                  <a:pt x="3692" y="1447"/>
                  <a:pt x="8142" y="-1"/>
                  <a:pt x="12710" y="0"/>
                </a:cubicBezTo>
                <a:cubicBezTo>
                  <a:pt x="17284" y="0"/>
                  <a:pt x="21740" y="1452"/>
                  <a:pt x="25436" y="4146"/>
                </a:cubicBezTo>
              </a:path>
              <a:path w="25436" h="21600" stroke="0" extrusionOk="0">
                <a:moveTo>
                  <a:pt x="-1" y="4135"/>
                </a:moveTo>
                <a:cubicBezTo>
                  <a:pt x="3692" y="1447"/>
                  <a:pt x="8142" y="-1"/>
                  <a:pt x="12710" y="0"/>
                </a:cubicBezTo>
                <a:cubicBezTo>
                  <a:pt x="17284" y="0"/>
                  <a:pt x="21740" y="1452"/>
                  <a:pt x="25436" y="4146"/>
                </a:cubicBezTo>
                <a:lnTo>
                  <a:pt x="12710" y="21600"/>
                </a:lnTo>
                <a:lnTo>
                  <a:pt x="-1" y="41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41" name="Arc 25"/>
          <p:cNvSpPr>
            <a:spLocks/>
          </p:cNvSpPr>
          <p:nvPr/>
        </p:nvSpPr>
        <p:spPr bwMode="auto">
          <a:xfrm>
            <a:off x="4191000" y="4191000"/>
            <a:ext cx="600075" cy="1011238"/>
          </a:xfrm>
          <a:custGeom>
            <a:avLst/>
            <a:gdLst>
              <a:gd name="T0" fmla="*/ 0 w 25436"/>
              <a:gd name="T1" fmla="*/ 2147483647 h 21600"/>
              <a:gd name="T2" fmla="*/ 2147483647 w 25436"/>
              <a:gd name="T3" fmla="*/ 2147483647 h 21600"/>
              <a:gd name="T4" fmla="*/ 2147483647 w 25436"/>
              <a:gd name="T5" fmla="*/ 2147483647 h 21600"/>
              <a:gd name="T6" fmla="*/ 0 60000 65536"/>
              <a:gd name="T7" fmla="*/ 0 60000 65536"/>
              <a:gd name="T8" fmla="*/ 0 60000 65536"/>
              <a:gd name="T9" fmla="*/ 0 w 25436"/>
              <a:gd name="T10" fmla="*/ 0 h 21600"/>
              <a:gd name="T11" fmla="*/ 25436 w 2543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36" h="21600" fill="none" extrusionOk="0">
                <a:moveTo>
                  <a:pt x="-1" y="4135"/>
                </a:moveTo>
                <a:cubicBezTo>
                  <a:pt x="3692" y="1447"/>
                  <a:pt x="8142" y="-1"/>
                  <a:pt x="12710" y="0"/>
                </a:cubicBezTo>
                <a:cubicBezTo>
                  <a:pt x="17284" y="0"/>
                  <a:pt x="21740" y="1452"/>
                  <a:pt x="25436" y="4146"/>
                </a:cubicBezTo>
              </a:path>
              <a:path w="25436" h="21600" stroke="0" extrusionOk="0">
                <a:moveTo>
                  <a:pt x="-1" y="4135"/>
                </a:moveTo>
                <a:cubicBezTo>
                  <a:pt x="3692" y="1447"/>
                  <a:pt x="8142" y="-1"/>
                  <a:pt x="12710" y="0"/>
                </a:cubicBezTo>
                <a:cubicBezTo>
                  <a:pt x="17284" y="0"/>
                  <a:pt x="21740" y="1452"/>
                  <a:pt x="25436" y="4146"/>
                </a:cubicBezTo>
                <a:lnTo>
                  <a:pt x="12710" y="21600"/>
                </a:lnTo>
                <a:lnTo>
                  <a:pt x="-1" y="41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/>
      <p:bldP spid="9220" grpId="0"/>
      <p:bldP spid="9221" grpId="0"/>
      <p:bldP spid="9222" grpId="0" animBg="1"/>
      <p:bldP spid="9223" grpId="0"/>
      <p:bldP spid="9224" grpId="0" animBg="1"/>
      <p:bldP spid="9225" grpId="0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  <p:bldP spid="9235" grpId="0" animBg="1"/>
      <p:bldP spid="9236" grpId="0" animBg="1"/>
      <p:bldP spid="9237" grpId="0" animBg="1"/>
      <p:bldP spid="9238" grpId="0" animBg="1"/>
      <p:bldP spid="9239" grpId="0" animBg="1"/>
      <p:bldP spid="9240" grpId="0" animBg="1"/>
      <p:bldP spid="92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47800" y="4114800"/>
            <a:ext cx="6096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Это один вид орфограммы или разные? Аргументируйте ответ.</a:t>
            </a: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838200" y="304800"/>
            <a:ext cx="7543800" cy="6096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chemeClr val="tx2"/>
                </a:solidFill>
                <a:latin typeface="Arial" charset="0"/>
              </a:rPr>
              <a:t>Сравни и запомни!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295400" y="1066800"/>
            <a:ext cx="6858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Чем отличаются слова в каждой группе?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800600" y="1981200"/>
            <a:ext cx="2438400" cy="1524000"/>
          </a:xfrm>
          <a:prstGeom prst="rect">
            <a:avLst/>
          </a:prstGeom>
          <a:solidFill>
            <a:srgbClr val="DCE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ж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нглёр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ш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ссе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ш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фёр 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ш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колад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ru-RU" altLang="ru-RU" sz="800">
              <a:latin typeface="Arial" charset="0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1066800" y="5181600"/>
            <a:ext cx="6934200" cy="685800"/>
          </a:xfrm>
          <a:prstGeom prst="wedgeRectCallout">
            <a:avLst>
              <a:gd name="adj1" fmla="val -41806"/>
              <a:gd name="adj2" fmla="val 92824"/>
            </a:avLst>
          </a:prstGeom>
          <a:solidFill>
            <a:srgbClr val="C0FB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2"/>
                </a:solidFill>
                <a:latin typeface="Arial" charset="0"/>
              </a:rPr>
              <a:t>Найдите информацию в учебнике, которая поможет вам ответить на этот вопрос.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447800" y="1981200"/>
            <a:ext cx="2438400" cy="1524000"/>
          </a:xfrm>
          <a:prstGeom prst="rect">
            <a:avLst/>
          </a:prstGeom>
          <a:solidFill>
            <a:srgbClr val="DCE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крыж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вник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ш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рох 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ш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в 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капюш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н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ru-RU" altLang="ru-RU" sz="800">
              <a:latin typeface="Arial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2514600" y="19050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flipH="1">
            <a:off x="1981200" y="22860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1905000" y="26670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2667000" y="30480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>
            <a:off x="5791200" y="22860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5943600" y="29718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743200" y="36576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Проверьте себя. </a:t>
            </a:r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752600"/>
            <a:ext cx="1508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600200" y="1524000"/>
            <a:ext cx="5562600" cy="2057400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800" dirty="0" smtClean="0"/>
              <a:t>Ш</a:t>
            </a:r>
            <a:r>
              <a:rPr lang="ru-RU" altLang="ru-RU" sz="2800" dirty="0" smtClean="0">
                <a:solidFill>
                  <a:srgbClr val="FF0000"/>
                </a:solidFill>
              </a:rPr>
              <a:t>о</a:t>
            </a:r>
            <a:r>
              <a:rPr lang="ru-RU" altLang="ru-RU" sz="2800" dirty="0" smtClean="0"/>
              <a:t>колад, ш</a:t>
            </a:r>
            <a:r>
              <a:rPr lang="ru-RU" altLang="ru-RU" sz="2800" dirty="0" smtClean="0">
                <a:solidFill>
                  <a:srgbClr val="FF0000"/>
                </a:solidFill>
              </a:rPr>
              <a:t>о</a:t>
            </a:r>
            <a:r>
              <a:rPr lang="ru-RU" altLang="ru-RU" sz="2800" dirty="0" smtClean="0"/>
              <a:t>фёр, крыж</a:t>
            </a:r>
            <a:r>
              <a:rPr lang="ru-RU" altLang="ru-RU" sz="2800" dirty="0" smtClean="0">
                <a:solidFill>
                  <a:srgbClr val="FF0000"/>
                </a:solidFill>
              </a:rPr>
              <a:t>о</a:t>
            </a:r>
            <a:r>
              <a:rPr lang="ru-RU" altLang="ru-RU" sz="2800" dirty="0" smtClean="0"/>
              <a:t>вник.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800" dirty="0" smtClean="0"/>
              <a:t>Ш</a:t>
            </a:r>
            <a:r>
              <a:rPr lang="ru-RU" altLang="ru-RU" sz="2800" dirty="0" smtClean="0">
                <a:solidFill>
                  <a:srgbClr val="FF0000"/>
                </a:solidFill>
              </a:rPr>
              <a:t>о</a:t>
            </a:r>
            <a:r>
              <a:rPr lang="ru-RU" altLang="ru-RU" sz="2800" dirty="0" smtClean="0"/>
              <a:t>в, ш</a:t>
            </a:r>
            <a:r>
              <a:rPr lang="ru-RU" altLang="ru-RU" sz="2800" dirty="0" smtClean="0">
                <a:solidFill>
                  <a:srgbClr val="FF0000"/>
                </a:solidFill>
              </a:rPr>
              <a:t>о</a:t>
            </a:r>
            <a:r>
              <a:rPr lang="ru-RU" altLang="ru-RU" sz="2800" dirty="0" smtClean="0"/>
              <a:t>ссе, обж</a:t>
            </a:r>
            <a:r>
              <a:rPr lang="ru-RU" altLang="ru-RU" sz="2800" dirty="0" smtClean="0">
                <a:solidFill>
                  <a:srgbClr val="FF0000"/>
                </a:solidFill>
              </a:rPr>
              <a:t>о</a:t>
            </a:r>
            <a:r>
              <a:rPr lang="ru-RU" altLang="ru-RU" sz="2800" dirty="0" smtClean="0"/>
              <a:t>ра, ш</a:t>
            </a:r>
            <a:r>
              <a:rPr lang="ru-RU" altLang="ru-RU" sz="2800" dirty="0" smtClean="0">
                <a:solidFill>
                  <a:srgbClr val="FF0000"/>
                </a:solidFill>
              </a:rPr>
              <a:t>о</a:t>
            </a:r>
            <a:r>
              <a:rPr lang="ru-RU" altLang="ru-RU" sz="2800" dirty="0" smtClean="0"/>
              <a:t>рник.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800" dirty="0" smtClean="0"/>
              <a:t>Ш</a:t>
            </a:r>
            <a:r>
              <a:rPr lang="ru-RU" altLang="ru-RU" sz="2800" dirty="0" smtClean="0">
                <a:solidFill>
                  <a:srgbClr val="FF0000"/>
                </a:solidFill>
              </a:rPr>
              <a:t>о</a:t>
            </a:r>
            <a:r>
              <a:rPr lang="ru-RU" altLang="ru-RU" sz="2800" dirty="0" smtClean="0"/>
              <a:t>рох, ч</a:t>
            </a:r>
            <a:r>
              <a:rPr lang="ru-RU" altLang="ru-RU" sz="2800" dirty="0" smtClean="0">
                <a:solidFill>
                  <a:srgbClr val="FF0000"/>
                </a:solidFill>
              </a:rPr>
              <a:t>о</a:t>
            </a:r>
            <a:r>
              <a:rPr lang="ru-RU" altLang="ru-RU" sz="2800" dirty="0" smtClean="0"/>
              <a:t>порный, чащ</a:t>
            </a:r>
            <a:r>
              <a:rPr lang="ru-RU" altLang="ru-RU" sz="2800" dirty="0" smtClean="0">
                <a:solidFill>
                  <a:srgbClr val="FF0000"/>
                </a:solidFill>
              </a:rPr>
              <a:t>о</a:t>
            </a:r>
            <a:r>
              <a:rPr lang="ru-RU" altLang="ru-RU" sz="2800" dirty="0" smtClean="0"/>
              <a:t>ба.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800" dirty="0" smtClean="0"/>
              <a:t>Капюш</a:t>
            </a:r>
            <a:r>
              <a:rPr lang="ru-RU" altLang="ru-RU" sz="2800" dirty="0" smtClean="0">
                <a:solidFill>
                  <a:srgbClr val="FF0000"/>
                </a:solidFill>
              </a:rPr>
              <a:t>о</a:t>
            </a:r>
            <a:r>
              <a:rPr lang="ru-RU" altLang="ru-RU" sz="2800" dirty="0" smtClean="0"/>
              <a:t>н, ж</a:t>
            </a:r>
            <a:r>
              <a:rPr lang="ru-RU" altLang="ru-RU" sz="2800" dirty="0" smtClean="0">
                <a:solidFill>
                  <a:srgbClr val="FF0000"/>
                </a:solidFill>
              </a:rPr>
              <a:t>о</a:t>
            </a:r>
            <a:r>
              <a:rPr lang="ru-RU" altLang="ru-RU" sz="2800" dirty="0" smtClean="0"/>
              <a:t>кей, трущ</a:t>
            </a:r>
            <a:r>
              <a:rPr lang="ru-RU" altLang="ru-RU" sz="2800" dirty="0" smtClean="0">
                <a:solidFill>
                  <a:srgbClr val="FF0000"/>
                </a:solidFill>
              </a:rPr>
              <a:t>о</a:t>
            </a:r>
            <a:r>
              <a:rPr lang="ru-RU" altLang="ru-RU" sz="2800" dirty="0" smtClean="0"/>
              <a:t>ба.</a:t>
            </a:r>
            <a:endParaRPr lang="ru-RU" altLang="ru-RU" sz="2400" b="1" dirty="0" smtClean="0">
              <a:solidFill>
                <a:schemeClr val="accent2"/>
              </a:solidFill>
            </a:endParaRPr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sz="800" dirty="0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2000" y="533400"/>
            <a:ext cx="7696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  <a:latin typeface="Arial" charset="0"/>
              </a:rPr>
              <a:t>Запомним рифмовку</a:t>
            </a:r>
            <a:r>
              <a:rPr lang="ru-RU" altLang="ru-RU" sz="360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altLang="ru-RU" sz="3600">
                <a:solidFill>
                  <a:srgbClr val="FF0000"/>
                </a:solidFill>
                <a:latin typeface="Arial" charset="0"/>
              </a:rPr>
            </a:b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057400" y="586740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Arial" charset="0"/>
              </a:rPr>
              <a:t>Запишите в тетрадях новые для вас слова.</a:t>
            </a: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09800"/>
            <a:ext cx="18097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14287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2133600" y="3733800"/>
            <a:ext cx="5029200" cy="457200"/>
          </a:xfrm>
          <a:prstGeom prst="wedgeRoundRectCallout">
            <a:avLst>
              <a:gd name="adj1" fmla="val 58176"/>
              <a:gd name="adj2" fmla="val -5138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Кто изображён на картинке?</a:t>
            </a:r>
            <a:r>
              <a:rPr lang="ru-RU" altLang="ru-RU" sz="180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altLang="ru-RU" sz="1800">
                <a:solidFill>
                  <a:srgbClr val="FF0000"/>
                </a:solidFill>
                <a:latin typeface="Arial" charset="0"/>
              </a:rPr>
            </a:br>
            <a:endParaRPr lang="ru-RU" altLang="ru-RU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2286000" y="4419600"/>
            <a:ext cx="5029200" cy="457200"/>
          </a:xfrm>
          <a:prstGeom prst="wedgeRoundRectCallout">
            <a:avLst>
              <a:gd name="adj1" fmla="val -56912"/>
              <a:gd name="adj2" fmla="val -3958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Что означает слово </a:t>
            </a:r>
            <a:r>
              <a:rPr lang="ru-RU" altLang="ru-RU" sz="1800" b="1">
                <a:latin typeface="Arial" charset="0"/>
              </a:rPr>
              <a:t>шорник</a:t>
            </a:r>
            <a:r>
              <a:rPr lang="ru-RU" altLang="ru-RU" sz="1800">
                <a:latin typeface="Arial" charset="0"/>
              </a:rPr>
              <a:t>?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057400" y="4343400"/>
            <a:ext cx="5562600" cy="9906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latin typeface="Arial" charset="0"/>
              </a:rPr>
              <a:t>Шорник </a:t>
            </a:r>
            <a:r>
              <a:rPr lang="ru-RU" altLang="ru-RU" sz="1600">
                <a:latin typeface="Arial" charset="0"/>
              </a:rPr>
              <a:t>— человек, который занимается изготовлением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latin typeface="Arial" charset="0"/>
              </a:rPr>
              <a:t>шор</a:t>
            </a:r>
            <a:r>
              <a:rPr lang="ru-RU" altLang="ru-RU" sz="1600">
                <a:latin typeface="Arial" charset="0"/>
              </a:rPr>
              <a:t>, то есть боковых надглазников, которые надеваются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latin typeface="Arial" charset="0"/>
              </a:rPr>
              <a:t> на лошадей для ограничения поля зрения.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67" grpId="0"/>
      <p:bldP spid="11269" grpId="0"/>
      <p:bldP spid="11272" grpId="0" animBg="1"/>
      <p:bldP spid="11273" grpId="0" animBg="1"/>
      <p:bldP spid="112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676400"/>
            <a:ext cx="65532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u="sng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 </a:t>
            </a:r>
            <a:endParaRPr lang="ru-RU" altLang="ru-RU" sz="2000" u="sng" smtClean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143000" y="11430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000">
                <a:latin typeface="Arial" charset="0"/>
              </a:rPr>
              <a:t>Выполните предложенные задания.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438400" y="4495800"/>
            <a:ext cx="411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000">
                <a:latin typeface="Arial" charset="0"/>
              </a:rPr>
              <a:t>    Сравните с ответом.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09600" y="1981200"/>
            <a:ext cx="7696200" cy="2286000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1. Какую букву выбрать: </a:t>
            </a:r>
            <a:r>
              <a:rPr lang="ru-RU" altLang="ru-RU" sz="1800" b="1">
                <a:latin typeface="Arial" charset="0"/>
              </a:rPr>
              <a:t>Ё</a:t>
            </a:r>
            <a:r>
              <a:rPr lang="ru-RU" altLang="ru-RU" sz="1800">
                <a:latin typeface="Arial" charset="0"/>
              </a:rPr>
              <a:t> или </a:t>
            </a:r>
            <a:r>
              <a:rPr lang="ru-RU" altLang="ru-RU" sz="1800" b="1">
                <a:latin typeface="Arial" charset="0"/>
              </a:rPr>
              <a:t>О</a:t>
            </a:r>
            <a:r>
              <a:rPr lang="ru-RU" altLang="ru-RU" sz="1800">
                <a:latin typeface="Arial" charset="0"/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а) щ…голь б) ч…рствый в) ч…порный г) реш…тка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Выпишите </a:t>
            </a:r>
            <a:r>
              <a:rPr lang="ru-RU" altLang="ru-RU" sz="1800" b="1">
                <a:latin typeface="Arial" charset="0"/>
              </a:rPr>
              <a:t>только</a:t>
            </a:r>
            <a:r>
              <a:rPr lang="ru-RU" altLang="ru-RU" sz="1800">
                <a:latin typeface="Arial" charset="0"/>
              </a:rPr>
              <a:t> слова </a:t>
            </a:r>
            <a:r>
              <a:rPr lang="ru-RU" altLang="ru-RU" sz="1800" b="1">
                <a:latin typeface="Arial" charset="0"/>
              </a:rPr>
              <a:t>с Ё</a:t>
            </a:r>
            <a:r>
              <a:rPr lang="ru-RU" altLang="ru-RU" sz="1800">
                <a:latin typeface="Arial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2. Найдите «</a:t>
            </a:r>
            <a:r>
              <a:rPr lang="ru-RU" altLang="ru-RU" sz="1800" b="1">
                <a:latin typeface="Arial" charset="0"/>
              </a:rPr>
              <a:t>лишнее</a:t>
            </a:r>
            <a:r>
              <a:rPr lang="ru-RU" altLang="ru-RU" sz="1800">
                <a:latin typeface="Arial" charset="0"/>
              </a:rPr>
              <a:t>» слово.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а) расчёска, б) жонглёр, в) шорох, г) шёпот.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609600" y="1828800"/>
            <a:ext cx="7848600" cy="2514600"/>
          </a:xfrm>
          <a:prstGeom prst="roundRect">
            <a:avLst>
              <a:gd name="adj" fmla="val 16667"/>
            </a:avLst>
          </a:prstGeom>
          <a:solidFill>
            <a:srgbClr val="DCEF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1. а) ж</a:t>
            </a:r>
            <a:r>
              <a:rPr lang="ru-RU" altLang="ru-RU" sz="1800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1800">
                <a:latin typeface="Arial" charset="0"/>
              </a:rPr>
              <a:t>рдочка; б) ч</a:t>
            </a:r>
            <a:r>
              <a:rPr lang="ru-RU" altLang="ru-RU" sz="1800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1800">
                <a:latin typeface="Arial" charset="0"/>
              </a:rPr>
              <a:t>рствый; г) реш</a:t>
            </a:r>
            <a:r>
              <a:rPr lang="ru-RU" altLang="ru-RU" sz="1800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1800">
                <a:latin typeface="Arial" charset="0"/>
              </a:rPr>
              <a:t>тка.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2.  Найдите «</a:t>
            </a:r>
            <a:r>
              <a:rPr lang="ru-RU" altLang="ru-RU" sz="1800" b="1">
                <a:latin typeface="Arial" charset="0"/>
              </a:rPr>
              <a:t>лишнее</a:t>
            </a:r>
            <a:r>
              <a:rPr lang="ru-RU" altLang="ru-RU" sz="1800">
                <a:latin typeface="Arial" charset="0"/>
              </a:rPr>
              <a:t>» слово.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а) расчёска; </a:t>
            </a:r>
            <a:r>
              <a:rPr lang="ru-RU" altLang="ru-RU" sz="1800">
                <a:solidFill>
                  <a:srgbClr val="FF0000"/>
                </a:solidFill>
                <a:latin typeface="Arial" charset="0"/>
              </a:rPr>
              <a:t>б)</a:t>
            </a:r>
            <a:r>
              <a:rPr lang="ru-RU" altLang="ru-RU" sz="1800">
                <a:latin typeface="Arial" charset="0"/>
              </a:rPr>
              <a:t> </a:t>
            </a:r>
            <a:r>
              <a:rPr lang="ru-RU" altLang="ru-RU" sz="1800">
                <a:solidFill>
                  <a:srgbClr val="FF0000"/>
                </a:solidFill>
                <a:latin typeface="Arial" charset="0"/>
              </a:rPr>
              <a:t>жонглёр</a:t>
            </a:r>
            <a:r>
              <a:rPr lang="ru-RU" altLang="ru-RU" sz="1800">
                <a:latin typeface="Arial" charset="0"/>
              </a:rPr>
              <a:t>; в) шорох; г) шёпот.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1447800" y="304800"/>
            <a:ext cx="59436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chemeClr val="tx2"/>
                </a:solidFill>
                <a:latin typeface="Arial" charset="0"/>
              </a:rPr>
              <a:t>Рефлексия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 animBg="1"/>
      <p:bldP spid="122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u="sng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Составить схемы правил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 39,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выучить </a:t>
            </a:r>
            <a:r>
              <a:rPr lang="ru-RU" sz="28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  исключения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оставить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самодиктант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37" indent="0">
              <a:buFont typeface="Wingdings 3" pitchFamily="18" charset="2"/>
              <a:buNone/>
              <a:defRPr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ИКТ­поддержкой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последующей работы в классе в группах.</a:t>
            </a:r>
          </a:p>
          <a:p>
            <a:pPr>
              <a:defRPr/>
            </a:pPr>
            <a:endParaRPr lang="ru-RU" altLang="ru-RU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 рифмовку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колад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фёр, крыж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вник.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в, ш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ссе, обж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ра, ш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рник.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рох, ч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порный, чащ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Капюш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н, ж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кей, трущ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ба.</a:t>
            </a:r>
            <a:endParaRPr lang="ru-RU" altLang="ru-RU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5"/>
          <p:cNvSpPr>
            <a:spLocks noChangeArrowheads="1"/>
          </p:cNvSpPr>
          <p:nvPr/>
        </p:nvSpPr>
        <p:spPr bwMode="auto">
          <a:xfrm>
            <a:off x="274638" y="533400"/>
            <a:ext cx="8610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</a:rPr>
              <a:t>Литература</a:t>
            </a: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1. Федеральный государственный образовательный стандарт основного общего образования. – М.: Просвещение, 2011.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Arial" charset="0"/>
              </a:rPr>
              <a:t>Интернет-ресурсы по ФГОС</a:t>
            </a:r>
            <a:endParaRPr lang="ru-RU" altLang="ru-RU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u="sng">
                <a:latin typeface="Arial" charset="0"/>
                <a:hlinkClick r:id="rId2"/>
              </a:rPr>
              <a:t>http:// mon. gov. ru</a:t>
            </a:r>
            <a:r>
              <a:rPr lang="ru-RU" altLang="ru-RU" sz="1800">
                <a:latin typeface="Arial" charset="0"/>
              </a:rPr>
              <a:t> - сайт Министерства образования и науки РФ. Раздел Федеральные государственные образовательные стандарты содержит текст ФГОС и нормативные акты, регламентирующие введение ФГОС.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u="sng">
                <a:latin typeface="Arial" charset="0"/>
                <a:hlinkClick r:id="rId3"/>
              </a:rPr>
              <a:t>http:// www. mcko. ru</a:t>
            </a:r>
            <a:r>
              <a:rPr lang="ru-RU" altLang="ru-RU" sz="1800">
                <a:latin typeface="Arial" charset="0"/>
              </a:rPr>
              <a:t> - сайт Московского центра оценки качества содержит методические рекомендации по реализации основной образовательной програм­ мы, раскрывает специфику деятельностного подхода при реализации ФГОС.</a:t>
            </a:r>
          </a:p>
        </p:txBody>
      </p:sp>
      <p:pic>
        <p:nvPicPr>
          <p:cNvPr id="23555" name="Рисунок 6" descr="http://im6-tub-ru.yandex.net/i?id=145275891-0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95675"/>
            <a:ext cx="28098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37665" y="228600"/>
            <a:ext cx="7772400" cy="7842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открытия нового знания</a:t>
            </a:r>
            <a:endParaRPr lang="es-ES" sz="40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1066800"/>
            <a:ext cx="5292725" cy="3962400"/>
          </a:xfrm>
        </p:spPr>
        <p:txBody>
          <a:bodyPr/>
          <a:lstStyle/>
          <a:p>
            <a:pPr marR="0" algn="l" eaLnBrk="1" hangingPunct="1"/>
            <a:r>
              <a:rPr lang="ru-RU" altLang="ru-RU" sz="3200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Деятельностная цель</a:t>
            </a:r>
            <a:r>
              <a:rPr lang="ru-RU" altLang="ru-RU" sz="32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320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формирование у учащихся умений реализации новых способов действия.</a:t>
            </a:r>
          </a:p>
          <a:p>
            <a:pPr marR="0" algn="l" eaLnBrk="1" hangingPunct="1"/>
            <a:r>
              <a:rPr lang="ru-RU" altLang="ru-RU" sz="320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3200" b="1" i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Содержательная цель:</a:t>
            </a:r>
            <a:r>
              <a:rPr lang="ru-RU" altLang="ru-RU" sz="3200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расширение понятийной базы за счет включения в нее новых элементов.</a:t>
            </a:r>
          </a:p>
          <a:p>
            <a:pPr marR="0" eaLnBrk="1" hangingPunct="1"/>
            <a:endParaRPr lang="ru-RU" altLang="ru-RU" smtClean="0"/>
          </a:p>
        </p:txBody>
      </p:sp>
      <p:pic>
        <p:nvPicPr>
          <p:cNvPr id="8196" name="Picture 14" descr="http://www.bookin.org.ru/book/2410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3"/>
          <a:stretch>
            <a:fillRect/>
          </a:stretch>
        </p:blipFill>
        <p:spPr bwMode="auto">
          <a:xfrm>
            <a:off x="76200" y="1600200"/>
            <a:ext cx="3173413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 открытия нового знания:</a:t>
            </a:r>
            <a: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662988" cy="5716587"/>
          </a:xfrm>
        </p:spPr>
        <p:txBody>
          <a:bodyPr/>
          <a:lstStyle/>
          <a:p>
            <a:pPr eaLnBrk="1" hangingPunct="1"/>
            <a:r>
              <a:rPr lang="ru-RU" alt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мотивации (самоопределения) к учебной деятельности.</a:t>
            </a:r>
            <a:endParaRPr lang="ru-RU" alt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актуализация и фиксирование индивидуального затруднения в пробном действии.</a:t>
            </a:r>
            <a:endParaRPr lang="ru-RU" alt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выявления места и причины затруднения.</a:t>
            </a:r>
            <a:endParaRPr lang="ru-RU" alt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построения проекта выхода из затруднения.</a:t>
            </a:r>
            <a:endParaRPr lang="ru-RU" alt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реализации построенного проекта.</a:t>
            </a:r>
            <a:endParaRPr lang="ru-RU" alt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первичного закрепления с проговариванием во внешней речи.</a:t>
            </a:r>
            <a:endParaRPr lang="ru-RU" alt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самостоятельной работы с самопроверкой по эталону.</a:t>
            </a:r>
            <a:endParaRPr lang="ru-RU" alt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включения в систему знаний и повторения.</a:t>
            </a:r>
            <a:endParaRPr lang="ru-RU" alt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рефлексии учебной деятельности на уроке.</a:t>
            </a:r>
            <a:endParaRPr lang="ru-RU" alt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3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3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3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37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37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37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37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37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2000" y="228600"/>
            <a:ext cx="7215238" cy="1000125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3600" u="sng" dirty="0" smtClean="0">
                <a:ln w="6350"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Этапы урока   </a:t>
            </a:r>
            <a:br>
              <a:rPr lang="ru-RU" sz="3600" u="sng" dirty="0" smtClean="0">
                <a:ln w="6350"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u="sng" dirty="0" smtClean="0">
                <a:ln w="6350"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открытия новых  знаний</a:t>
            </a:r>
            <a:endParaRPr lang="ru-RU" sz="3600" u="sng" dirty="0">
              <a:ln w="6350"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323850" y="1412875"/>
            <a:ext cx="8329613" cy="5368925"/>
          </a:xfrm>
        </p:spPr>
        <p:txBody>
          <a:bodyPr/>
          <a:lstStyle/>
          <a:p>
            <a:pPr marL="447675" indent="-382588" algn="r" eaLnBrk="1" hangingPunct="1">
              <a:buFont typeface="Wingdings 3" pitchFamily="18" charset="2"/>
              <a:buNone/>
            </a:pPr>
            <a:r>
              <a:rPr lang="ru-RU" altLang="ru-RU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«Прежде чем вводить новое знание, надо создать ситуацию… необходимости его появления». (Г.А. Цукерман)</a:t>
            </a:r>
            <a:endParaRPr lang="ru-RU" altLang="ru-RU" sz="3200" b="1" i="1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indent="-382588" eaLnBrk="1" hangingPunct="1">
              <a:buFont typeface="Wingdings 3" pitchFamily="18" charset="2"/>
              <a:buNone/>
            </a:pPr>
            <a:r>
              <a:rPr lang="ru-RU" altLang="ru-RU" sz="32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Мотивация к учебной деятельности</a:t>
            </a:r>
          </a:p>
          <a:p>
            <a:pPr marL="447675" indent="-382588" eaLnBrk="1" hangingPunct="1">
              <a:buFont typeface="Wingdings 3" pitchFamily="18" charset="2"/>
              <a:buNone/>
            </a:pPr>
            <a:r>
              <a:rPr lang="ru-RU" altLang="ru-RU" sz="3200" i="1" u="sng" smtClean="0">
                <a:latin typeface="Times New Roman" pitchFamily="18" charset="0"/>
                <a:cs typeface="Times New Roman" pitchFamily="18" charset="0"/>
              </a:rPr>
              <a:t>Цель этапа</a:t>
            </a: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: включение обучающихся в учебную деятельность на личностно значимом уровне.</a:t>
            </a:r>
          </a:p>
          <a:p>
            <a:pPr marL="447675" indent="-382588" algn="ctr" eaLnBrk="1" hangingPunct="1">
              <a:buFont typeface="Wingdings 3" pitchFamily="18" charset="2"/>
              <a:buNone/>
            </a:pPr>
            <a:r>
              <a:rPr lang="ru-RU" altLang="ru-RU" sz="36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Хочу, могу, надо</a:t>
            </a:r>
          </a:p>
          <a:p>
            <a:pPr marL="447675" indent="-382588" algn="ctr" eaLnBrk="1" hangingPunct="1">
              <a:buFont typeface="Wingdings 3" pitchFamily="18" charset="2"/>
              <a:buNone/>
            </a:pPr>
            <a:r>
              <a:rPr lang="ru-RU" altLang="ru-RU" sz="320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значит уметь учиться?</a:t>
            </a:r>
          </a:p>
          <a:p>
            <a:pPr marL="447675" indent="-382588"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200" i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 indent="-382588" algn="just" eaLnBrk="1" hangingPunct="1">
              <a:buFontTx/>
              <a:buChar char="-"/>
            </a:pPr>
            <a:endParaRPr lang="ru-RU" altLang="ru-RU" i="1" smtClean="0">
              <a:solidFill>
                <a:srgbClr val="7030A0"/>
              </a:solidFill>
            </a:endParaRPr>
          </a:p>
          <a:p>
            <a:pPr marL="447675" indent="-382588" algn="just" eaLnBrk="1" hangingPunct="1">
              <a:buFont typeface="Wingdings 3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AutoShape 2"/>
          <p:cNvSpPr>
            <a:spLocks noChangeArrowheads="1"/>
          </p:cNvSpPr>
          <p:nvPr/>
        </p:nvSpPr>
        <p:spPr bwMode="auto">
          <a:xfrm>
            <a:off x="6308725" y="3573463"/>
            <a:ext cx="2808288" cy="183673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личностные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самоопределение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смыслообразование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морально-этическая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 ориентация</a:t>
            </a:r>
          </a:p>
        </p:txBody>
      </p:sp>
      <p:sp>
        <p:nvSpPr>
          <p:cNvPr id="12296" name="AutoShape 2"/>
          <p:cNvSpPr>
            <a:spLocks noChangeArrowheads="1"/>
          </p:cNvSpPr>
          <p:nvPr/>
        </p:nvSpPr>
        <p:spPr bwMode="auto">
          <a:xfrm>
            <a:off x="3254375" y="3609975"/>
            <a:ext cx="2989263" cy="18002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 err="1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метапредметные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саморегуляция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коммуникация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познавательная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  деятельность </a:t>
            </a:r>
          </a:p>
        </p:txBody>
      </p:sp>
      <p:sp>
        <p:nvSpPr>
          <p:cNvPr id="12297" name="AutoShape 2"/>
          <p:cNvSpPr>
            <a:spLocks noChangeArrowheads="1"/>
          </p:cNvSpPr>
          <p:nvPr/>
        </p:nvSpPr>
        <p:spPr bwMode="auto">
          <a:xfrm>
            <a:off x="123825" y="3609975"/>
            <a:ext cx="3024188" cy="18002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предметные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освоение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систематических знаний,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преобразование,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применение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и самостоятельное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</a:rPr>
              <a:t>пополнение знаний  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107950" y="1752600"/>
            <a:ext cx="8928100" cy="1092200"/>
          </a:xfrm>
          <a:prstGeom prst="roundRect">
            <a:avLst>
              <a:gd name="adj" fmla="val 49106"/>
            </a:avLst>
          </a:prstGeom>
          <a:solidFill>
            <a:srgbClr val="FFFF00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Ориентация на образовательные результаты: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3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решаемые </a:t>
            </a:r>
            <a:br>
              <a:rPr lang="ru-RU" sz="33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3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современном уроке русского языка</a:t>
            </a:r>
            <a:endParaRPr lang="ru-RU" sz="33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>
            <a:stCxn id="11" idx="2"/>
          </p:cNvCxnSpPr>
          <p:nvPr/>
        </p:nvCxnSpPr>
        <p:spPr>
          <a:xfrm>
            <a:off x="4572000" y="2844800"/>
            <a:ext cx="0" cy="728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1" idx="2"/>
          </p:cNvCxnSpPr>
          <p:nvPr/>
        </p:nvCxnSpPr>
        <p:spPr>
          <a:xfrm>
            <a:off x="4572000" y="2844800"/>
            <a:ext cx="2438400" cy="728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11" idx="2"/>
          </p:cNvCxnSpPr>
          <p:nvPr/>
        </p:nvCxnSpPr>
        <p:spPr>
          <a:xfrm flipH="1">
            <a:off x="2362200" y="2844800"/>
            <a:ext cx="2209800" cy="728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74639"/>
            <a:ext cx="7993063" cy="10969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</a:t>
            </a:r>
            <a:br>
              <a:rPr lang="ru-RU" sz="3600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методическое правило: </a:t>
            </a:r>
            <a:endParaRPr lang="ru-RU" sz="3600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marL="114300" indent="0" algn="ctr" eaLnBrk="1" hangingPunct="1">
              <a:buFont typeface="Arial" charset="0"/>
              <a:buNone/>
            </a:pPr>
            <a:r>
              <a:rPr lang="ru-RU" altLang="ru-RU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«Ни одного урока без всех четырех видов речевой деятельности!»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Следование этому правилу восстанавливает в своих правах развитие речи учащихся во всех своих аспектах. 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На каждом уроке педагог должен предлагать задания по типу: «Слушаем, говорим (спрашиваем – отвечаем), читаем (понимаем), пишем».</a:t>
            </a:r>
          </a:p>
          <a:p>
            <a:pPr marL="114300" indent="0" eaLnBrk="1" hangingPunct="1">
              <a:buFont typeface="Arial" charset="0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143000"/>
            <a:ext cx="8382000" cy="1676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БУКВЫ</a:t>
            </a:r>
            <a:r>
              <a:rPr lang="ru-RU" alt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8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</a:t>
            </a:r>
            <a:r>
              <a:rPr lang="ru-RU" altLang="ru-RU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48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4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 ШИПЯЩИХ </a:t>
            </a:r>
            <a:b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КОРНЕ СЛОВА</a:t>
            </a:r>
            <a:r>
              <a:rPr lang="ru-RU" alt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alt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Рисунок 3" descr="http://img-fotki.yandex.ru/get/4515/cadi-1986.51b/0_8030a_9b0b0c2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44577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457200" y="381000"/>
            <a:ext cx="269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 u="sng"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altLang="ru-RU" sz="3600" b="1" u="sng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2133600" y="2895600"/>
            <a:ext cx="4495800" cy="2286000"/>
          </a:xfrm>
        </p:spPr>
        <p:txBody>
          <a:bodyPr>
            <a:normAutofit fontScale="92500"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400" smtClean="0">
                <a:solidFill>
                  <a:schemeClr val="accent2"/>
                </a:solidFill>
              </a:rPr>
              <a:t>ноч</a:t>
            </a:r>
            <a:r>
              <a:rPr lang="ru-RU" altLang="ru-RU" sz="2400" u="sng" smtClean="0">
                <a:solidFill>
                  <a:schemeClr val="accent2"/>
                </a:solidFill>
              </a:rPr>
              <a:t>ь</a:t>
            </a:r>
            <a:r>
              <a:rPr lang="ru-RU" altLang="ru-RU" sz="2400" smtClean="0">
                <a:solidFill>
                  <a:schemeClr val="accent2"/>
                </a:solidFill>
              </a:rPr>
              <a:t>                            ч</a:t>
            </a:r>
            <a:r>
              <a:rPr lang="ru-RU" altLang="ru-RU" sz="2400" u="sng" smtClean="0">
                <a:solidFill>
                  <a:schemeClr val="accent2"/>
                </a:solidFill>
              </a:rPr>
              <a:t>а</a:t>
            </a:r>
            <a:r>
              <a:rPr lang="ru-RU" altLang="ru-RU" sz="2400" smtClean="0">
                <a:solidFill>
                  <a:schemeClr val="accent2"/>
                </a:solidFill>
              </a:rPr>
              <a:t>щ</a:t>
            </a:r>
            <a:r>
              <a:rPr lang="ru-RU" altLang="ru-RU" sz="2400" u="sng" smtClean="0">
                <a:solidFill>
                  <a:schemeClr val="accent2"/>
                </a:solidFill>
              </a:rPr>
              <a:t>а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400" smtClean="0">
                <a:solidFill>
                  <a:schemeClr val="accent2"/>
                </a:solidFill>
              </a:rPr>
              <a:t>дрож</a:t>
            </a:r>
            <a:r>
              <a:rPr lang="ru-RU" altLang="ru-RU" sz="2400" u="sng" smtClean="0">
                <a:solidFill>
                  <a:schemeClr val="accent2"/>
                </a:solidFill>
              </a:rPr>
              <a:t>ь</a:t>
            </a:r>
            <a:r>
              <a:rPr lang="ru-RU" altLang="ru-RU" sz="2400" smtClean="0">
                <a:solidFill>
                  <a:schemeClr val="accent2"/>
                </a:solidFill>
              </a:rPr>
              <a:t>                         круч</a:t>
            </a:r>
            <a:r>
              <a:rPr lang="ru-RU" altLang="ru-RU" sz="2400" u="sng" smtClean="0">
                <a:solidFill>
                  <a:schemeClr val="accent2"/>
                </a:solidFill>
              </a:rPr>
              <a:t>а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400" smtClean="0">
                <a:solidFill>
                  <a:schemeClr val="accent2"/>
                </a:solidFill>
              </a:rPr>
              <a:t>роскош</a:t>
            </a:r>
            <a:r>
              <a:rPr lang="ru-RU" altLang="ru-RU" sz="2400" u="sng" smtClean="0">
                <a:solidFill>
                  <a:schemeClr val="accent2"/>
                </a:solidFill>
              </a:rPr>
              <a:t>ь</a:t>
            </a:r>
            <a:r>
              <a:rPr lang="ru-RU" altLang="ru-RU" sz="2400" smtClean="0">
                <a:solidFill>
                  <a:schemeClr val="accent2"/>
                </a:solidFill>
              </a:rPr>
              <a:t>                      ж</a:t>
            </a:r>
            <a:r>
              <a:rPr lang="ru-RU" altLang="ru-RU" sz="2400" u="sng" smtClean="0">
                <a:solidFill>
                  <a:schemeClr val="accent2"/>
                </a:solidFill>
              </a:rPr>
              <a:t>и</a:t>
            </a:r>
            <a:r>
              <a:rPr lang="ru-RU" altLang="ru-RU" sz="2400" smtClean="0">
                <a:solidFill>
                  <a:schemeClr val="accent2"/>
                </a:solidFill>
              </a:rPr>
              <a:t>знь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400" smtClean="0">
                <a:solidFill>
                  <a:schemeClr val="accent2"/>
                </a:solidFill>
              </a:rPr>
              <a:t>луч</a:t>
            </a:r>
            <a:r>
              <a:rPr lang="ru-RU" altLang="ru-RU" sz="2400" u="sng" smtClean="0">
                <a:solidFill>
                  <a:schemeClr val="accent2"/>
                </a:solidFill>
              </a:rPr>
              <a:t>_</a:t>
            </a:r>
            <a:r>
              <a:rPr lang="ru-RU" altLang="ru-RU" sz="2400" smtClean="0">
                <a:solidFill>
                  <a:schemeClr val="accent2"/>
                </a:solidFill>
              </a:rPr>
              <a:t>                            ш</a:t>
            </a:r>
            <a:r>
              <a:rPr lang="ru-RU" altLang="ru-RU" sz="2400" u="sng" smtClean="0">
                <a:solidFill>
                  <a:schemeClr val="accent2"/>
                </a:solidFill>
              </a:rPr>
              <a:t>и</a:t>
            </a:r>
            <a:r>
              <a:rPr lang="ru-RU" altLang="ru-RU" sz="2400" smtClean="0">
                <a:solidFill>
                  <a:schemeClr val="accent2"/>
                </a:solidFill>
              </a:rPr>
              <a:t>ло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400" smtClean="0">
                <a:solidFill>
                  <a:schemeClr val="accent2"/>
                </a:solidFill>
              </a:rPr>
              <a:t>ключ_                          щ</a:t>
            </a:r>
            <a:r>
              <a:rPr lang="ru-RU" altLang="ru-RU" sz="2400" u="sng" smtClean="0">
                <a:solidFill>
                  <a:schemeClr val="accent2"/>
                </a:solidFill>
              </a:rPr>
              <a:t>а</a:t>
            </a:r>
            <a:r>
              <a:rPr lang="ru-RU" altLang="ru-RU" sz="2400" smtClean="0">
                <a:solidFill>
                  <a:schemeClr val="accent2"/>
                </a:solidFill>
              </a:rPr>
              <a:t>вель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400" smtClean="0">
                <a:solidFill>
                  <a:schemeClr val="accent2"/>
                </a:solidFill>
              </a:rPr>
              <a:t>пустош</a:t>
            </a:r>
            <a:r>
              <a:rPr lang="ru-RU" altLang="ru-RU" sz="2400" u="sng" smtClean="0">
                <a:solidFill>
                  <a:schemeClr val="accent2"/>
                </a:solidFill>
              </a:rPr>
              <a:t>ь</a:t>
            </a:r>
            <a:r>
              <a:rPr lang="ru-RU" altLang="ru-RU" sz="2400" smtClean="0">
                <a:solidFill>
                  <a:schemeClr val="accent2"/>
                </a:solidFill>
              </a:rPr>
              <a:t>                      ч</a:t>
            </a:r>
            <a:r>
              <a:rPr lang="ru-RU" altLang="ru-RU" sz="2400" u="sng" smtClean="0">
                <a:solidFill>
                  <a:schemeClr val="accent2"/>
                </a:solidFill>
              </a:rPr>
              <a:t>у</a:t>
            </a:r>
            <a:r>
              <a:rPr lang="ru-RU" altLang="ru-RU" sz="2400" smtClean="0">
                <a:solidFill>
                  <a:schemeClr val="accent2"/>
                </a:solidFill>
              </a:rPr>
              <a:t>до</a:t>
            </a:r>
            <a:endParaRPr lang="ru-RU" altLang="ru-RU" sz="80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62000" y="1143000"/>
            <a:ext cx="8153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Запишите слова группами в зависимости от вида орфограмм.</a:t>
            </a:r>
            <a:br>
              <a:rPr lang="ru-RU" altLang="ru-RU" sz="2000">
                <a:solidFill>
                  <a:schemeClr val="tx2"/>
                </a:solidFill>
                <a:latin typeface="Arial" charset="0"/>
              </a:rPr>
            </a:br>
            <a:r>
              <a:rPr lang="ru-RU" altLang="ru-RU" sz="2400">
                <a:solidFill>
                  <a:schemeClr val="accent2"/>
                </a:solidFill>
                <a:latin typeface="Arial" charset="0"/>
              </a:rPr>
              <a:t>Ночь, чаща, круча, дрожь, роскошь, луч, ключ, жизнь, шило, пустошь, щавель, чудо.</a:t>
            </a:r>
            <a:br>
              <a:rPr lang="ru-RU" altLang="ru-RU" sz="2400">
                <a:solidFill>
                  <a:schemeClr val="accent2"/>
                </a:solidFill>
                <a:latin typeface="Arial" charset="0"/>
              </a:rPr>
            </a:b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362200" y="2286000"/>
            <a:ext cx="388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chemeClr val="tx2"/>
                </a:solidFill>
                <a:latin typeface="Arial" charset="0"/>
              </a:rPr>
              <a:t>Проверьте себя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990600" y="5105400"/>
            <a:ext cx="716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Озаглавьте каждую группу по виду орфограмм.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33400" y="56388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Что объединяет эти слова?</a:t>
            </a:r>
            <a:br>
              <a:rPr lang="ru-RU" altLang="ru-RU" sz="2000">
                <a:solidFill>
                  <a:schemeClr val="tx2"/>
                </a:solidFill>
                <a:latin typeface="Arial" charset="0"/>
              </a:rPr>
            </a:b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Обозначьте опознавательный признак, условия выбора орфограмм.</a:t>
            </a:r>
            <a:br>
              <a:rPr lang="ru-RU" altLang="ru-RU" sz="2000">
                <a:solidFill>
                  <a:schemeClr val="tx2"/>
                </a:solidFill>
                <a:latin typeface="Arial" charset="0"/>
              </a:rPr>
            </a:br>
            <a:r>
              <a:rPr lang="ru-RU" altLang="ru-RU" sz="2000">
                <a:solidFill>
                  <a:schemeClr val="tx2"/>
                </a:solidFill>
                <a:latin typeface="Arial" charset="0"/>
              </a:rPr>
              <a:t>Сформулируйте орфографические правила.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219200" y="2286000"/>
            <a:ext cx="6553200" cy="609600"/>
          </a:xfrm>
          <a:prstGeom prst="rect">
            <a:avLst/>
          </a:prstGeom>
          <a:solidFill>
            <a:srgbClr val="DCE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FF0000"/>
                </a:solidFill>
                <a:latin typeface="Arial" charset="0"/>
              </a:rPr>
              <a:t>«Буква </a:t>
            </a:r>
            <a:r>
              <a:rPr lang="ru-RU" altLang="ru-RU" sz="2000" b="1" i="1">
                <a:solidFill>
                  <a:srgbClr val="FF0000"/>
                </a:solidFill>
                <a:latin typeface="Arial" charset="0"/>
              </a:rPr>
              <a:t>Ь</a:t>
            </a:r>
            <a:r>
              <a:rPr lang="ru-RU" altLang="ru-RU" sz="2000">
                <a:solidFill>
                  <a:srgbClr val="FF0000"/>
                </a:solidFill>
                <a:latin typeface="Arial" charset="0"/>
              </a:rPr>
              <a:t> после букв шип.          «Буквы </a:t>
            </a:r>
            <a:r>
              <a:rPr lang="ru-RU" altLang="ru-RU" sz="2000" b="1" i="1">
                <a:solidFill>
                  <a:srgbClr val="FF0000"/>
                </a:solidFill>
                <a:latin typeface="Arial" charset="0"/>
              </a:rPr>
              <a:t>И, У, А</a:t>
            </a:r>
            <a:r>
              <a:rPr lang="ru-RU" altLang="ru-RU" sz="2000">
                <a:solidFill>
                  <a:srgbClr val="FF0000"/>
                </a:solidFill>
                <a:latin typeface="Arial" charset="0"/>
              </a:rPr>
              <a:t> после </a:t>
            </a:r>
            <a:br>
              <a:rPr lang="ru-RU" altLang="ru-RU" sz="2000">
                <a:solidFill>
                  <a:srgbClr val="FF0000"/>
                </a:solidFill>
                <a:latin typeface="Arial" charset="0"/>
              </a:rPr>
            </a:br>
            <a:r>
              <a:rPr lang="ru-RU" altLang="ru-RU" sz="2000">
                <a:solidFill>
                  <a:srgbClr val="FF0000"/>
                </a:solidFill>
                <a:latin typeface="Arial" charset="0"/>
              </a:rPr>
              <a:t>на конце имён сущ.»                    букв шипящих»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838200" y="304800"/>
            <a:ext cx="7543800" cy="6096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chemeClr val="tx2"/>
                </a:solidFill>
                <a:latin typeface="Arial" charset="0"/>
              </a:rPr>
              <a:t>Вспоминаем то, что знаем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18669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15240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26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charRg st="26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126">
                                            <p:txEl>
                                              <p:charRg st="26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charRg st="88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26">
                                            <p:txEl>
                                              <p:charRg st="88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3" grpId="0"/>
      <p:bldP spid="5124" grpId="0"/>
      <p:bldP spid="5125" grpId="0"/>
      <p:bldP spid="51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2133600" y="2667000"/>
            <a:ext cx="4572000" cy="1524000"/>
          </a:xfrm>
        </p:spPr>
        <p:txBody>
          <a:bodyPr>
            <a:normAutofit fontScale="92500"/>
          </a:bodyPr>
          <a:lstStyle/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400" b="1" smtClean="0">
                <a:solidFill>
                  <a:schemeClr val="accent2"/>
                </a:solidFill>
              </a:rPr>
              <a:t>б…чка                       ч…лка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400" b="1" smtClean="0">
                <a:solidFill>
                  <a:schemeClr val="accent2"/>
                </a:solidFill>
              </a:rPr>
              <a:t>м…д                          ш…лк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400" b="1" smtClean="0">
                <a:solidFill>
                  <a:schemeClr val="accent2"/>
                </a:solidFill>
              </a:rPr>
              <a:t>л…дка                       щ…тка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2400" b="1" smtClean="0">
                <a:solidFill>
                  <a:schemeClr val="accent2"/>
                </a:solidFill>
              </a:rPr>
              <a:t>т…плый                    ж…лтый</a:t>
            </a:r>
          </a:p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ru-RU" sz="800" smtClean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62000" y="14478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Вставьте букву </a:t>
            </a:r>
            <a:r>
              <a:rPr lang="ru-RU" altLang="ru-RU" sz="2400" b="1" i="1">
                <a:solidFill>
                  <a:schemeClr val="tx2"/>
                </a:solidFill>
                <a:latin typeface="Arial" charset="0"/>
              </a:rPr>
              <a:t>Ё</a:t>
            </a: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 или </a:t>
            </a:r>
            <a:r>
              <a:rPr lang="ru-RU" altLang="ru-RU" sz="2400" b="1" i="1">
                <a:solidFill>
                  <a:schemeClr val="tx2"/>
                </a:solidFill>
                <a:latin typeface="Arial" charset="0"/>
              </a:rPr>
              <a:t>О</a:t>
            </a: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. </a:t>
            </a:r>
            <a:br>
              <a:rPr lang="ru-RU" altLang="ru-RU" sz="2400">
                <a:solidFill>
                  <a:schemeClr val="tx2"/>
                </a:solidFill>
                <a:latin typeface="Arial" charset="0"/>
              </a:rPr>
            </a:b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В каком случае возникла проблема выбора?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066800" y="4191000"/>
            <a:ext cx="6553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tx2"/>
                </a:solidFill>
                <a:latin typeface="Arial" charset="0"/>
              </a:rPr>
              <a:t>Сравните результаты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838200" y="304800"/>
            <a:ext cx="7543800" cy="6096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chemeClr val="tx2"/>
                </a:solidFill>
                <a:latin typeface="Arial" charset="0"/>
              </a:rPr>
              <a:t>Определяем проблему урока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209800" y="4648200"/>
            <a:ext cx="4495800" cy="1524000"/>
          </a:xfrm>
          <a:prstGeom prst="rect">
            <a:avLst/>
          </a:prstGeom>
          <a:solidFill>
            <a:srgbClr val="EEF1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б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чка                       ч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ё/о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лка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м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д                          ш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ё/о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лк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л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дка                       щ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ё/о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тка</a:t>
            </a:r>
            <a:endParaRPr lang="en-US" altLang="ru-RU" sz="2400" b="1">
              <a:solidFill>
                <a:schemeClr val="accent2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т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ё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плый                    ж</a:t>
            </a:r>
            <a:r>
              <a:rPr lang="ru-RU" altLang="ru-RU" sz="2400" b="1">
                <a:solidFill>
                  <a:srgbClr val="FF0000"/>
                </a:solidFill>
                <a:latin typeface="Arial" charset="0"/>
              </a:rPr>
              <a:t>ё/о</a:t>
            </a:r>
            <a:r>
              <a:rPr lang="ru-RU" altLang="ru-RU" sz="2400" b="1">
                <a:solidFill>
                  <a:schemeClr val="accent2"/>
                </a:solidFill>
                <a:latin typeface="Arial" charset="0"/>
              </a:rPr>
              <a:t>лтый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ru-RU" altLang="ru-RU" sz="800">
              <a:latin typeface="Arial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13223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67000"/>
            <a:ext cx="1733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6147" grpId="0"/>
      <p:bldP spid="6148" grpId="0"/>
      <p:bldP spid="615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531</TotalTime>
  <Words>878</Words>
  <Application>Microsoft Office PowerPoint</Application>
  <PresentationFormat>Экран (4:3)</PresentationFormat>
  <Paragraphs>178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Lucida Sans Unicode</vt:lpstr>
      <vt:lpstr>Wingdings 3</vt:lpstr>
      <vt:lpstr>Verdana</vt:lpstr>
      <vt:lpstr>Wingdings 2</vt:lpstr>
      <vt:lpstr>Times New Roman</vt:lpstr>
      <vt:lpstr>Tahoma</vt:lpstr>
      <vt:lpstr>Calibri</vt:lpstr>
      <vt:lpstr>Открытая</vt:lpstr>
      <vt:lpstr>Презентация PowerPoint</vt:lpstr>
      <vt:lpstr>Урок открытия нового знания</vt:lpstr>
      <vt:lpstr>Структура урока открытия нового знания: </vt:lpstr>
      <vt:lpstr>Этапы урока     открытия новых  знаний</vt:lpstr>
      <vt:lpstr>Презентация PowerPoint</vt:lpstr>
      <vt:lpstr>Ориентация  на методическое правило: </vt:lpstr>
      <vt:lpstr> «БУКВЫ Ё, О ПОСЛЕ  ШИПЯЩИХ  В КОРНЕ СЛОВА»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Нина</dc:creator>
  <cp:lastModifiedBy>User</cp:lastModifiedBy>
  <cp:revision>18</cp:revision>
  <cp:lastPrinted>1601-01-01T00:00:00Z</cp:lastPrinted>
  <dcterms:created xsi:type="dcterms:W3CDTF">2012-04-22T07:50:44Z</dcterms:created>
  <dcterms:modified xsi:type="dcterms:W3CDTF">2013-09-15T16:46:33Z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