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0" r:id="rId2"/>
    <p:sldId id="292" r:id="rId3"/>
    <p:sldId id="295" r:id="rId4"/>
    <p:sldId id="293" r:id="rId5"/>
    <p:sldId id="294" r:id="rId6"/>
    <p:sldId id="291" r:id="rId7"/>
    <p:sldId id="299" r:id="rId8"/>
    <p:sldId id="298" r:id="rId9"/>
    <p:sldId id="297" r:id="rId10"/>
    <p:sldId id="296" r:id="rId11"/>
    <p:sldId id="280" r:id="rId12"/>
    <p:sldId id="281" r:id="rId13"/>
    <p:sldId id="262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275" r:id="rId22"/>
    <p:sldId id="276" r:id="rId23"/>
    <p:sldId id="307" r:id="rId24"/>
    <p:sldId id="286" r:id="rId25"/>
    <p:sldId id="308" r:id="rId26"/>
    <p:sldId id="309" r:id="rId27"/>
    <p:sldId id="311" r:id="rId28"/>
    <p:sldId id="312" r:id="rId29"/>
    <p:sldId id="31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806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96DFC-76DC-45DE-950A-05C2D7422637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7F745-4344-4F1C-9B53-F00C80573C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7F745-4344-4F1C-9B53-F00C80573CF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7FF6-5666-49D3-AF6D-DD0DD9E47F09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CBA10-0649-424D-8032-DFB25D405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7FF6-5666-49D3-AF6D-DD0DD9E47F09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CBA10-0649-424D-8032-DFB25D405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7FF6-5666-49D3-AF6D-DD0DD9E47F09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CBA10-0649-424D-8032-DFB25D405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7FF6-5666-49D3-AF6D-DD0DD9E47F09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CBA10-0649-424D-8032-DFB25D405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7FF6-5666-49D3-AF6D-DD0DD9E47F09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CBA10-0649-424D-8032-DFB25D405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7FF6-5666-49D3-AF6D-DD0DD9E47F09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CBA10-0649-424D-8032-DFB25D405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7FF6-5666-49D3-AF6D-DD0DD9E47F09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CBA10-0649-424D-8032-DFB25D405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7FF6-5666-49D3-AF6D-DD0DD9E47F09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CBA10-0649-424D-8032-DFB25D405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7FF6-5666-49D3-AF6D-DD0DD9E47F09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CBA10-0649-424D-8032-DFB25D405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7FF6-5666-49D3-AF6D-DD0DD9E47F09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CBA10-0649-424D-8032-DFB25D405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7FF6-5666-49D3-AF6D-DD0DD9E47F09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CBA10-0649-424D-8032-DFB25D405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A7FF6-5666-49D3-AF6D-DD0DD9E47F09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CBA10-0649-424D-8032-DFB25D405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shkolu.ru/gofile/793942-a94374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:\Фон для презентации. 100 штук\Фон для презентации. 100 штук\My_new_fons_next 100\11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-381000"/>
            <a:ext cx="9753600" cy="7239000"/>
          </a:xfrm>
          <a:prstGeom prst="rect">
            <a:avLst/>
          </a:prstGeom>
          <a:noFill/>
        </p:spPr>
      </p:pic>
      <p:pic>
        <p:nvPicPr>
          <p:cNvPr id="3" name="Picture 3" descr="C:\Documents and Settings\Надежда\Мои документы\А.С.Пушкин Онегин\[LI9RK_11-01]_[IL_02]-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3214710" cy="493046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3357554" y="571480"/>
            <a:ext cx="557216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        Роман в стихах А.С.Пушкина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    «Евгений Онегин»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         Знакомство с героями</a:t>
            </a:r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8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8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«Пишу не роман, а роман в стихах – дьявольская разница»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,- 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писал Пушкин П.А.Вяземскому.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:\Фон для презентации. 100 штук\Фон для презентации. 100 штук\My_new_fons_next 100\11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0"/>
            <a:ext cx="9753600" cy="7239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85729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В. Г. Белинский</a:t>
            </a:r>
            <a:endParaRPr lang="ru-RU" dirty="0"/>
          </a:p>
        </p:txBody>
      </p:sp>
      <p:pic>
        <p:nvPicPr>
          <p:cNvPr id="7" name="Picture 2" descr="C:\Documents and Settings\Надежда\Мои документы\Онегин\08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6383" y="1643027"/>
            <a:ext cx="3557617" cy="5214973"/>
          </a:xfrm>
          <a:prstGeom prst="rect">
            <a:avLst/>
          </a:prstGeom>
          <a:noFill/>
        </p:spPr>
      </p:pic>
      <p:pic>
        <p:nvPicPr>
          <p:cNvPr id="8" name="Picture 3" descr="C:\Documents and Settings\Надежда\Мои документы\Онегин\2380416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1743052"/>
            <a:ext cx="3500463" cy="511494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285729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«Онегин, добрый мой приятель,                                    Или блистали, мой читатель;                                 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Родился на брегах Невы,                                                   Там некогда гулял и я: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Где , может быть родились вы                                      Но вреден север для меня».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:\Фон для презентации. 100 штук\Фон для презентации. 100 штук\My_new_fons_next 100\11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-381000"/>
            <a:ext cx="9753600" cy="7239000"/>
          </a:xfrm>
          <a:prstGeom prst="rect">
            <a:avLst/>
          </a:prstGeom>
          <a:noFill/>
        </p:spPr>
      </p:pic>
      <p:pic>
        <p:nvPicPr>
          <p:cNvPr id="5" name="Picture 2" descr="C:\Documents and Settings\Надежда\Мои документы\А.С.Пушкин Онегин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51" y="214290"/>
            <a:ext cx="5357849" cy="63579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28604"/>
            <a:ext cx="4506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А.С.Пушкин в Петербурге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:\Фон для презентации. 100 штук\Фон для презентации. 100 штук\My_new_fons_next 100\11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-381000"/>
            <a:ext cx="9753600" cy="7239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0"/>
            <a:ext cx="485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Онегин на балу</a:t>
            </a:r>
            <a:endParaRPr lang="ru-RU" sz="2400" b="1" dirty="0"/>
          </a:p>
        </p:txBody>
      </p:sp>
      <p:pic>
        <p:nvPicPr>
          <p:cNvPr id="5" name="Picture 2" descr="C:\Documents and Settings\Надежда\Мои документы\А.С.Пушкин Онегин\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3982214" cy="47149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642918"/>
            <a:ext cx="457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«Вошёл. Полна народу зала;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Музыка уж греметь устала;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Толпа мазуркой занята;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Кругом и шум и теснота;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Бренчат кавалергарда шпоры;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Летают ножки милых дам;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По их пленительных следам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Летают пламенные взоры,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И рёвом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скрыпок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заглушён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Ревнивый шёпот модных дам…»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:\Фон для презентации. 100 штук\Фон для презентации. 100 штук\My_new_fons_next 100\11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-381000"/>
            <a:ext cx="9753600" cy="7239000"/>
          </a:xfrm>
          <a:prstGeom prst="rect">
            <a:avLst/>
          </a:prstGeom>
          <a:noFill/>
        </p:spPr>
      </p:pic>
      <p:pic>
        <p:nvPicPr>
          <p:cNvPr id="5" name="Picture 2" descr="C:\Documents and Settings\Надежда\Мои документы\А.С.Пушкин Онегин\8334686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40" y="0"/>
            <a:ext cx="5000660" cy="63579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785926"/>
            <a:ext cx="35718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«Задумчивость, её подруга</a:t>
            </a:r>
          </a:p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От самых колыбельных дней,</a:t>
            </a:r>
          </a:p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Теченье сельского досуга</a:t>
            </a:r>
          </a:p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Мечтами украшала ей…»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500042"/>
            <a:ext cx="3429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Татьяна Ларина</a:t>
            </a:r>
            <a:endParaRPr lang="ru-RU" sz="24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:\Фон для презентации. 100 штук\Фон для презентации. 100 штук\My_new_fons_next 100\11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-381000"/>
            <a:ext cx="9753600" cy="7239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643049"/>
            <a:ext cx="38576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«Она любила на балконе </a:t>
            </a:r>
          </a:p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Предупреждать зари восход,</a:t>
            </a:r>
          </a:p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Когда на бледном небосклоне</a:t>
            </a:r>
          </a:p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Звёзд исчезает хоровод,</a:t>
            </a:r>
          </a:p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И тихо край земли светлеет,</a:t>
            </a:r>
          </a:p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И, вестник утра, ветер веет,</a:t>
            </a:r>
          </a:p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И всходит постепенно день…»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85728"/>
            <a:ext cx="42148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Татьяна Ларина -любимая героиня поэта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2" descr="C:\Documents and Settings\Надежда\Мои документы\А.С.Пушкин Онегин\304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85728"/>
            <a:ext cx="4607733" cy="614364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:\Фон для презентации. 100 штук\Фон для презентации. 100 штук\My_new_fons_next 100\11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-381000"/>
            <a:ext cx="9753600" cy="7239000"/>
          </a:xfrm>
          <a:prstGeom prst="rect">
            <a:avLst/>
          </a:prstGeom>
          <a:noFill/>
        </p:spPr>
      </p:pic>
      <p:pic>
        <p:nvPicPr>
          <p:cNvPr id="3" name="Picture 2" descr="C:\Documents and Settings\Надежда\Мои документы\А.С.Пушкин Онегин\drama.JPG"/>
          <p:cNvPicPr>
            <a:picLocks noChangeAspect="1" noChangeArrowheads="1"/>
          </p:cNvPicPr>
          <p:nvPr/>
        </p:nvPicPr>
        <p:blipFill>
          <a:blip r:embed="rId3" cstate="print"/>
          <a:srcRect l="11422" r="11422"/>
          <a:stretch>
            <a:fillRect/>
          </a:stretch>
        </p:blipFill>
        <p:spPr bwMode="auto">
          <a:xfrm>
            <a:off x="1714480" y="571480"/>
            <a:ext cx="5643603" cy="34673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14480" y="0"/>
            <a:ext cx="4857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Онегин и Ленский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4071943"/>
            <a:ext cx="40719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«Он слушал Ленского с улыбкой,               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Поэта пылкий разговор,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И ум, ещё в сужденьях зыбкой,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И вечно вдохновенный взор,-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Онегину всё было ново;</a:t>
            </a:r>
          </a:p>
          <a:p>
            <a:endParaRPr lang="ru-RU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4143380"/>
            <a:ext cx="4000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Он охладительное слово 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В устах старался удержать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И думал: глупо мне мешать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Его минутному блаженству…»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:\Фон для презентации. 100 штук\Фон для презентации. 100 штук\My_new_fons_next 100\11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1000"/>
            <a:ext cx="9753600" cy="7239000"/>
          </a:xfrm>
          <a:prstGeom prst="rect">
            <a:avLst/>
          </a:prstGeom>
          <a:noFill/>
        </p:spPr>
      </p:pic>
      <p:pic>
        <p:nvPicPr>
          <p:cNvPr id="3" name="Picture 3" descr="C:\Documents and Settings\Надежда\Мои документы\Онегин\p_olari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0"/>
            <a:ext cx="3786214" cy="455138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 descr="C:\Documents and Settings\Надежда\Мои документы\Онегин\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00" y="428604"/>
            <a:ext cx="3571900" cy="42134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695798" y="0"/>
            <a:ext cx="4805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Внешность </a:t>
            </a:r>
            <a:r>
              <a:rPr lang="ru-RU" b="1" dirty="0" smtClean="0">
                <a:solidFill>
                  <a:srgbClr val="C00000"/>
                </a:solidFill>
              </a:rPr>
              <a:t>сестер </a:t>
            </a:r>
            <a:r>
              <a:rPr lang="ru-RU" b="1" dirty="0" smtClean="0">
                <a:solidFill>
                  <a:srgbClr val="C00000"/>
                </a:solidFill>
              </a:rPr>
              <a:t>Лариных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4643446"/>
            <a:ext cx="3357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«Итак, она звалась Татьяной,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Ни красотой сестры своей,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Ни свежестью её румяной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Не привлекла она очей…»</a:t>
            </a:r>
            <a:endParaRPr lang="ru-RU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4929198"/>
            <a:ext cx="3643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«Глаза, как небо,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голубые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Улыбка, локоны льняные,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Движенья, голос, лёгкий стан…»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:\Фон для презентации. 100 штук\Фон для презентации. 100 штук\My_new_fons_next 100\11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-381000"/>
            <a:ext cx="9753600" cy="7239000"/>
          </a:xfrm>
          <a:prstGeom prst="rect">
            <a:avLst/>
          </a:prstGeom>
          <a:noFill/>
        </p:spPr>
      </p:pic>
      <p:pic>
        <p:nvPicPr>
          <p:cNvPr id="3" name="Picture 2" descr="C:\Documents and Settings\Надежда\Мои документы\Онегин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4324" y="0"/>
            <a:ext cx="7199676" cy="542926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:\Фон для презентации. 100 штук\Фон для презентации. 100 штук\My_new_fons_next 100\11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-381000"/>
            <a:ext cx="9753600" cy="7239000"/>
          </a:xfrm>
          <a:prstGeom prst="rect">
            <a:avLst/>
          </a:prstGeom>
          <a:noFill/>
        </p:spPr>
      </p:pic>
      <p:pic>
        <p:nvPicPr>
          <p:cNvPr id="3" name="Picture 2" descr="C:\Documents and Settings\Надежда\Мои документы\Онегин\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0"/>
            <a:ext cx="6358006" cy="63579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:\Фон для презентации. 100 штук\Фон для презентации. 100 штук\My_new_fons_next 100\11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-381000"/>
            <a:ext cx="9753600" cy="7239000"/>
          </a:xfrm>
          <a:prstGeom prst="rect">
            <a:avLst/>
          </a:prstGeom>
          <a:noFill/>
        </p:spPr>
      </p:pic>
      <p:pic>
        <p:nvPicPr>
          <p:cNvPr id="3" name="Picture 2" descr="C:\Documents and Settings\Надежда\Мои документы\А.С.Пушкин Онегин\[LI9RK_11-07]_[IL_05]-k.jpg"/>
          <p:cNvPicPr>
            <a:picLocks noChangeAspect="1" noChangeArrowheads="1"/>
          </p:cNvPicPr>
          <p:nvPr/>
        </p:nvPicPr>
        <p:blipFill>
          <a:blip r:embed="rId3" cstate="print"/>
          <a:srcRect l="2222" r="2222"/>
          <a:stretch>
            <a:fillRect/>
          </a:stretch>
        </p:blipFill>
        <p:spPr bwMode="auto">
          <a:xfrm>
            <a:off x="1593034" y="214290"/>
            <a:ext cx="7408121" cy="48577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86116" y="5143511"/>
            <a:ext cx="46434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«…Расскажи мне, няня,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Про ваши старые года: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Была ты влюблена тогда?»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91 -0.04533  L 0.125 -0.16667  L 0.158 -0.04533  L 0.249 0  L 0.158 0.04533  L 0.125 0.16667  L 0.091 0.04533  L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:\Фон для презентации. 100 штук\Фон для презентации. 100 штук\My_new_fons_next 100\11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0"/>
            <a:ext cx="9753600" cy="7239000"/>
          </a:xfrm>
          <a:prstGeom prst="rect">
            <a:avLst/>
          </a:prstGeom>
          <a:noFill/>
        </p:spPr>
      </p:pic>
      <p:pic>
        <p:nvPicPr>
          <p:cNvPr id="3" name="Picture 2" descr="C:\Documents and Settings\Надежда\Мои документы\Онегин\22.jpg"/>
          <p:cNvPicPr>
            <a:picLocks noChangeAspect="1" noChangeArrowheads="1"/>
          </p:cNvPicPr>
          <p:nvPr/>
        </p:nvPicPr>
        <p:blipFill>
          <a:blip r:embed="rId3" cstate="print"/>
          <a:srcRect t="27941" b="27941"/>
          <a:stretch>
            <a:fillRect/>
          </a:stretch>
        </p:blipFill>
        <p:spPr bwMode="auto">
          <a:xfrm>
            <a:off x="4643438" y="571480"/>
            <a:ext cx="4114800" cy="450059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14810" y="5429264"/>
            <a:ext cx="4714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Рукопись романа А.С.Пушкина «Евгений Онегин»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928670"/>
            <a:ext cx="42862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«Онегин» – есть самое задушевное  произведение Пушкина, самое любимое дитя его фантазии»                                                                              В. Г.Белинский 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:\Фон для презентации. 100 штук\Фон для презентации. 100 штук\My_new_fons_next 100\11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-381000"/>
            <a:ext cx="9753600" cy="7239000"/>
          </a:xfrm>
          <a:prstGeom prst="rect">
            <a:avLst/>
          </a:prstGeom>
          <a:noFill/>
        </p:spPr>
      </p:pic>
      <p:pic>
        <p:nvPicPr>
          <p:cNvPr id="3" name="Picture 2" descr="C:\Documents and Settings\Надежда\Мои документы\Онегин\2001-4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40" y="0"/>
            <a:ext cx="5000660" cy="650085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1785926"/>
            <a:ext cx="36433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«Я к вам пишу – чего же боле?</a:t>
            </a:r>
          </a:p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Что я ещё могу сказать?</a:t>
            </a:r>
          </a:p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Теперь, я знаю, в вашей воле</a:t>
            </a:r>
          </a:p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Меня презреньем наказать,</a:t>
            </a:r>
          </a:p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Но вы к моей несчастной доле</a:t>
            </a:r>
          </a:p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Хоть каплю жалости храня,</a:t>
            </a:r>
          </a:p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Вы не оставите меня…»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14290"/>
            <a:ext cx="5357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Письмо Татьяны к Онегину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:\Фон для презентации. 100 штук\Фон для презентации. 100 штук\My_new_fons_next 100\11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-381000"/>
            <a:ext cx="9753600" cy="7239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14810" y="2136339"/>
            <a:ext cx="49291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«Татьяна то вздохнёт, то охнет;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Письмо дрожит в её руке;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Облатка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розовая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сохнет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На воспалённом языке.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 плечу головушкой склонилась,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Сорочка лёгкая спустилась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 её прелестного плеча…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Но вот уж лунного луча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Сиянье гаснет…»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2" descr="C:\Documents and Settings\Надежда\Мои документы\Онегин\57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00528" cy="485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4214809" y="642918"/>
            <a:ext cx="435771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Думы Татьяны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:\Фон для презентации. 100 штук\Фон для презентации. 100 штук\My_new_fons_next 100\11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-381000"/>
            <a:ext cx="9753600" cy="7239000"/>
          </a:xfrm>
          <a:prstGeom prst="rect">
            <a:avLst/>
          </a:prstGeom>
          <a:noFill/>
        </p:spPr>
      </p:pic>
      <p:pic>
        <p:nvPicPr>
          <p:cNvPr id="4" name="Picture 2" descr="C:\Documents and Settings\Надежда\Мои документы\Онегин\1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8929718" cy="655326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:\Фон для презентации. 100 штук\Фон для презентации. 100 штук\My_new_fons_next 100\11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-381000"/>
            <a:ext cx="9753600" cy="7239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785794"/>
            <a:ext cx="621507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«Мне ваша искренность мила,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Она в волненье привела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Давно умолкнувшие чувства.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Но вас хвалить я не хочу: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Я за неё вам отплачу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Признаньем также без искусства: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Примите исповедь мою: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Себя на суд вам отдаю…</a:t>
            </a:r>
          </a:p>
          <a:p>
            <a:endParaRPr lang="ru-RU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Я вас люблю любовью брата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И, может быть, ещё нежней…</a:t>
            </a:r>
          </a:p>
          <a:p>
            <a:endParaRPr lang="ru-RU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Учитесь властвовать собою;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Не всякий вас, как я, поймёт: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К беде неопытность ведёт…» 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0"/>
            <a:ext cx="3643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Исповедь Онегина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2" descr="C:\Documents and Settings\Надежда\Мои документы\Онегин\onegin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8146" y="214291"/>
            <a:ext cx="4467257" cy="60007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:\Фон для презентации. 100 штук\Фон для презентации. 100 штук\My_new_fons_next 100\11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-381000"/>
            <a:ext cx="9753600" cy="7239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5357826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           «Начнёте плакать: ваши слёзы </a:t>
            </a:r>
          </a:p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   Не тронут сердца моего,</a:t>
            </a:r>
          </a:p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        А будут лишь бесить его…»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2" descr="C:\Documents and Settings\Надежда\Мои документы\Онегин\onegin_tem_byrazina.jpg"/>
          <p:cNvPicPr>
            <a:picLocks noChangeAspect="1" noChangeArrowheads="1"/>
          </p:cNvPicPr>
          <p:nvPr/>
        </p:nvPicPr>
        <p:blipFill>
          <a:blip r:embed="rId3" cstate="print"/>
          <a:srcRect l="7576" r="7576"/>
          <a:stretch>
            <a:fillRect/>
          </a:stretch>
        </p:blipFill>
        <p:spPr bwMode="auto">
          <a:xfrm>
            <a:off x="736550" y="142853"/>
            <a:ext cx="8193167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:\Фон для презентации. 100 штук\Фон для презентации. 100 штук\My_new_fons_next 100\11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-381000"/>
            <a:ext cx="9753600" cy="7239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5286388"/>
            <a:ext cx="6072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«Так проповедовал Евгений.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Сквозь слёз не видя ничего,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Едва дыша, без возражений,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Татьяна слушала его…»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 descr="C:\Documents and Settings\Надежда\Мои документы\Онегин\132620729.jpg"/>
          <p:cNvPicPr>
            <a:picLocks noChangeAspect="1" noChangeArrowheads="1"/>
          </p:cNvPicPr>
          <p:nvPr/>
        </p:nvPicPr>
        <p:blipFill>
          <a:blip r:embed="rId3" cstate="print"/>
          <a:srcRect t="21950" b="21950"/>
          <a:stretch>
            <a:fillRect/>
          </a:stretch>
        </p:blipFill>
        <p:spPr bwMode="auto">
          <a:xfrm>
            <a:off x="1857356" y="500042"/>
            <a:ext cx="5943569" cy="464344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:\Фон для презентации. 100 штук\Фон для презентации. 100 штук\My_new_fons_next 100\11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-381000"/>
            <a:ext cx="9753600" cy="7239000"/>
          </a:xfrm>
          <a:prstGeom prst="rect">
            <a:avLst/>
          </a:prstGeom>
          <a:noFill/>
        </p:spPr>
      </p:pic>
      <p:pic>
        <p:nvPicPr>
          <p:cNvPr id="3" name="Рисунок 2" descr="0015-015-O-Evgenii-Onegine.jpg"/>
          <p:cNvPicPr>
            <a:picLocks noChangeAspect="1" noChangeArrowheads="1"/>
          </p:cNvPicPr>
          <p:nvPr/>
        </p:nvPicPr>
        <p:blipFill>
          <a:blip r:embed="rId3" cstate="print"/>
          <a:srcRect l="11834" t="15901" r="11793" b="18727"/>
          <a:stretch>
            <a:fillRect/>
          </a:stretch>
        </p:blipFill>
        <p:spPr bwMode="auto">
          <a:xfrm>
            <a:off x="1000100" y="118589"/>
            <a:ext cx="7072362" cy="503705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19876" y="5429264"/>
            <a:ext cx="482389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Встреча на балу</a:t>
            </a:r>
            <a:endParaRPr lang="ru-RU" sz="2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:\Фон для презентации. 100 штук\Фон для презентации. 100 штук\My_new_fons_next 100\11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-381000"/>
            <a:ext cx="9753600" cy="7239000"/>
          </a:xfrm>
          <a:prstGeom prst="rect">
            <a:avLst/>
          </a:prstGeom>
          <a:noFill/>
        </p:spPr>
      </p:pic>
      <p:pic>
        <p:nvPicPr>
          <p:cNvPr id="3" name="Picture 7" descr="Без названия">
            <a:hlinkClick r:id="rId3" tooltip="Без названия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0"/>
            <a:ext cx="7572428" cy="47492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2361554" y="4714884"/>
            <a:ext cx="5568031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 Москву</a:t>
            </a:r>
          </a:p>
          <a:p>
            <a:pPr algn="ctr"/>
            <a:endParaRPr lang="ru-RU" sz="2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«Неутомимы наши тройки, 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вёрсты, теша праздный взор,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глазах мелькают как забор…»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:\Фон для презентации. 100 штук\Фон для презентации. 100 штук\My_new_fons_next 100\11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0"/>
            <a:ext cx="9753600" cy="7239000"/>
          </a:xfrm>
          <a:prstGeom prst="rect">
            <a:avLst/>
          </a:prstGeom>
          <a:noFill/>
        </p:spPr>
      </p:pic>
      <p:pic>
        <p:nvPicPr>
          <p:cNvPr id="3" name="Picture 6" descr="793753-456927aa15cb5cdb.jpg"/>
          <p:cNvPicPr>
            <a:picLocks noChangeAspect="1" noChangeArrowheads="1"/>
          </p:cNvPicPr>
          <p:nvPr/>
        </p:nvPicPr>
        <p:blipFill>
          <a:blip r:embed="rId3" cstate="print"/>
          <a:srcRect l="8234" b="4905"/>
          <a:stretch>
            <a:fillRect/>
          </a:stretch>
        </p:blipFill>
        <p:spPr bwMode="auto">
          <a:xfrm>
            <a:off x="785786" y="500042"/>
            <a:ext cx="3705215" cy="465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7159" y="1"/>
            <a:ext cx="27146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Терзания Онегина</a:t>
            </a:r>
            <a:endParaRPr lang="ru-RU" sz="24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1428736"/>
            <a:ext cx="54292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«Бледнеть Онегин начинает: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Ей иль не видно, иль не жаль; Онегин сохнет – и едва ль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Уж не чахоткою страдает…»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:\Фон для презентации. 100 штук\Фон для презентации. 100 штук\My_new_fons_next 100\11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-381000"/>
            <a:ext cx="9753600" cy="7239000"/>
          </a:xfrm>
          <a:prstGeom prst="rect">
            <a:avLst/>
          </a:prstGeom>
          <a:noFill/>
        </p:spPr>
      </p:pic>
      <p:pic>
        <p:nvPicPr>
          <p:cNvPr id="4" name="Picture 2" descr="C:\Documents and Settings\Надежда\Мои документы\А.С.Пушкин Онегин\4547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56933" cy="5357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5072066" y="500042"/>
            <a:ext cx="407193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«Она его не подымает</a:t>
            </a: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И, не сводя с него очей,</a:t>
            </a: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От жадных уст не отымает</a:t>
            </a: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Бесчувственной руки своей…</a:t>
            </a: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Проходит долгое молчанье,</a:t>
            </a: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И тихо наконец она:</a:t>
            </a: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«Довольно, встаньте. Я должна</a:t>
            </a: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Вам объясниться откровенно.</a:t>
            </a: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Онегин, помните ль тот час,</a:t>
            </a: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Когда в саду, в аллее нас</a:t>
            </a: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Судьба свела, и так смиренно</a:t>
            </a: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Урок ваш выслушала я?</a:t>
            </a: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Сегодня очередь моя.</a:t>
            </a: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Онегин, я тогда моложе,</a:t>
            </a: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Я лучше, кажется, нашла?</a:t>
            </a: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Что в сердце вашем я нашла?</a:t>
            </a: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Какой ответ? одну суровость.</a:t>
            </a: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Не правда ль? Вам была не новость</a:t>
            </a: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Смиренной девочки любовь?</a:t>
            </a: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Как только вспомню взгляд холодный</a:t>
            </a: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И эту проповедь…»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0"/>
            <a:ext cx="3869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Объяснение Онегина и Татьяны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:\Фон для презентации. 100 штук\Фон для презентации. 100 штук\My_new_fons_next 100\11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190500"/>
            <a:ext cx="9753600" cy="7239000"/>
          </a:xfrm>
          <a:prstGeom prst="rect">
            <a:avLst/>
          </a:prstGeom>
          <a:noFill/>
        </p:spPr>
      </p:pic>
      <p:pic>
        <p:nvPicPr>
          <p:cNvPr id="3" name="Picture 2" descr="C:\Documents and Settings\Надежда\Мои документы\Онегин\index_pic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14290"/>
            <a:ext cx="4214842" cy="6230636"/>
          </a:xfrm>
          <a:prstGeom prst="rect">
            <a:avLst/>
          </a:prstGeom>
          <a:noFill/>
        </p:spPr>
      </p:pic>
      <p:pic>
        <p:nvPicPr>
          <p:cNvPr id="4" name="Picture 3" descr="C:\Documents and Settings\Надежда\Мои документы\А.С.Пушкин Онегин\18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14290"/>
            <a:ext cx="3362386" cy="507207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:\Фон для презентации. 100 штук\Фон для презентации. 100 штук\My_new_fons_next 100\11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190500"/>
            <a:ext cx="9753600" cy="7239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214290"/>
            <a:ext cx="692948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cap="all" spc="0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Разные издания Романа «Евгений Онегин»</a:t>
            </a:r>
            <a:endParaRPr lang="ru-RU" sz="2000" b="1" cap="all" spc="0" dirty="0">
              <a:ln/>
              <a:solidFill>
                <a:schemeClr val="accent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Picture 4" descr="C:\Documents and Settings\Надежда\Мои документы\Онегин\930624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42919"/>
            <a:ext cx="1928826" cy="3000396"/>
          </a:xfrm>
          <a:prstGeom prst="rect">
            <a:avLst/>
          </a:prstGeom>
          <a:noFill/>
        </p:spPr>
      </p:pic>
      <p:pic>
        <p:nvPicPr>
          <p:cNvPr id="5" name="Picture 3" descr="C:\Documents and Settings\Надежда\Мои документы\Онегин\p11551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1428736"/>
            <a:ext cx="2500330" cy="3500462"/>
          </a:xfrm>
          <a:prstGeom prst="rect">
            <a:avLst/>
          </a:prstGeom>
          <a:noFill/>
        </p:spPr>
      </p:pic>
      <p:pic>
        <p:nvPicPr>
          <p:cNvPr id="6" name="Picture 2" descr="C:\Documents and Settings\Надежда\Мои документы\Онегин\p22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2071678"/>
            <a:ext cx="2413570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:\Фон для презентации. 100 штук\Фон для презентации. 100 штук\My_new_fons_next 100\11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-381000"/>
            <a:ext cx="9753600" cy="7239000"/>
          </a:xfrm>
          <a:prstGeom prst="rect">
            <a:avLst/>
          </a:prstGeom>
          <a:noFill/>
        </p:spPr>
      </p:pic>
      <p:pic>
        <p:nvPicPr>
          <p:cNvPr id="3" name="Picture 2" descr="C:\Documents and Settings\Надежда\Мои документы\Онегин\10003667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85729"/>
            <a:ext cx="2095514" cy="3143271"/>
          </a:xfrm>
          <a:prstGeom prst="rect">
            <a:avLst/>
          </a:prstGeom>
          <a:noFill/>
        </p:spPr>
      </p:pic>
      <p:pic>
        <p:nvPicPr>
          <p:cNvPr id="4" name="Picture 3" descr="C:\Documents and Settings\Надежда\Мои документы\Онегин\9209156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0"/>
            <a:ext cx="2214578" cy="3429024"/>
          </a:xfrm>
          <a:prstGeom prst="rect">
            <a:avLst/>
          </a:prstGeom>
          <a:noFill/>
        </p:spPr>
      </p:pic>
      <p:pic>
        <p:nvPicPr>
          <p:cNvPr id="6" name="Picture 2" descr="C:\Documents and Settings\Надежда\Мои документы\А.С.Пушкин Онегин\10003474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3643314"/>
            <a:ext cx="1857388" cy="2724710"/>
          </a:xfrm>
          <a:prstGeom prst="rect">
            <a:avLst/>
          </a:prstGeom>
          <a:noFill/>
        </p:spPr>
      </p:pic>
      <p:pic>
        <p:nvPicPr>
          <p:cNvPr id="7" name="Picture 3" descr="C:\Documents and Settings\Надежда\Мои документы\А.С.Пушкин Онегин\10005539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357166"/>
            <a:ext cx="2068726" cy="3071834"/>
          </a:xfrm>
          <a:prstGeom prst="rect">
            <a:avLst/>
          </a:prstGeom>
          <a:noFill/>
        </p:spPr>
      </p:pic>
      <p:pic>
        <p:nvPicPr>
          <p:cNvPr id="8" name="Picture 2" descr="C:\Documents and Settings\Надежда\Мои документы\А.С.Пушкин Онегин\p1836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7422" y="3571876"/>
            <a:ext cx="1884063" cy="285749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91 -0.04533  L 0.125 -0.16667  L 0.158 -0.04533  L 0.249 0  L 0.158 0.04533  L 0.125 0.16667  L 0.091 0.04533  L 0 0  Z" pathEditMode="relative" ptsTypes="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91 -0.04533  L 0.125 -0.16667  L 0.158 -0.04533  L 0.249 0  L 0.158 0.04533  L 0.125 0.16667  L 0.091 0.04533  L 0 0  Z" pathEditMode="relative" ptsTypes="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91 -0.04533  L 0.125 -0.16667  L 0.158 -0.04533  L 0.249 0  L 0.158 0.04533  L 0.125 0.16667  L 0.091 0.04533  L 0 0  Z" pathEditMode="relative" ptsTypes="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:\Фон для презентации. 100 штук\Фон для презентации. 100 штук\My_new_fons_next 100\11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381000"/>
            <a:ext cx="9753600" cy="7239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85729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В. Г. Белинский</a:t>
            </a:r>
            <a:endParaRPr lang="ru-RU" dirty="0"/>
          </a:p>
        </p:txBody>
      </p:sp>
      <p:pic>
        <p:nvPicPr>
          <p:cNvPr id="6" name="Picture 2" descr="C:\Documents and Settings\Надежда\Мои документы\А.С.Пушкин Онегин\1000924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0"/>
            <a:ext cx="3452862" cy="466649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14744" y="714356"/>
            <a:ext cx="51435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9 мая 1823г. начат роман «Евгений Онегин», а осенью 1830 г. закончен.</a:t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Пушкин работал над романом 7 лет, 4 месяца, 17 дней.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00496" y="4357694"/>
            <a:ext cx="49292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Онегин» мой растёт. 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Да чёрт его напечатает»,-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писал А.С.Пушкин одному из своих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друзей.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:\Фон для презентации. 100 штук\Фон для презентации. 100 штук\My_new_fons_next 100\11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190500"/>
            <a:ext cx="9753600" cy="7239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85729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В. Г. Белинский</a:t>
            </a:r>
            <a:endParaRPr lang="ru-RU" dirty="0"/>
          </a:p>
        </p:txBody>
      </p:sp>
      <p:pic>
        <p:nvPicPr>
          <p:cNvPr id="4" name="Picture 2" descr="C:\Documents and Settings\Надежда\Мои документы\А.С.Пушкин Онегин\10011757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3428992" cy="47863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86182" y="285729"/>
            <a:ext cx="50006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А.С.Пушкин, расставаясь со своими героями романа, писал: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3357562"/>
            <a:ext cx="47149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«Промчалось много-много дней</a:t>
            </a:r>
          </a:p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С тех пор как юная Татьяна</a:t>
            </a:r>
          </a:p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И с ней Онегин в смутном сне</a:t>
            </a:r>
          </a:p>
          <a:p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Явилися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впервые мне,</a:t>
            </a:r>
          </a:p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И даль свободного романа</a:t>
            </a:r>
          </a:p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Я сквозь магический кристалл</a:t>
            </a:r>
          </a:p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Ещё неясно различал».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:\Фон для презентации. 100 штук\Фон для презентации. 100 штук\My_new_fons_next 100\11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753600" cy="7239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85729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В. Г. Белинский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28604"/>
            <a:ext cx="850112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                                                  </a:t>
            </a:r>
            <a:r>
              <a:rPr lang="ru-RU" b="1" i="1" u="sng" dirty="0" err="1" smtClean="0">
                <a:solidFill>
                  <a:srgbClr val="FF0000"/>
                </a:solidFill>
              </a:rPr>
              <a:t>Онегинская</a:t>
            </a:r>
            <a:r>
              <a:rPr lang="ru-RU" b="1" i="1" u="sng" dirty="0" smtClean="0">
                <a:solidFill>
                  <a:srgbClr val="FF0000"/>
                </a:solidFill>
              </a:rPr>
              <a:t> строфа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Пушкин изобрёл для своего романа особую строфу, которую стали называть «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онегинской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». Она состоит из 14 строк четырёхстопного ямба. Общая схема предстаёт ясной и простой: состоит из 3 четверостиший и двустишия: 1 (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абаб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), 2 (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ввгг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), 3 (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деед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), 4 (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жж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), т.е. перекрёстная, парная, кольцевая рифмовки и заключительное двустишие.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Мы все учились понемногу</a:t>
            </a:r>
            <a:b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Чему-нибудь и как-нибудь,</a:t>
            </a:r>
            <a:b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Так воспитаньем, слава богу,</a:t>
            </a:r>
            <a:b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У нас немудрено блеснуть.</a:t>
            </a:r>
            <a:b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Онегин был по мненью многих</a:t>
            </a:r>
            <a:b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(Судей решительных и строгих)</a:t>
            </a:r>
            <a:b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Учёный малый, но педант:</a:t>
            </a:r>
            <a:b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Имел он счастливый талант</a:t>
            </a:r>
            <a:b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Без принужденья в разговоре</a:t>
            </a:r>
            <a:b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Коснуться до всего слегка,</a:t>
            </a:r>
            <a:b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С учёным видом знатока</a:t>
            </a:r>
            <a:b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Хранить молчанье в важном споре</a:t>
            </a:r>
            <a:b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И возбуждать улыбку дам</a:t>
            </a:r>
            <a:b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Огнём нежданных эпиграмм.»   (гл. 1)</a:t>
            </a:r>
          </a:p>
          <a:p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:\Фон для презентации. 100 штук\Фон для презентации. 100 штук\My_new_fons_next 100\11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190500"/>
            <a:ext cx="9753600" cy="7239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85729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В. Г. Белинский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85728"/>
            <a:ext cx="78581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«Друзья Людмилы и Руслана!</a:t>
            </a:r>
            <a:b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С героем моего романа</a:t>
            </a:r>
            <a:b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Без предисловий сей же час</a:t>
            </a:r>
            <a:b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Позвольте познакомить вас…»</a:t>
            </a:r>
            <a:b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2" descr="C:\Documents and Settings\Надежда\Мои документы\А.С.Пушкин Онегин\pushkin-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571612"/>
            <a:ext cx="3481094" cy="5072098"/>
          </a:xfrm>
          <a:prstGeom prst="rect">
            <a:avLst/>
          </a:prstGeom>
          <a:noFill/>
        </p:spPr>
      </p:pic>
      <p:pic>
        <p:nvPicPr>
          <p:cNvPr id="7" name="Picture 4" descr="C:\Documents and Settings\Надежда\Мои документы\А.С.Пушкин Онегин\[LI9RK_11-05]_[IL_03]-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357166"/>
            <a:ext cx="3161827" cy="507209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628" y="5786454"/>
            <a:ext cx="44208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Рукописи романа</a:t>
            </a:r>
          </a:p>
          <a:p>
            <a:pPr algn="ctr"/>
            <a:r>
              <a:rPr lang="ru-RU" sz="20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 рисунками поэта</a:t>
            </a:r>
            <a:endParaRPr lang="ru-RU" sz="20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806</Words>
  <Application>Microsoft Office PowerPoint</Application>
  <PresentationFormat>Экран (4:3)</PresentationFormat>
  <Paragraphs>158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Компьютер</dc:creator>
  <cp:lastModifiedBy>Ольга</cp:lastModifiedBy>
  <cp:revision>74</cp:revision>
  <dcterms:created xsi:type="dcterms:W3CDTF">2009-12-08T09:54:35Z</dcterms:created>
  <dcterms:modified xsi:type="dcterms:W3CDTF">2013-08-26T09:37:03Z</dcterms:modified>
</cp:coreProperties>
</file>