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75" r:id="rId5"/>
    <p:sldId id="258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D890BC-BC80-4FEC-AE4C-89D2AF9E9B9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220FE8-8B64-4200-889B-DF95E5483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исламской </a:t>
            </a:r>
            <a:r>
              <a:rPr lang="ru-RU" dirty="0" smtClean="0"/>
              <a:t>культуры</a:t>
            </a:r>
            <a:r>
              <a:rPr lang="ru-RU" sz="2000" dirty="0" smtClean="0"/>
              <a:t>(основы  мировых  религиозных  культур)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Составила учитель начальных классов</a:t>
            </a:r>
          </a:p>
          <a:p>
            <a:r>
              <a:rPr lang="ru-RU" dirty="0" smtClean="0"/>
              <a:t>МБОУ «СОШ №3» г. </a:t>
            </a:r>
            <a:r>
              <a:rPr lang="ru-RU" dirty="0" err="1" smtClean="0"/>
              <a:t>Тарко-Сале,Уциева</a:t>
            </a:r>
            <a:r>
              <a:rPr lang="ru-RU" dirty="0" smtClean="0"/>
              <a:t> </a:t>
            </a:r>
            <a:r>
              <a:rPr lang="ru-RU" dirty="0" err="1" smtClean="0"/>
              <a:t>Ульперханум</a:t>
            </a:r>
            <a:r>
              <a:rPr lang="ru-RU" dirty="0" smtClean="0"/>
              <a:t>  </a:t>
            </a:r>
            <a:r>
              <a:rPr lang="ru-RU" dirty="0" err="1" smtClean="0"/>
              <a:t>Магомедаминовна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2013 г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42048" cy="3429024"/>
          </a:xfrm>
        </p:spPr>
        <p:txBody>
          <a:bodyPr>
            <a:normAutofit/>
          </a:bodyPr>
          <a:lstStyle/>
          <a:p>
            <a:r>
              <a:rPr lang="ru-RU" dirty="0" smtClean="0"/>
              <a:t>Обязанности  мусульман</a:t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свидетельство   веры (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шахадА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,см. рис.) ;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* молитва (намаз);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* пост (ураза);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* обязательная милостыня (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закят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) ;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* паломничество в  МЕККУ (хадж).     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071942"/>
            <a:ext cx="4548198" cy="257176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 descr="0008-008-Isl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7786742" cy="64294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Нравственные ценности  ислама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7858180" cy="552706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Нравственность, или  мораль – это те  правила, которые регулируют   поведение  </a:t>
            </a:r>
            <a:r>
              <a:rPr lang="ru-RU" sz="2000" dirty="0" err="1" smtClean="0"/>
              <a:t>человека.В</a:t>
            </a:r>
            <a:r>
              <a:rPr lang="ru-RU" sz="2000" dirty="0" smtClean="0"/>
              <a:t> них заложено  отношение  каждого на  к добру  и  злу, к правде и </a:t>
            </a:r>
            <a:r>
              <a:rPr lang="ru-RU" sz="2000" dirty="0" err="1" smtClean="0"/>
              <a:t>лжи.КОРАН</a:t>
            </a:r>
            <a:r>
              <a:rPr lang="ru-RU" sz="2000" dirty="0" smtClean="0"/>
              <a:t> предписывает сохранять мир на Земле, совершать  добрые  поступки, важна крепкая  дружба, прочная  семья, уважение  младших  к  старшим.</a:t>
            </a:r>
          </a:p>
          <a:p>
            <a:r>
              <a:rPr lang="ru-RU" sz="2000" dirty="0" smtClean="0"/>
              <a:t>Важнейшим  моральным  качеством  человека  является  любовь  к  Родине – это  забота  людей  о  том,  чтобы  улучшить  жизнь  на Земле.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Памятник  поэту Мусе  </a:t>
            </a:r>
            <a:r>
              <a:rPr lang="ru-RU" sz="2000" dirty="0" err="1" smtClean="0"/>
              <a:t>Джалилю</a:t>
            </a:r>
            <a:r>
              <a:rPr lang="ru-RU" sz="2000" dirty="0" smtClean="0"/>
              <a:t> в Казани.</a:t>
            </a:r>
          </a:p>
          <a:p>
            <a:pPr>
              <a:buNone/>
            </a:pPr>
            <a:r>
              <a:rPr lang="ru-RU" sz="2000" dirty="0" smtClean="0"/>
              <a:t>Навеки вписано в историю его имя,</a:t>
            </a:r>
          </a:p>
          <a:p>
            <a:pPr>
              <a:buNone/>
            </a:pPr>
            <a:r>
              <a:rPr lang="ru-RU" sz="2000" dirty="0" smtClean="0"/>
              <a:t> даже оказавшись в фашистских застенках</a:t>
            </a:r>
          </a:p>
          <a:p>
            <a:pPr>
              <a:buNone/>
            </a:pPr>
            <a:r>
              <a:rPr lang="ru-RU" sz="2000" dirty="0" smtClean="0"/>
              <a:t>он  создавал поэтические произведения,</a:t>
            </a:r>
          </a:p>
          <a:p>
            <a:pPr>
              <a:buNone/>
            </a:pPr>
            <a:r>
              <a:rPr lang="ru-RU" sz="2000" dirty="0" smtClean="0"/>
              <a:t>полные мужества и отваги. Его жизнь</a:t>
            </a:r>
          </a:p>
          <a:p>
            <a:pPr>
              <a:buNone/>
            </a:pPr>
            <a:r>
              <a:rPr lang="ru-RU" sz="2000" dirty="0" smtClean="0"/>
              <a:t> пример – высочайших нравственных</a:t>
            </a:r>
          </a:p>
          <a:p>
            <a:pPr>
              <a:buNone/>
            </a:pPr>
            <a:r>
              <a:rPr lang="ru-RU" sz="2000" dirty="0" smtClean="0"/>
              <a:t>качеств (1941-1945).</a:t>
            </a:r>
            <a:endParaRPr lang="ru-RU" sz="2000" dirty="0"/>
          </a:p>
        </p:txBody>
      </p:sp>
      <p:pic>
        <p:nvPicPr>
          <p:cNvPr id="4" name="Рисунок 3" descr="b03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857628"/>
            <a:ext cx="2428892" cy="278608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394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Поклонение  аллаху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главной  формой поклонения  аллаху  является -  молитва (намаз). Каждая  из  них   имеет  своё  установленное  время   и  название 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утренняя (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фаджр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полуденная (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зухр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послеполуденная (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вечерняя (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магриб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полуночная (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иша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128643227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500438"/>
            <a:ext cx="4286280" cy="314327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4-024-SVJASCHENNYJ-MESJATS-RAMAD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7715304" cy="614366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32503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85728"/>
            <a:ext cx="6255488" cy="23627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3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290"/>
            <a:ext cx="4357718" cy="2357454"/>
          </a:xfrm>
          <a:prstGeom prst="rect">
            <a:avLst/>
          </a:prstGeom>
        </p:spPr>
      </p:pic>
      <p:pic>
        <p:nvPicPr>
          <p:cNvPr id="6" name="Рисунок 5" descr="mudrost_posta0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7643866" cy="3857628"/>
          </a:xfrm>
          <a:prstGeom prst="rect">
            <a:avLst/>
          </a:prstGeom>
        </p:spPr>
      </p:pic>
      <p:pic>
        <p:nvPicPr>
          <p:cNvPr id="7" name="Рисунок 6" descr="finiki0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214710" cy="2357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242048" cy="5572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Мусульманские праздники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preview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00108"/>
            <a:ext cx="3143272" cy="3000396"/>
          </a:xfrm>
          <a:prstGeom prst="rect">
            <a:avLst/>
          </a:prstGeom>
        </p:spPr>
      </p:pic>
      <p:pic>
        <p:nvPicPr>
          <p:cNvPr id="4" name="Рисунок 3" descr="imgpreview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86256"/>
            <a:ext cx="3143272" cy="2102174"/>
          </a:xfrm>
          <a:prstGeom prst="rect">
            <a:avLst/>
          </a:prstGeom>
        </p:spPr>
      </p:pic>
      <p:pic>
        <p:nvPicPr>
          <p:cNvPr id="5" name="Рисунок 4" descr="mudrost_posta0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071546"/>
            <a:ext cx="3571900" cy="2714644"/>
          </a:xfrm>
          <a:prstGeom prst="rect">
            <a:avLst/>
          </a:prstGeom>
        </p:spPr>
      </p:pic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071942"/>
            <a:ext cx="3571900" cy="2357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2865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Использованная  литература, ресурсы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Основы мировых религиозных культур (учебник 4-5)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Основы исламской культуры ( учебник 4-5)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http://kartiny.ucoz.ru/photo/kartinki_s_nadpisjami/musulmanam/ja_musulmanka/595-0-29553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http://ru.wikipedia.org/wiki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*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690336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http://ru.wikipedia.org/wiki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r>
              <a:rPr lang="ru-RU" dirty="0" smtClean="0"/>
              <a:t>Возникновение Ислама</a:t>
            </a:r>
          </a:p>
          <a:p>
            <a:r>
              <a:rPr lang="ru-RU" dirty="0" smtClean="0"/>
              <a:t> Основатель ислама</a:t>
            </a:r>
          </a:p>
          <a:p>
            <a:r>
              <a:rPr lang="ru-RU" dirty="0" smtClean="0"/>
              <a:t>Коран и Сунна</a:t>
            </a:r>
          </a:p>
          <a:p>
            <a:r>
              <a:rPr lang="ru-RU" dirty="0" smtClean="0"/>
              <a:t>Обязанности мусульман</a:t>
            </a:r>
          </a:p>
          <a:p>
            <a:r>
              <a:rPr lang="ru-RU" dirty="0" smtClean="0"/>
              <a:t>Паломничество в Мекку</a:t>
            </a:r>
          </a:p>
          <a:p>
            <a:r>
              <a:rPr lang="ru-RU" dirty="0" smtClean="0"/>
              <a:t>Нравственные ценности ислама</a:t>
            </a:r>
          </a:p>
          <a:p>
            <a:r>
              <a:rPr lang="ru-RU" dirty="0" smtClean="0"/>
              <a:t>Поклонение АЛЛАХУ</a:t>
            </a:r>
          </a:p>
          <a:p>
            <a:r>
              <a:rPr lang="ru-RU" dirty="0" smtClean="0"/>
              <a:t>Пост в месяц Рамадан</a:t>
            </a:r>
          </a:p>
          <a:p>
            <a:r>
              <a:rPr lang="ru-RU" dirty="0" smtClean="0"/>
              <a:t>Праздники мусульман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37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цели  </a:t>
            </a:r>
            <a:r>
              <a:rPr lang="ru-RU" dirty="0" smtClean="0"/>
              <a:t>и 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</a:t>
            </a:r>
            <a:r>
              <a:rPr lang="ru-RU" sz="2000" u="sng" dirty="0" smtClean="0">
                <a:solidFill>
                  <a:schemeClr val="tx1"/>
                </a:solidFill>
              </a:rPr>
              <a:t>Для </a:t>
            </a:r>
            <a:r>
              <a:rPr lang="ru-RU" sz="2000" u="sng" dirty="0" smtClean="0">
                <a:solidFill>
                  <a:schemeClr val="tx1"/>
                </a:solidFill>
              </a:rPr>
              <a:t>получения   целостного  представления о мусульманской  культуре  в </a:t>
            </a:r>
            <a:r>
              <a:rPr lang="ru-RU" sz="2000" u="sng" dirty="0" smtClean="0">
                <a:solidFill>
                  <a:schemeClr val="tx1"/>
                </a:solidFill>
              </a:rPr>
              <a:t>современном    </a:t>
            </a:r>
            <a:r>
              <a:rPr lang="ru-RU" sz="2000" u="sng" dirty="0" smtClean="0">
                <a:solidFill>
                  <a:schemeClr val="tx1"/>
                </a:solidFill>
              </a:rPr>
              <a:t>обществе</a:t>
            </a:r>
            <a:r>
              <a:rPr lang="ru-RU" sz="2000" u="sng" dirty="0" smtClean="0">
                <a:solidFill>
                  <a:schemeClr val="tx1"/>
                </a:solidFill>
              </a:rPr>
              <a:t>.</a:t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> *Знакомство  обучающихся  с  основами  исламской  </a:t>
            </a:r>
            <a:r>
              <a:rPr lang="ru-RU" sz="2000" u="sng" smtClean="0">
                <a:solidFill>
                  <a:schemeClr val="tx1"/>
                </a:solidFill>
              </a:rPr>
              <a:t>культуры.</a:t>
            </a:r>
            <a:br>
              <a:rPr lang="ru-RU" sz="2000" u="sng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>*развитие  способностей  к  общению  в  </a:t>
            </a:r>
            <a:r>
              <a:rPr lang="ru-RU" sz="2000" u="sng" dirty="0" err="1" smtClean="0">
                <a:solidFill>
                  <a:schemeClr val="tx1"/>
                </a:solidFill>
              </a:rPr>
              <a:t>полиэтнической</a:t>
            </a:r>
            <a:r>
              <a:rPr lang="ru-RU" sz="2000" u="sng" dirty="0" smtClean="0">
                <a:solidFill>
                  <a:schemeClr val="tx1"/>
                </a:solidFill>
              </a:rPr>
              <a:t>  и  </a:t>
            </a:r>
            <a:r>
              <a:rPr lang="ru-RU" sz="2000" u="sng" dirty="0" err="1" smtClean="0">
                <a:solidFill>
                  <a:schemeClr val="tx1"/>
                </a:solidFill>
              </a:rPr>
              <a:t>многоконфессиональной</a:t>
            </a:r>
            <a:r>
              <a:rPr lang="ru-RU" sz="2000" u="sng" dirty="0" smtClean="0">
                <a:solidFill>
                  <a:schemeClr val="tx1"/>
                </a:solidFill>
              </a:rPr>
              <a:t>  среде  на   основе   взаимного   уважения  и  диалога   во   имя   общественного  мира   и  согласия.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3-013-Vozniknovenie-isl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7715336" cy="635798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Пророк </a:t>
            </a:r>
            <a:r>
              <a:rPr lang="ru-RU" sz="2800" dirty="0" err="1" smtClean="0"/>
              <a:t>Мухаммад</a:t>
            </a:r>
            <a:r>
              <a:rPr lang="ru-RU" sz="2800" dirty="0" smtClean="0"/>
              <a:t> - основатель ислама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7929618" cy="58579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Давным-давно, 571 г., в Мекке родился мальчик. Дед назвал его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Мухаммадом</a:t>
            </a:r>
            <a:r>
              <a:rPr lang="ru-RU" sz="1800" b="1" dirty="0" smtClean="0">
                <a:solidFill>
                  <a:srgbClr val="002060"/>
                </a:solidFill>
              </a:rPr>
              <a:t>, что в переводе с арабского означает «похвальный». Его отец </a:t>
            </a:r>
            <a:r>
              <a:rPr lang="ru-RU" sz="1800" b="1" dirty="0" err="1" smtClean="0">
                <a:solidFill>
                  <a:srgbClr val="002060"/>
                </a:solidFill>
              </a:rPr>
              <a:t>Абдаллах</a:t>
            </a:r>
            <a:r>
              <a:rPr lang="ru-RU" sz="1800" b="1" dirty="0" smtClean="0">
                <a:solidFill>
                  <a:srgbClr val="002060"/>
                </a:solidFill>
              </a:rPr>
              <a:t> умер ещё до рождения сына, а мамы Амины не стало, когда ребёнку было всего 6 лет.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Мухаммаду</a:t>
            </a:r>
            <a:r>
              <a:rPr lang="ru-RU" sz="1800" b="1" dirty="0" smtClean="0">
                <a:solidFill>
                  <a:srgbClr val="002060"/>
                </a:solidFill>
              </a:rPr>
              <a:t> выпала горькая участь сироты .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</a:t>
            </a:r>
            <a:r>
              <a:rPr lang="ru-RU" sz="1800" b="1" dirty="0" smtClean="0">
                <a:solidFill>
                  <a:srgbClr val="002060"/>
                </a:solidFill>
              </a:rPr>
              <a:t> ещё в </a:t>
            </a:r>
            <a:r>
              <a:rPr lang="ru-RU" sz="1800" b="1" dirty="0" err="1" smtClean="0">
                <a:solidFill>
                  <a:srgbClr val="002060"/>
                </a:solidFill>
              </a:rPr>
              <a:t>дестве</a:t>
            </a:r>
            <a:r>
              <a:rPr lang="ru-RU" sz="1800" b="1" dirty="0" smtClean="0">
                <a:solidFill>
                  <a:srgbClr val="002060"/>
                </a:solidFill>
              </a:rPr>
              <a:t> отличался от других детей. Над ним склонялись ветви деревьев, а небесное облачко всегда охраняло его от жгучего аравийского солнца. Перед кончиной дед поручил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Мухаммада</a:t>
            </a:r>
            <a:r>
              <a:rPr lang="ru-RU" sz="1800" b="1" dirty="0" smtClean="0">
                <a:solidFill>
                  <a:srgbClr val="002060"/>
                </a:solidFill>
              </a:rPr>
              <a:t> одному из своих </a:t>
            </a:r>
            <a:r>
              <a:rPr lang="ru-RU" sz="1800" b="1" dirty="0" err="1" smtClean="0">
                <a:solidFill>
                  <a:srgbClr val="002060"/>
                </a:solidFill>
              </a:rPr>
              <a:t>сыновей-Абу</a:t>
            </a:r>
            <a:r>
              <a:rPr lang="ru-RU" sz="1800" b="1" dirty="0" smtClean="0">
                <a:solidFill>
                  <a:srgbClr val="002060"/>
                </a:solidFill>
              </a:rPr>
              <a:t> Талибу. Он был торговцем и часто брал с собой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Мухаммада</a:t>
            </a:r>
            <a:r>
              <a:rPr lang="ru-RU" sz="1800" b="1" dirty="0" smtClean="0">
                <a:solidFill>
                  <a:srgbClr val="002060"/>
                </a:solidFill>
              </a:rPr>
              <a:t> в дальние страны.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</a:t>
            </a:r>
            <a:r>
              <a:rPr lang="ru-RU" sz="1800" b="1" dirty="0" smtClean="0">
                <a:solidFill>
                  <a:srgbClr val="002060"/>
                </a:solidFill>
              </a:rPr>
              <a:t> повзрослев стал пасти стада за небольшую плату. Он нанимался погонщиком верблюдов. Он не боялся никакой работы. </a:t>
            </a:r>
            <a:r>
              <a:rPr lang="ru-RU" sz="1800" b="1" dirty="0" err="1" smtClean="0">
                <a:solidFill>
                  <a:srgbClr val="002060"/>
                </a:solidFill>
              </a:rPr>
              <a:t>Кога</a:t>
            </a:r>
            <a:r>
              <a:rPr lang="ru-RU" sz="1800" b="1" dirty="0" smtClean="0">
                <a:solidFill>
                  <a:srgbClr val="002060"/>
                </a:solidFill>
              </a:rPr>
              <a:t> ему исполнилось 25 лет, знатная богатая вдова </a:t>
            </a:r>
            <a:r>
              <a:rPr lang="ru-RU" sz="1800" b="1" dirty="0" err="1" smtClean="0">
                <a:solidFill>
                  <a:srgbClr val="002060"/>
                </a:solidFill>
              </a:rPr>
              <a:t>Хадиджа</a:t>
            </a:r>
            <a:r>
              <a:rPr lang="ru-RU" sz="1800" b="1" dirty="0" smtClean="0">
                <a:solidFill>
                  <a:srgbClr val="002060"/>
                </a:solidFill>
              </a:rPr>
              <a:t> взяла его к себе на службу. </a:t>
            </a:r>
            <a:r>
              <a:rPr lang="ru-RU" sz="1800" b="1" dirty="0" err="1" smtClean="0">
                <a:solidFill>
                  <a:srgbClr val="002060"/>
                </a:solidFill>
              </a:rPr>
              <a:t>Хадиджа</a:t>
            </a:r>
            <a:r>
              <a:rPr lang="ru-RU" sz="1800" b="1" dirty="0" smtClean="0">
                <a:solidFill>
                  <a:srgbClr val="002060"/>
                </a:solidFill>
              </a:rPr>
              <a:t> искренне полюбила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Мухаммада</a:t>
            </a:r>
            <a:r>
              <a:rPr lang="ru-RU" sz="1800" b="1" dirty="0" smtClean="0">
                <a:solidFill>
                  <a:srgbClr val="002060"/>
                </a:solidFill>
              </a:rPr>
              <a:t>. Вскоре состоялась свадьба. У них родились 4 дочери. </a:t>
            </a:r>
            <a:r>
              <a:rPr lang="ru-RU" sz="1800" b="1" dirty="0" err="1" smtClean="0">
                <a:solidFill>
                  <a:srgbClr val="002060"/>
                </a:solidFill>
              </a:rPr>
              <a:t>Зейнаб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</a:rPr>
              <a:t>Рукайя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</a:rPr>
              <a:t>Умм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Кульсум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</a:rPr>
              <a:t>фатима</a:t>
            </a:r>
            <a:r>
              <a:rPr lang="ru-RU" sz="1800" b="1" dirty="0" smtClean="0">
                <a:solidFill>
                  <a:srgbClr val="002060"/>
                </a:solidFill>
              </a:rPr>
              <a:t>. Два сына умерли в младенчестве. Отсутствие сыновей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Мухаммаду</a:t>
            </a:r>
            <a:r>
              <a:rPr lang="ru-RU" sz="1800" b="1" dirty="0" smtClean="0">
                <a:solidFill>
                  <a:srgbClr val="002060"/>
                </a:solidFill>
              </a:rPr>
              <a:t> приносило страдания.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</a:t>
            </a:r>
            <a:r>
              <a:rPr lang="ru-RU" sz="1800" b="1" dirty="0" smtClean="0">
                <a:solidFill>
                  <a:srgbClr val="002060"/>
                </a:solidFill>
              </a:rPr>
              <a:t> взял сына у дяди Абу Талиба, семилетнего Али. У </a:t>
            </a:r>
            <a:r>
              <a:rPr lang="ru-RU" sz="1800" b="1" dirty="0" err="1" smtClean="0">
                <a:solidFill>
                  <a:srgbClr val="002060"/>
                </a:solidFill>
              </a:rPr>
              <a:t>Мухаммада</a:t>
            </a:r>
            <a:r>
              <a:rPr lang="ru-RU" sz="1800" b="1" dirty="0" smtClean="0">
                <a:solidFill>
                  <a:srgbClr val="002060"/>
                </a:solidFill>
              </a:rPr>
              <a:t> в семье появился ещё один юноша по имени </a:t>
            </a:r>
            <a:r>
              <a:rPr lang="ru-RU" sz="1800" b="1" dirty="0" err="1" smtClean="0">
                <a:solidFill>
                  <a:srgbClr val="002060"/>
                </a:solidFill>
              </a:rPr>
              <a:t>Зайд</a:t>
            </a:r>
            <a:r>
              <a:rPr lang="ru-RU" sz="1800" b="1" dirty="0" smtClean="0">
                <a:solidFill>
                  <a:srgbClr val="002060"/>
                </a:solidFill>
              </a:rPr>
              <a:t>( он его освободил от рабства и принял в семью).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Коран – главная священная книга  мусульман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aae0aaf879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572032" cy="4929222"/>
          </a:xfrm>
          <a:prstGeom prst="rect">
            <a:avLst/>
          </a:prstGeom>
        </p:spPr>
      </p:pic>
      <p:pic>
        <p:nvPicPr>
          <p:cNvPr id="4" name="Рисунок 3" descr="dscn3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3071834" cy="500066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Коран - состоит из 114 сур, или </a:t>
            </a:r>
            <a:r>
              <a:rPr lang="ru-RU" dirty="0" err="1" smtClean="0">
                <a:solidFill>
                  <a:srgbClr val="FFFF00"/>
                </a:solidFill>
              </a:rPr>
              <a:t>глав,а</a:t>
            </a:r>
            <a:r>
              <a:rPr lang="ru-RU" dirty="0" smtClean="0">
                <a:solidFill>
                  <a:srgbClr val="FFFF00"/>
                </a:solidFill>
              </a:rPr>
              <a:t> каждая сура состоит из </a:t>
            </a:r>
            <a:r>
              <a:rPr lang="ru-RU" dirty="0" err="1" smtClean="0">
                <a:solidFill>
                  <a:srgbClr val="FFFF00"/>
                </a:solidFill>
              </a:rPr>
              <a:t>аятов,или</a:t>
            </a:r>
            <a:r>
              <a:rPr lang="ru-RU" dirty="0" smtClean="0">
                <a:solidFill>
                  <a:srgbClr val="FFFF00"/>
                </a:solidFill>
              </a:rPr>
              <a:t> стихов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2857496"/>
            <a:ext cx="3429000" cy="31432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Ангел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Джибрил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передавал Священный Коран пророку 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Мухаммаду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течении 23 лет (считают мусульмане). Коран был ниспослан с небес на арабском языке.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607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285720" y="214290"/>
            <a:ext cx="4857784" cy="571504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7643866" cy="450059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Хадисы(рассказы)-слова и высказывания пророка записанные в сунне.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0" i="1" dirty="0" smtClean="0"/>
              <a:t>"Я оставляю вам на хранение две вещи. Если крепко ухватитесь за них, никогда не собьетесь с пути. Одна - это книга Аллаха, другая - сунна Пророка" </a:t>
            </a:r>
            <a:r>
              <a:rPr lang="ru-RU" sz="3200" b="0" dirty="0" smtClean="0"/>
              <a:t>(Ибн </a:t>
            </a:r>
            <a:r>
              <a:rPr lang="ru-RU" sz="3200" b="0" dirty="0" err="1" smtClean="0"/>
              <a:t>Хишам</a:t>
            </a:r>
            <a:r>
              <a:rPr lang="ru-RU" sz="3200" b="0" dirty="0" smtClean="0"/>
              <a:t>, IV; </a:t>
            </a:r>
            <a:r>
              <a:rPr lang="ru-RU" sz="3200" b="0" dirty="0" err="1" smtClean="0"/>
              <a:t>Муватта</a:t>
            </a:r>
            <a:r>
              <a:rPr lang="ru-RU" sz="3200" b="0" dirty="0" smtClean="0"/>
              <a:t>, </a:t>
            </a:r>
            <a:r>
              <a:rPr lang="ru-RU" sz="3200" b="0" dirty="0" err="1" smtClean="0"/>
              <a:t>Кадар</a:t>
            </a:r>
            <a:r>
              <a:rPr lang="ru-RU" sz="3200" b="0" dirty="0" smtClean="0"/>
              <a:t>, 3).</a:t>
            </a:r>
            <a:br>
              <a:rPr lang="ru-RU" sz="3200" b="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85728"/>
            <a:ext cx="7929618" cy="15716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СУННА-это священное придание, в ней сохранены высказывания самого пророка </a:t>
            </a:r>
            <a:r>
              <a:rPr lang="ru-RU" b="1" dirty="0" err="1" smtClean="0">
                <a:solidFill>
                  <a:srgbClr val="7030A0"/>
                </a:solidFill>
              </a:rPr>
              <a:t>Мухаммада,а</a:t>
            </a:r>
            <a:r>
              <a:rPr lang="ru-RU" b="1" dirty="0" smtClean="0">
                <a:solidFill>
                  <a:srgbClr val="7030A0"/>
                </a:solidFill>
              </a:rPr>
              <a:t> также всё, что знают мусульмане о его </a:t>
            </a:r>
            <a:r>
              <a:rPr lang="ru-RU" b="1" dirty="0" err="1" smtClean="0">
                <a:solidFill>
                  <a:srgbClr val="7030A0"/>
                </a:solidFill>
              </a:rPr>
              <a:t>жизни,поступках,нравственных</a:t>
            </a:r>
            <a:r>
              <a:rPr lang="ru-RU" b="1" dirty="0" smtClean="0">
                <a:solidFill>
                  <a:srgbClr val="7030A0"/>
                </a:solidFill>
              </a:rPr>
              <a:t> качествах  и внешнем виде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13528" cy="62151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Познакомимся с содержанием некоторых хадисов:</a:t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*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навещайте  больных. Желайте  выздоровления им, а они будут молиться  за  вас.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даже  улыбка  и доброе  слово  являются благотворительным  пожертвованием.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избегайте   подозрительности, ибо именно  она является  величайшей  ложью. Не  будьте любопытны  по  отношению  друг  к  другу  и  не подглядывайте   друг  за   другом.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знай, что  нет  победы  без  терпения, находки – без  потери, облегчения – без  трудностей.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вера   есть   отказ   от   всякого   насилия.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</TotalTime>
  <Words>473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Основы исламской культуры(основы  мировых  религиозных  культур)</vt:lpstr>
      <vt:lpstr>               содержание</vt:lpstr>
      <vt:lpstr>             цели  и задачи  *Для получения   целостного  представления о мусульманской  культуре  в современном    обществе.   *Знакомство  обучающихся  с  основами  исламской  культуры.  *развитие  способностей  к  общению  в  полиэтнической  и  многоконфессиональной  среде  на   основе   взаимного   уважения  и  диалога   во   имя   общественного  мира   и  согласия.        </vt:lpstr>
      <vt:lpstr>Слайд 4</vt:lpstr>
      <vt:lpstr>Пророк Мухаммад - основатель ислама</vt:lpstr>
      <vt:lpstr>Коран – главная священная книга  мусульман</vt:lpstr>
      <vt:lpstr>Коран - состоит из 114 сур, или глав,а каждая сура состоит из аятов,или стихов</vt:lpstr>
      <vt:lpstr>Хадисы(рассказы)-слова и высказывания пророка записанные в сунне.  "Я оставляю вам на хранение две вещи. Если крепко ухватитесь за них, никогда не собьетесь с пути. Одна - это книга Аллаха, другая - сунна Пророка" (Ибн Хишам, IV; Муватта, Кадар, 3).  </vt:lpstr>
      <vt:lpstr>Познакомимся с содержанием некоторых хадисов:  * навещайте  больных. Желайте  выздоровления им, а они будут молиться  за  вас.  * даже  улыбка  и доброе  слово  являются благотворительным  пожертвованием.  * избегайте   подозрительности, ибо именно  она является  величайшей  ложью. Не  будьте любопытны  по  отношению  друг  к  другу  и  не подглядывайте   друг  за   другом.  * знай, что  нет  победы  без  терпения, находки – без  потери, облегчения – без  трудностей.  * вера   есть   отказ   от   всякого   насилия.   </vt:lpstr>
      <vt:lpstr>Обязанности  мусульман * свидетельство   веры (шахадА ,см. рис.) ;  * молитва (намаз);  * пост (ураза);  * обязательная милостыня (закят) ;  * паломничество в  МЕККУ (хадж).       </vt:lpstr>
      <vt:lpstr>Слайд 11</vt:lpstr>
      <vt:lpstr>Нравственные ценности  ислама</vt:lpstr>
      <vt:lpstr>Поклонение  аллаху  главной  формой поклонения  аллаху  является -  молитва (намаз). Каждая  из  них   имеет  своё  установленное  время   и  название :  - утренняя (фаджр) ;  - полуденная (зухр) ;  - послеполуденная (аср) ;  - вечерняя ( магриб) ;  - полуночная (иша).</vt:lpstr>
      <vt:lpstr>Слайд 14</vt:lpstr>
      <vt:lpstr>Слайд 15</vt:lpstr>
      <vt:lpstr>      Мусульманские праздники           </vt:lpstr>
      <vt:lpstr>                    Использованная  литература, ресурсы * Основы мировых религиозных культур (учебник 4-5)  * Основы исламской культуры ( учебник 4-5)  *http://kartiny.ucoz.ru/photo/kartinki_s_nadpisjami/musulmanam/ja_musulmanka/595-0-29553   *http://ru.wikipedia.org/wiki   *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исламской культуры</dc:title>
  <dc:creator>Эльдар</dc:creator>
  <cp:lastModifiedBy>Эльдар</cp:lastModifiedBy>
  <cp:revision>35</cp:revision>
  <dcterms:created xsi:type="dcterms:W3CDTF">2013-06-07T16:24:44Z</dcterms:created>
  <dcterms:modified xsi:type="dcterms:W3CDTF">2013-06-14T02:02:17Z</dcterms:modified>
</cp:coreProperties>
</file>