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wmv" ContentType="video/x-ms-wm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3" r:id="rId3"/>
    <p:sldId id="277" r:id="rId4"/>
    <p:sldId id="261" r:id="rId5"/>
    <p:sldId id="262" r:id="rId6"/>
    <p:sldId id="279" r:id="rId7"/>
    <p:sldId id="280" r:id="rId8"/>
    <p:sldId id="270" r:id="rId9"/>
    <p:sldId id="272" r:id="rId10"/>
    <p:sldId id="274" r:id="rId11"/>
    <p:sldId id="276" r:id="rId12"/>
    <p:sldId id="281" r:id="rId13"/>
    <p:sldId id="273" r:id="rId14"/>
    <p:sldId id="286" r:id="rId15"/>
    <p:sldId id="284" r:id="rId16"/>
    <p:sldId id="285" r:id="rId17"/>
    <p:sldId id="28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84D2E-6347-41A6-8CCD-F82FA2122EA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2258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41BE5-FAC6-4874-A94F-85458DE830B7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642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D4A36-4260-4B98-8984-5156AE09848E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9375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85CCE-79AC-4C90-AC85-24B17B13992B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141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A276A-45AA-4CD6-8714-08C9BC9F7BF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6954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8F08E-DC05-417F-8AD0-CF8AF1B7B1F3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1036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BDA4A-E9A1-4889-A6C0-0710C3E10E7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163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51931-85D3-42AD-BF3C-2727B087017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6613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F1195-CB64-4A29-9C94-6AD18B8288E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1941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413F9-43D4-4F3F-B0BD-ED398C166B89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3429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CC6C7-AC02-43E1-BB3C-CA33CDAA622F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3134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DB0F23-62DC-4D18-9B27-ABAA9B5A623B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187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2.gif"/><Relationship Id="rId5" Type="http://schemas.openxmlformats.org/officeDocument/2006/relationships/slide" Target="slide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2.wmv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2.gif"/><Relationship Id="rId5" Type="http://schemas.openxmlformats.org/officeDocument/2006/relationships/slide" Target="slide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3.wmv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2.gif"/><Relationship Id="rId5" Type="http://schemas.openxmlformats.org/officeDocument/2006/relationships/slide" Target="slide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slide" Target="slide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87;&#1088;&#1072;&#1082;&#1090;&#1080;&#1082;&#1072;.docx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59679" y="476672"/>
            <a:ext cx="7468647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Учиться можно </a:t>
            </a:r>
          </a:p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олько весело.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Чтобы переваривать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знания,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надо поглощать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их с аппетитом.</a:t>
            </a:r>
          </a:p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А.Франс</a:t>
            </a:r>
            <a:endParaRPr lang="ru-RU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Объект 3" descr="59916066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8304" y="-99392"/>
            <a:ext cx="16573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5254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2764" y="1719883"/>
            <a:ext cx="7121236" cy="5885581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3600" b="1" dirty="0">
                <a:solidFill>
                  <a:srgbClr val="FF3300"/>
                </a:solidFill>
              </a:rPr>
              <a:t>развернутый угол</a:t>
            </a:r>
            <a:r>
              <a:rPr lang="ru-RU" sz="3600" dirty="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равен 180°;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3600" b="1" dirty="0" smtClean="0">
                <a:solidFill>
                  <a:srgbClr val="FF3300"/>
                </a:solidFill>
              </a:rPr>
              <a:t>прямой </a:t>
            </a:r>
            <a:r>
              <a:rPr lang="ru-RU" sz="3600" b="1" dirty="0">
                <a:solidFill>
                  <a:srgbClr val="FF3300"/>
                </a:solidFill>
              </a:rPr>
              <a:t>угол</a:t>
            </a:r>
            <a:r>
              <a:rPr lang="ru-RU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равен  90° </a:t>
            </a:r>
          </a:p>
          <a:p>
            <a:pPr marL="609600" indent="-609600" eaLnBrk="1" hangingPunct="1">
              <a:buFont typeface="Arial" charset="0"/>
              <a:buNone/>
              <a:defRPr/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половина развернутого угла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);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3600" b="1" dirty="0" smtClean="0">
                <a:solidFill>
                  <a:srgbClr val="FF3300"/>
                </a:solidFill>
              </a:rPr>
              <a:t>острый </a:t>
            </a:r>
            <a:r>
              <a:rPr lang="ru-RU" sz="3600" b="1" dirty="0">
                <a:solidFill>
                  <a:srgbClr val="FF3300"/>
                </a:solidFill>
              </a:rPr>
              <a:t>угол</a:t>
            </a:r>
            <a:r>
              <a:rPr lang="ru-RU" sz="3600" dirty="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меньше  90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°;</a:t>
            </a:r>
            <a:endParaRPr lang="ru-RU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3600" b="1" dirty="0">
                <a:solidFill>
                  <a:srgbClr val="FF3300"/>
                </a:solidFill>
              </a:rPr>
              <a:t>тупой угол</a:t>
            </a:r>
            <a:r>
              <a:rPr lang="ru-RU" sz="3600" dirty="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больше  90°, но 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меньше 180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°.</a:t>
            </a:r>
          </a:p>
          <a:p>
            <a:endParaRPr lang="ru-RU" dirty="0"/>
          </a:p>
        </p:txBody>
      </p:sp>
      <p:pic>
        <p:nvPicPr>
          <p:cNvPr id="4" name="Объект 3" descr="59916066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8304" y="-99392"/>
            <a:ext cx="16573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987824" y="348580"/>
            <a:ext cx="3547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ВЫВОДЫ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237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281988" cy="4824413"/>
          </a:xfrm>
        </p:spPr>
        <p:txBody>
          <a:bodyPr/>
          <a:lstStyle/>
          <a:p>
            <a:pPr algn="l" eaLnBrk="1" hangingPunct="1"/>
            <a:r>
              <a:rPr lang="ru-RU" sz="4000" b="1" dirty="0" smtClean="0">
                <a:solidFill>
                  <a:srgbClr val="FF3300"/>
                </a:solidFill>
              </a:rPr>
              <a:t>Задание: </a:t>
            </a:r>
            <a:r>
              <a:rPr lang="ru-RU" sz="3600" dirty="0" smtClean="0"/>
              <a:t>Какой угол образуют часовая и минутная стрелки</a:t>
            </a:r>
            <a:r>
              <a:rPr lang="ru-RU" sz="3600" smtClean="0"/>
              <a:t/>
            </a:r>
            <a:br>
              <a:rPr lang="ru-RU" sz="3600" smtClean="0"/>
            </a:br>
            <a:r>
              <a:rPr lang="ru-RU" sz="3600" smtClean="0"/>
              <a:t>часов</a:t>
            </a:r>
            <a:r>
              <a:rPr lang="ru-RU" sz="3600" dirty="0" smtClean="0"/>
              <a:t>: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  </a:t>
            </a:r>
            <a:r>
              <a:rPr lang="ru-RU" sz="3600" dirty="0" smtClean="0">
                <a:solidFill>
                  <a:srgbClr val="1318DB"/>
                </a:solidFill>
              </a:rPr>
              <a:t>а)  в 3 ч;</a:t>
            </a:r>
            <a:r>
              <a:rPr lang="ru-RU" sz="3600" dirty="0" smtClean="0"/>
              <a:t>              </a:t>
            </a:r>
            <a:r>
              <a:rPr lang="ru-RU" sz="3600" dirty="0" smtClean="0">
                <a:solidFill>
                  <a:srgbClr val="008000"/>
                </a:solidFill>
              </a:rPr>
              <a:t>г)  в 6 ч; </a:t>
            </a:r>
            <a:br>
              <a:rPr lang="ru-RU" sz="3600" dirty="0" smtClean="0">
                <a:solidFill>
                  <a:srgbClr val="008000"/>
                </a:solidFill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  </a:t>
            </a:r>
            <a:r>
              <a:rPr lang="ru-RU" sz="3600" dirty="0" smtClean="0">
                <a:solidFill>
                  <a:srgbClr val="1318DB"/>
                </a:solidFill>
              </a:rPr>
              <a:t>б)  в 5 ч;</a:t>
            </a:r>
            <a:r>
              <a:rPr lang="ru-RU" sz="3600" dirty="0" smtClean="0"/>
              <a:t>              </a:t>
            </a:r>
            <a:r>
              <a:rPr lang="ru-RU" sz="3600" dirty="0" smtClean="0">
                <a:solidFill>
                  <a:srgbClr val="008000"/>
                </a:solidFill>
              </a:rPr>
              <a:t>д)  в 2 ч 30 мин;</a:t>
            </a:r>
            <a:br>
              <a:rPr lang="ru-RU" sz="3600" dirty="0" smtClean="0">
                <a:solidFill>
                  <a:srgbClr val="008000"/>
                </a:solidFill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           </a:t>
            </a:r>
            <a:r>
              <a:rPr lang="ru-RU" sz="3600" dirty="0" smtClean="0">
                <a:solidFill>
                  <a:srgbClr val="1318DB"/>
                </a:solidFill>
              </a:rPr>
              <a:t>в)  в 10 ч;</a:t>
            </a:r>
            <a:r>
              <a:rPr lang="ru-RU" sz="3600" dirty="0" smtClean="0"/>
              <a:t>   </a:t>
            </a:r>
            <a:r>
              <a:rPr lang="ru-RU" sz="3600" dirty="0" smtClean="0">
                <a:solidFill>
                  <a:srgbClr val="008000"/>
                </a:solidFill>
              </a:rPr>
              <a:t>е)  в 5 ч 30 мин?</a:t>
            </a:r>
          </a:p>
        </p:txBody>
      </p:sp>
      <p:pic>
        <p:nvPicPr>
          <p:cNvPr id="23555" name="Picture 136" descr="AG00174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48880"/>
            <a:ext cx="13620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Объект 3" descr="59916066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08304" y="-99392"/>
            <a:ext cx="16573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0172636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3300"/>
                </a:solidFill>
              </a:rPr>
              <a:t>Домашнее задание.</a:t>
            </a:r>
            <a:endParaRPr lang="ru-RU" dirty="0">
              <a:solidFill>
                <a:srgbClr val="FF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Обязательный уровень: №264, 282</a:t>
            </a:r>
          </a:p>
          <a:p>
            <a:r>
              <a:rPr lang="ru-RU" dirty="0" smtClean="0"/>
              <a:t>Повышенный уровень: №279</a:t>
            </a:r>
          </a:p>
          <a:p>
            <a:pPr algn="ctr"/>
            <a:r>
              <a:rPr lang="ru-RU" dirty="0" smtClean="0"/>
              <a:t>Творческий уровень: вырезать из цветной бумаги треугольник и измерить      его углы.</a:t>
            </a:r>
            <a:endParaRPr lang="ru-RU" dirty="0"/>
          </a:p>
        </p:txBody>
      </p:sp>
      <p:pic>
        <p:nvPicPr>
          <p:cNvPr id="4" name="Объект 3" descr="59916066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8304" y="-99392"/>
            <a:ext cx="16573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960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3300"/>
                </a:solidFill>
                <a:latin typeface="Arial Black" pitchFamily="34" charset="0"/>
              </a:rPr>
              <a:t>Рефлексия.</a:t>
            </a:r>
            <a:endParaRPr lang="ru-RU" dirty="0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Какие цели ставили?</a:t>
            </a:r>
          </a:p>
          <a:p>
            <a:r>
              <a:rPr lang="ru-RU" dirty="0" smtClean="0"/>
              <a:t>Достигли ли вы этой цели?</a:t>
            </a:r>
          </a:p>
          <a:p>
            <a:r>
              <a:rPr lang="ru-RU" dirty="0" smtClean="0"/>
              <a:t>В чём испытали затруднение?</a:t>
            </a:r>
          </a:p>
          <a:p>
            <a:r>
              <a:rPr lang="ru-RU" dirty="0" smtClean="0"/>
              <a:t>Над чем стоит поработать?</a:t>
            </a:r>
            <a:endParaRPr lang="ru-RU" dirty="0"/>
          </a:p>
        </p:txBody>
      </p:sp>
      <p:pic>
        <p:nvPicPr>
          <p:cNvPr id="4" name="Объект 3" descr="59916066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8304" y="-99392"/>
            <a:ext cx="16573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9914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95915" y="2060848"/>
            <a:ext cx="491352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ЗА</a:t>
            </a:r>
          </a:p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ВНИМАНИЕ!!!</a:t>
            </a:r>
            <a:endParaRPr lang="ru-RU" sz="54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Объект 3" descr="59916066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8304" y="-99392"/>
            <a:ext cx="16573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48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1Градус.wmv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6100" y="1600200"/>
            <a:ext cx="8051800" cy="4525963"/>
          </a:xfrm>
        </p:spPr>
      </p:pic>
      <p:pic>
        <p:nvPicPr>
          <p:cNvPr id="5" name="Объект 3" descr="59916066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08304" y="-99392"/>
            <a:ext cx="16573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0230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Транспортир.wmv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6100" y="1600200"/>
            <a:ext cx="8051800" cy="4525963"/>
          </a:xfrm>
        </p:spPr>
      </p:pic>
      <p:pic>
        <p:nvPicPr>
          <p:cNvPr id="5" name="Объект 3" descr="59916066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08304" y="-99392"/>
            <a:ext cx="16573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9275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мерениеУглов.wmv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6100" y="1600200"/>
            <a:ext cx="8051800" cy="4525963"/>
          </a:xfrm>
        </p:spPr>
      </p:pic>
      <p:pic>
        <p:nvPicPr>
          <p:cNvPr id="5" name="Объект 3" descr="59916066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08304" y="-99392"/>
            <a:ext cx="16573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3937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3300"/>
                </a:solidFill>
                <a:latin typeface="Arial Black" pitchFamily="34" charset="0"/>
              </a:rPr>
              <a:t>Разминка</a:t>
            </a:r>
            <a:endParaRPr lang="ru-RU" dirty="0"/>
          </a:p>
        </p:txBody>
      </p:sp>
      <p:pic>
        <p:nvPicPr>
          <p:cNvPr id="4" name="Объект 3" descr="59916066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8304" y="-99392"/>
            <a:ext cx="16573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Объект 3" descr="59916066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60704" y="53008"/>
            <a:ext cx="16573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1704004"/>
                  </p:ext>
                </p:extLst>
              </p:nvPr>
            </p:nvGraphicFramePr>
            <p:xfrm>
              <a:off x="2267744" y="1340768"/>
              <a:ext cx="5040560" cy="5120640"/>
            </p:xfrm>
            <a:graphic>
              <a:graphicData uri="http://schemas.openxmlformats.org/drawingml/2006/table">
                <a:tbl>
                  <a:tblPr firstRow="1" bandRow="1">
                    <a:tableStyleId>{E8B1032C-EA38-4F05-BA0D-38AFFFC7BED3}</a:tableStyleId>
                  </a:tblPr>
                  <a:tblGrid>
                    <a:gridCol w="3384376"/>
                    <a:gridCol w="1656184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3200" b="1" dirty="0" smtClean="0">
                              <a:effectLst/>
                            </a:rPr>
                            <a:t>25*12 =</a:t>
                          </a:r>
                          <a:endParaRPr lang="ru-RU" sz="3200" b="1" dirty="0" smtClean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3200" b="1" dirty="0" smtClean="0">
                              <a:effectLst/>
                            </a:rPr>
                            <a:t>125*16 =</a:t>
                          </a:r>
                          <a:endParaRPr lang="ru-RU" sz="3200" b="1" dirty="0" smtClean="0">
                            <a:solidFill>
                              <a:schemeClr val="accent2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3200" b="1" dirty="0" smtClean="0">
                              <a:effectLst/>
                            </a:rPr>
                            <a:t>7 • 0 =</a:t>
                          </a:r>
                          <a:endParaRPr lang="ru-RU" sz="3200" b="1" dirty="0" smtClean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3200" b="1" dirty="0" smtClean="0"/>
                            <a:t>56:0=</a:t>
                          </a:r>
                        </a:p>
                        <a:p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3200" b="1" dirty="0" smtClean="0"/>
                            <a:t>0:81=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3200" b="1" dirty="0" smtClean="0"/>
                            <a:t>125</a:t>
                          </a:r>
                          <a14:m>
                            <m:oMath xmlns:m="http://schemas.openxmlformats.org/officeDocument/2006/math">
                              <m:r>
                                <a:rPr lang="ru-RU" sz="3200" b="1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</m:oMath>
                          </a14:m>
                          <a:r>
                            <a:rPr lang="ru-RU" sz="3200" b="1" dirty="0" smtClean="0"/>
                            <a:t>23</a:t>
                          </a:r>
                          <a14:m>
                            <m:oMath xmlns:m="http://schemas.openxmlformats.org/officeDocument/2006/math">
                              <m:r>
                                <a:rPr lang="ru-RU" sz="3200" b="1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</m:oMath>
                          </a14:m>
                          <a:r>
                            <a:rPr lang="ru-RU" sz="3200" b="1" dirty="0" smtClean="0"/>
                            <a:t>8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3200" b="1" dirty="0" smtClean="0"/>
                            <a:t>4</a:t>
                          </a:r>
                          <a14:m>
                            <m:oMath xmlns:m="http://schemas.openxmlformats.org/officeDocument/2006/math">
                              <m:r>
                                <a:rPr lang="ru-RU" sz="3200" b="1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</m:oMath>
                          </a14:m>
                          <a:r>
                            <a:rPr lang="ru-RU" sz="3200" b="1" dirty="0" smtClean="0"/>
                            <a:t>67</a:t>
                          </a:r>
                          <a14:m>
                            <m:oMath xmlns:m="http://schemas.openxmlformats.org/officeDocument/2006/math">
                              <m:r>
                                <a:rPr lang="ru-RU" sz="3200" b="1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</m:oMath>
                          </a14:m>
                          <a:r>
                            <a:rPr lang="ru-RU" sz="3200" b="1" dirty="0" smtClean="0"/>
                            <a:t>25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3200" b="1" dirty="0" smtClean="0"/>
                            <a:t>36+81+64+19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501704004"/>
                  </p:ext>
                </p:extLst>
              </p:nvPr>
            </p:nvGraphicFramePr>
            <p:xfrm>
              <a:off x="2267744" y="1340768"/>
              <a:ext cx="5040560" cy="5120640"/>
            </p:xfrm>
            <a:graphic>
              <a:graphicData uri="http://schemas.openxmlformats.org/drawingml/2006/table">
                <a:tbl>
                  <a:tblPr firstRow="1" bandRow="1">
                    <a:tableStyleId>{E8B1032C-EA38-4F05-BA0D-38AFFFC7BED3}</a:tableStyleId>
                  </a:tblPr>
                  <a:tblGrid>
                    <a:gridCol w="3384376"/>
                    <a:gridCol w="1656184"/>
                  </a:tblGrid>
                  <a:tr h="57912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3200" b="1" dirty="0" smtClean="0">
                              <a:effectLst/>
                            </a:rPr>
                            <a:t>25*12 =</a:t>
                          </a:r>
                          <a:endParaRPr lang="ru-RU" sz="3200" b="1" dirty="0" smtClean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3200" b="1" dirty="0" smtClean="0">
                              <a:effectLst/>
                            </a:rPr>
                            <a:t>125*16 =</a:t>
                          </a:r>
                          <a:endParaRPr lang="ru-RU" sz="3200" b="1" dirty="0" smtClean="0">
                            <a:solidFill>
                              <a:schemeClr val="accent2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3200" b="1" dirty="0" smtClean="0">
                              <a:effectLst/>
                            </a:rPr>
                            <a:t>7 • 0 =</a:t>
                          </a:r>
                          <a:endParaRPr lang="ru-RU" sz="3200" b="1" dirty="0" smtClean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1066800">
                    <a:tc>
                      <a:txBody>
                        <a:bodyPr/>
                        <a:lstStyle/>
                        <a:p>
                          <a:r>
                            <a:rPr lang="ru-RU" sz="3200" b="1" dirty="0" smtClean="0"/>
                            <a:t>56:0=</a:t>
                          </a:r>
                        </a:p>
                        <a:p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ru-RU" sz="3200" b="1" dirty="0" smtClean="0"/>
                            <a:t>0:81=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598947" r="-49009" b="-23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698947" r="-49009" b="-13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ru-RU" sz="3200" b="1" dirty="0" smtClean="0"/>
                            <a:t>36+81+64+19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Прямоугольник 8"/>
          <p:cNvSpPr/>
          <p:nvPr/>
        </p:nvSpPr>
        <p:spPr>
          <a:xfrm>
            <a:off x="5857760" y="1412775"/>
            <a:ext cx="1368152" cy="459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300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61935" y="1998891"/>
            <a:ext cx="1368152" cy="459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2</a:t>
            </a:r>
            <a:r>
              <a:rPr lang="ru-RU" sz="2400" b="1" dirty="0" smtClean="0">
                <a:solidFill>
                  <a:srgbClr val="FF0000"/>
                </a:solidFill>
              </a:rPr>
              <a:t>000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57760" y="2564904"/>
            <a:ext cx="1368152" cy="459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61935" y="3140968"/>
            <a:ext cx="136815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 0 делить нельзя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57760" y="4199878"/>
            <a:ext cx="1368152" cy="459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57760" y="4800434"/>
            <a:ext cx="1368152" cy="459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23000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61935" y="5356816"/>
            <a:ext cx="1368152" cy="459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6700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61935" y="5950913"/>
            <a:ext cx="1368152" cy="459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200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416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rbs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989138"/>
            <a:ext cx="6746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 descr="rbs_0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989138"/>
            <a:ext cx="1712913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Рисунок 46" descr="ворота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844675"/>
            <a:ext cx="25527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AutoShape 7"/>
          <p:cNvSpPr>
            <a:spLocks noChangeArrowheads="1"/>
          </p:cNvSpPr>
          <p:nvPr/>
        </p:nvSpPr>
        <p:spPr bwMode="auto">
          <a:xfrm>
            <a:off x="5795963" y="3716338"/>
            <a:ext cx="504825" cy="287337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/>
          </p:cNvSpPr>
          <p:nvPr/>
        </p:nvSpPr>
        <p:spPr bwMode="auto">
          <a:xfrm>
            <a:off x="1619250" y="1773238"/>
            <a:ext cx="590550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  <a:cs typeface="Arial" charset="0"/>
              </a:rPr>
              <a:t>Угол</a:t>
            </a:r>
            <a:endParaRPr lang="ru-RU" sz="96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" name="Заголовок 1"/>
          <p:cNvSpPr>
            <a:spLocks/>
          </p:cNvSpPr>
          <p:nvPr/>
        </p:nvSpPr>
        <p:spPr bwMode="auto">
          <a:xfrm>
            <a:off x="790575" y="3573463"/>
            <a:ext cx="835342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 sz="9600" b="1" dirty="0">
              <a:solidFill>
                <a:srgbClr val="4668C6"/>
              </a:solidFill>
              <a:cs typeface="Arial" charset="0"/>
            </a:endParaRPr>
          </a:p>
        </p:txBody>
      </p:sp>
      <p:pic>
        <p:nvPicPr>
          <p:cNvPr id="11" name="Объект 3" descr="59916066.g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08304" y="-99392"/>
            <a:ext cx="16573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9495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1916832"/>
            <a:ext cx="6264695" cy="3528392"/>
          </a:xfrm>
        </p:spPr>
      </p:pic>
      <p:sp>
        <p:nvSpPr>
          <p:cNvPr id="5" name="TextBox 4"/>
          <p:cNvSpPr txBox="1"/>
          <p:nvPr/>
        </p:nvSpPr>
        <p:spPr>
          <a:xfrm>
            <a:off x="107504" y="1235810"/>
            <a:ext cx="7388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3300"/>
                </a:solidFill>
              </a:rPr>
              <a:t>Назовите данный угол тремя разными способами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1988840"/>
            <a:ext cx="1296144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3" descr="59916066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08304" y="-99392"/>
            <a:ext cx="16573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4824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5" y="1916832"/>
            <a:ext cx="5731928" cy="3744415"/>
          </a:xfrm>
        </p:spPr>
      </p:pic>
      <p:sp>
        <p:nvSpPr>
          <p:cNvPr id="5" name="TextBox 4"/>
          <p:cNvSpPr txBox="1"/>
          <p:nvPr/>
        </p:nvSpPr>
        <p:spPr>
          <a:xfrm>
            <a:off x="1150150" y="394746"/>
            <a:ext cx="4827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3300"/>
                </a:solidFill>
              </a:rPr>
              <a:t>Назовите все углы на рисунке и </a:t>
            </a:r>
          </a:p>
          <a:p>
            <a:r>
              <a:rPr lang="ru-RU" sz="2400" dirty="0" smtClean="0">
                <a:solidFill>
                  <a:srgbClr val="FF3300"/>
                </a:solidFill>
              </a:rPr>
              <a:t>определите их вид.</a:t>
            </a:r>
            <a:endParaRPr lang="ru-RU" sz="2400" dirty="0">
              <a:solidFill>
                <a:srgbClr val="FF33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1772816"/>
            <a:ext cx="1008112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3" descr="59916066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08304" y="-99392"/>
            <a:ext cx="16573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2414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31914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СРАВНЕНИЕ и </a:t>
            </a:r>
          </a:p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ИЗМЕРЕНИЕ </a:t>
            </a:r>
          </a:p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УГЛОВ.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60128" y="3212976"/>
            <a:ext cx="618387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НАУЧИТЬСЯ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СРАВНИВАТЬ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УГЛЫ И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ИЗМЕРЯТЬ УГЛЫ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Объект 3" descr="59916066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8304" y="-99392"/>
            <a:ext cx="16573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6896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Единица измерения-</a:t>
            </a:r>
          </a:p>
          <a:p>
            <a:pPr marL="0" indent="0">
              <a:buNone/>
            </a:pPr>
            <a:r>
              <a:rPr lang="ru-RU" dirty="0" smtClean="0"/>
              <a:t>геометрическая фигура, величину       которой мы примем за единицу.</a:t>
            </a:r>
          </a:p>
          <a:p>
            <a:r>
              <a:rPr lang="ru-RU" dirty="0" smtClean="0"/>
              <a:t>Новый инструмент для измерения.</a:t>
            </a:r>
          </a:p>
          <a:p>
            <a:pPr algn="r"/>
            <a:r>
              <a:rPr lang="ru-RU" dirty="0" smtClean="0"/>
              <a:t>Научиться пользоваться этим        инструментом  для измерения величины угла.</a:t>
            </a:r>
            <a:endParaRPr lang="ru-RU" dirty="0"/>
          </a:p>
        </p:txBody>
      </p:sp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7599606" y="2276872"/>
            <a:ext cx="576064" cy="576064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>
            <a:hlinkClick r:id="rId3" action="ppaction://hlinksldjump"/>
          </p:cNvPr>
          <p:cNvSpPr/>
          <p:nvPr/>
        </p:nvSpPr>
        <p:spPr>
          <a:xfrm>
            <a:off x="7596336" y="5451082"/>
            <a:ext cx="576064" cy="576064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>
            <a:hlinkClick r:id="rId4" action="ppaction://hlinksldjump"/>
          </p:cNvPr>
          <p:cNvSpPr/>
          <p:nvPr/>
        </p:nvSpPr>
        <p:spPr>
          <a:xfrm>
            <a:off x="7596336" y="3144982"/>
            <a:ext cx="576064" cy="576064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3" descr="59916066.g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08304" y="-99392"/>
            <a:ext cx="16573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515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</p:spPr>
        <p:txBody>
          <a:bodyPr/>
          <a:lstStyle/>
          <a:p>
            <a:r>
              <a:rPr lang="ru-RU" dirty="0" smtClean="0">
                <a:solidFill>
                  <a:srgbClr val="FF3300"/>
                </a:solidFill>
                <a:latin typeface="Arial Black" pitchFamily="34" charset="0"/>
              </a:rPr>
              <a:t>Алгоритм измерения величины угла</a:t>
            </a:r>
            <a:endParaRPr lang="ru-RU" dirty="0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3300"/>
                </a:solidFill>
              </a:rPr>
              <a:t>1)</a:t>
            </a:r>
            <a:r>
              <a:rPr lang="ru-RU" dirty="0" smtClean="0"/>
              <a:t>Вершину угла совместим с центром транспортира.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3300"/>
                </a:solidFill>
              </a:rPr>
              <a:t>2)</a:t>
            </a:r>
            <a:r>
              <a:rPr lang="ru-RU" dirty="0" smtClean="0"/>
              <a:t>Одну из сторон угла совместим с началом отсчёта на шкале транспортира.</a:t>
            </a:r>
          </a:p>
          <a:p>
            <a:pPr marL="0" indent="0">
              <a:buNone/>
            </a:pPr>
            <a:r>
              <a:rPr lang="ru-RU" dirty="0" smtClean="0"/>
              <a:t>           </a:t>
            </a:r>
            <a:r>
              <a:rPr lang="ru-RU" dirty="0" smtClean="0">
                <a:solidFill>
                  <a:srgbClr val="FF3300"/>
                </a:solidFill>
              </a:rPr>
              <a:t>3)</a:t>
            </a:r>
            <a:r>
              <a:rPr lang="ru-RU" dirty="0" smtClean="0"/>
              <a:t>Другая сторона угла укажет </a:t>
            </a:r>
          </a:p>
          <a:p>
            <a:pPr marL="0" indent="0">
              <a:buNone/>
            </a:pPr>
            <a:r>
              <a:rPr lang="ru-RU" dirty="0" smtClean="0"/>
              <a:t>              величину угла в градусах.</a:t>
            </a:r>
            <a:endParaRPr lang="ru-RU" dirty="0"/>
          </a:p>
        </p:txBody>
      </p:sp>
      <p:pic>
        <p:nvPicPr>
          <p:cNvPr id="4" name="Объект 3" descr="59916066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8304" y="-99392"/>
            <a:ext cx="16573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4457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143000"/>
          </a:xfrm>
        </p:spPr>
        <p:txBody>
          <a:bodyPr/>
          <a:lstStyle/>
          <a:p>
            <a:r>
              <a:rPr lang="ru-RU" sz="3600" dirty="0" smtClean="0">
                <a:solidFill>
                  <a:srgbClr val="FF3300"/>
                </a:solidFill>
                <a:latin typeface="Arial Black" pitchFamily="34" charset="0"/>
              </a:rPr>
              <a:t>Самостоятельная работа исследовательского характера</a:t>
            </a:r>
            <a:endParaRPr lang="ru-RU" sz="3600" dirty="0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Цель: выявить взаимосвязь между величиной угла и видами угла.</a:t>
            </a:r>
            <a:endParaRPr lang="ru-RU" dirty="0"/>
          </a:p>
        </p:txBody>
      </p:sp>
      <p:pic>
        <p:nvPicPr>
          <p:cNvPr id="4" name="Объект 3" descr="59916066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8304" y="-99392"/>
            <a:ext cx="16573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852936"/>
            <a:ext cx="2439069" cy="241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6001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2601</TotalTime>
  <Words>241</Words>
  <Application>Microsoft Office PowerPoint</Application>
  <PresentationFormat>Экран (4:3)</PresentationFormat>
  <Paragraphs>63</Paragraphs>
  <Slides>17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Diseño predeterminado</vt:lpstr>
      <vt:lpstr>Слайд 1</vt:lpstr>
      <vt:lpstr>Разминка</vt:lpstr>
      <vt:lpstr>Слайд 3</vt:lpstr>
      <vt:lpstr>Слайд 4</vt:lpstr>
      <vt:lpstr>Слайд 5</vt:lpstr>
      <vt:lpstr>Слайд 6</vt:lpstr>
      <vt:lpstr>Слайд 7</vt:lpstr>
      <vt:lpstr>Алгоритм измерения величины угла</vt:lpstr>
      <vt:lpstr>Самостоятельная работа исследовательского характера</vt:lpstr>
      <vt:lpstr>Слайд 10</vt:lpstr>
      <vt:lpstr>Задание: Какой угол образуют часовая и минутная стрелки часов:     а)  в 3 ч;              г)  в 6 ч;      б)  в 5 ч;              д)  в 2 ч 30 мин;              в)  в 10 ч;   е)  в 5 ч 30 мин?</vt:lpstr>
      <vt:lpstr>Домашнее задание.</vt:lpstr>
      <vt:lpstr>Рефлексия.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Nasty</dc:creator>
  <cp:lastModifiedBy>Tata</cp:lastModifiedBy>
  <cp:revision>68</cp:revision>
  <dcterms:created xsi:type="dcterms:W3CDTF">2012-11-05T14:37:46Z</dcterms:created>
  <dcterms:modified xsi:type="dcterms:W3CDTF">2014-01-10T20:07:36Z</dcterms:modified>
</cp:coreProperties>
</file>