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3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9" r:id="rId13"/>
    <p:sldId id="268" r:id="rId14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6699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416" autoAdjust="0"/>
  </p:normalViewPr>
  <p:slideViewPr>
    <p:cSldViewPr>
      <p:cViewPr varScale="1">
        <p:scale>
          <a:sx n="88" d="100"/>
          <a:sy n="88" d="100"/>
        </p:scale>
        <p:origin x="-402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DF37CACE-3FEB-4B29-AA51-37F95B96570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C86D9F-C970-4FAE-88FE-7A37DCC87F71}" type="slidenum">
              <a:rPr lang="ru-RU"/>
              <a:pPr/>
              <a:t>1</a:t>
            </a:fld>
            <a:endParaRPr 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1455E2-557E-43A2-B22C-0D40B4FA54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E1686F1-9260-4D63-8EAA-A8D744C47B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B3BFF7E-2A12-43A3-8BF1-88C8D3DEFD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AAFF284-2208-44EE-9CCD-0F9F8E9BF7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F3224B-9FBA-4BE4-A697-4DB81B348F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42274BB-43B1-417F-8A47-DF4EA44FB3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84C9F12-8B5D-45B9-8E1A-453EB643C4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06A644-10C7-4678-A5BB-51FC5B4AB6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875BC7B-2B51-4971-8638-2319FA4BCA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138380-41F5-4109-B519-37CA6EDD86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576C003-5D94-4D29-A5AE-C874FB5CDB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A7C3C71A-909F-4F09-B046-09BA35247C9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veselajashkola.ru/wp-content/uploads/2011/10/shkolnye_kartinki_56.gi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1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школьные картинки к презентации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11486" y="922317"/>
            <a:ext cx="221457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bells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43495">
            <a:off x="6877212" y="1443784"/>
            <a:ext cx="1600200" cy="153590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3808" y="2411685"/>
            <a:ext cx="900100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defTabSz="914400" hangingPunct="1">
              <a:lnSpc>
                <a:spcPct val="100000"/>
              </a:lnSpc>
              <a:buClrTx/>
              <a:buSzTx/>
            </a:pP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Здравствуйте ребята!</a:t>
            </a:r>
            <a:endParaRPr lang="ru-RU" sz="4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lvl="0" defTabSz="914400" eaLnBrk="0">
              <a:lnSpc>
                <a:spcPct val="100000"/>
              </a:lnSpc>
              <a:buClrTx/>
              <a:buSzTx/>
            </a:pP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рада войти </a:t>
            </a:r>
            <a:r>
              <a:rPr lang="ru-RU" sz="4400" b="1" cap="none" spc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5 </a:t>
            </a: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класс.</a:t>
            </a:r>
            <a:endParaRPr lang="ru-RU" sz="4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lvl="0" defTabSz="914400" eaLnBrk="0">
              <a:lnSpc>
                <a:spcPct val="100000"/>
              </a:lnSpc>
              <a:buClrTx/>
              <a:buSzTx/>
            </a:pP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для меня уже награда- </a:t>
            </a:r>
            <a:endParaRPr lang="ru-RU" sz="4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lvl="0" defTabSz="914400" eaLnBrk="0">
              <a:lnSpc>
                <a:spcPct val="100000"/>
              </a:lnSpc>
              <a:buClrTx/>
              <a:buSzTx/>
            </a:pP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Видеть взгляд ваших умных глаз!</a:t>
            </a:r>
            <a:endParaRPr lang="ru-RU" sz="4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lvl="0" defTabSz="914400" eaLnBrk="0">
              <a:lnSpc>
                <a:spcPct val="100000"/>
              </a:lnSpc>
              <a:buClrTx/>
              <a:buSzTx/>
            </a:pP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Прозвенел уже звонок,</a:t>
            </a:r>
            <a:endParaRPr lang="ru-RU" sz="4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lvl="0" defTabSz="914400" eaLnBrk="0">
              <a:lnSpc>
                <a:spcPct val="100000"/>
              </a:lnSpc>
              <a:buClrTx/>
              <a:buSzTx/>
            </a:pP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Давайте вместе проведем урок!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1800" y="323453"/>
            <a:ext cx="9145016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Дороже всех богатств тебе дана</a:t>
            </a:r>
            <a:br>
              <a:rPr kumimoji="0" lang="ru-RU" sz="54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54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Бесценная жемчужина одна:</a:t>
            </a:r>
            <a:br>
              <a:rPr kumimoji="0" lang="ru-RU" sz="54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54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И это разум.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Не сравняться с ним</a:t>
            </a:r>
            <a:br>
              <a:rPr kumimoji="0" lang="ru-RU" sz="54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54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Рубинам и алмазам дорогим”.</a:t>
            </a:r>
            <a:endParaRPr kumimoji="0" lang="ru-RU" sz="5400" b="1" i="0" u="none" strike="noStrike" cap="none" spc="0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А.Навои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9832" y="409684"/>
            <a:ext cx="8784975" cy="59400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spc="0" normalizeH="0" baseline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Установите соответствие: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140 млн. л. н.                           А) камен. уголь</a:t>
            </a:r>
            <a:endParaRPr kumimoji="0" lang="ru-RU" sz="3200" b="1" i="0" u="none" strike="noStrike" cap="none" spc="0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2.образованы скелетными             </a:t>
            </a:r>
            <a:endParaRPr kumimoji="0" lang="ru-RU" sz="3200" b="1" i="0" u="none" strike="noStrike" cap="none" spc="0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остатками морских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простейших                                Б) известняк                                </a:t>
            </a:r>
            <a:endParaRPr kumimoji="0" lang="ru-RU" sz="3200" b="1" i="0" u="none" strike="noStrike" cap="none" spc="0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400 млн. л.н.                                   </a:t>
            </a:r>
            <a:endParaRPr kumimoji="0" lang="ru-RU" sz="3200" b="1" i="0" u="none" strike="noStrike" cap="none" spc="0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4.образованы остатками </a:t>
            </a:r>
            <a:endParaRPr kumimoji="0" lang="ru-RU" sz="3200" b="1" i="0" u="none" strike="noStrike" cap="none" spc="0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растительных организмов        В)   мел  </a:t>
            </a:r>
            <a:endParaRPr kumimoji="0" lang="ru-RU" sz="3200" b="1" i="0" u="none" strike="noStrike" cap="none" spc="0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300 млн. л. н.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</a:t>
            </a:r>
            <a:endParaRPr kumimoji="0" lang="ru-RU" sz="3200" b="1" i="0" u="none" strike="noStrike" cap="none" spc="0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spc="0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35856" y="5299997"/>
          <a:ext cx="799289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512168"/>
                <a:gridCol w="2059430"/>
                <a:gridCol w="1598578"/>
                <a:gridCol w="1598578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   1</a:t>
                      </a:r>
                    </a:p>
                    <a:p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  2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     3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     4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     5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    в      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   в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        а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smtClean="0">
                          <a:solidFill>
                            <a:schemeClr val="tx1"/>
                          </a:solidFill>
                        </a:rPr>
                        <a:t>      а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      б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156" y="1350945"/>
            <a:ext cx="8786874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defTabSz="914400" hangingPunct="1">
              <a:lnSpc>
                <a:spcPct val="100000"/>
              </a:lnSpc>
              <a:buClrTx/>
              <a:buSzTx/>
            </a:pP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Всему наступает своё время:</a:t>
            </a:r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lvl="0" defTabSz="914400" eaLnBrk="0">
              <a:lnSpc>
                <a:spcPct val="100000"/>
              </a:lnSpc>
              <a:buClrTx/>
              <a:buSzTx/>
            </a:pP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Время ломать, и время строить.</a:t>
            </a:r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lvl="0" defTabSz="914400" eaLnBrk="0">
              <a:lnSpc>
                <a:spcPct val="100000"/>
              </a:lnSpc>
              <a:buClrTx/>
              <a:buSzTx/>
            </a:pP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Время разбрасывать камни, </a:t>
            </a:r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</a:endParaRPr>
          </a:p>
          <a:p>
            <a:pPr lvl="0" defTabSz="914400" eaLnBrk="0">
              <a:lnSpc>
                <a:spcPct val="100000"/>
              </a:lnSpc>
              <a:buClrTx/>
              <a:buSzTx/>
            </a:pP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время собирать камни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Рисунок 4" descr="http://klub-drug.ru/wp-content/uploads/2011/04/77693795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43159">
            <a:off x="8161276" y="188939"/>
            <a:ext cx="1239157" cy="151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ana.ucoz.ru/_ld/34/69552015.gif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529486">
            <a:off x="1248151" y="241498"/>
            <a:ext cx="1523595" cy="1280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83929" y="539478"/>
            <a:ext cx="5802222" cy="8651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 descr="http://s50.radikal.ru/i129/1208/3c/48cc84ffc7d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8584" y="1331565"/>
            <a:ext cx="172819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91840" y="1619597"/>
            <a:ext cx="7488832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Подготовиться к контрольной работе. П\М п.51-58.   </a:t>
            </a:r>
            <a:endParaRPr kumimoji="0" lang="ru-RU" sz="4000" b="1" i="0" u="none" strike="noStrike" cap="non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Индивидуально:  составить кроссворд по теме « Движение в сферах планеты и в космосе» 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539718" y="350813"/>
          <a:ext cx="9215501" cy="6786610"/>
        </p:xfrm>
        <a:graphic>
          <a:graphicData uri="http://schemas.openxmlformats.org/presentationml/2006/ole">
            <p:oleObj spid="_x0000_s18433" name="Слайд" r:id="rId3" imgW="4569445" imgH="3426611" progId="PowerPoint.Slide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54230" y="1136631"/>
            <a:ext cx="7215238" cy="55881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 О сколько нам открытий чудных</a:t>
            </a:r>
          </a:p>
          <a:p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Готовит просвещенья дух</a:t>
            </a:r>
          </a:p>
          <a:p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опыт, сын ошибок трудных, </a:t>
            </a:r>
          </a:p>
          <a:p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гений, парадоксов друг!»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http://s001.radikal.ru/i194/1208/f1/8e621649bdca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97801">
            <a:off x="7482359" y="118719"/>
            <a:ext cx="1975855" cy="1997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467469"/>
          <a:ext cx="10080625" cy="6761244"/>
        </p:xfrm>
        <a:graphic>
          <a:graphicData uri="http://schemas.openxmlformats.org/drawingml/2006/table">
            <a:tbl>
              <a:tblPr/>
              <a:tblGrid>
                <a:gridCol w="503808"/>
                <a:gridCol w="6264696"/>
                <a:gridCol w="3312121"/>
              </a:tblGrid>
              <a:tr h="267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endParaRPr lang="ru-RU" sz="18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ЖЕЛТАЯ карточка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 КРАСНАЯ   КАРТОЧКА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67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Центральная часть Земли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 ядро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Оболочка Земли, обволакивающая ядро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Мантия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Верхняя оболочка Земли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Земная кора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Литосфера не сплошная, она состоит из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Литосферные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 плиты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Из недр Земли во время извержения вулканов поднимается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Магма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Ветер, который меняет свое направление 2 раза в сутки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Бриз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Ветер, который меняет свое направление 2 раза в год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Муссон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4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расплавленная (жидкая) порода в недрах Земли, состоящая в основном из расплавленных минералов, растворенных газов и воды.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Магма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изливающаяся на поверхность магма.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Лава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Земная кора в основном состоит из …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Горные породы.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11.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Процесс разрушения горных пород горных пород под воздействием солнечных лучей, воды, ветра и живых организмов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Выветривание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12. 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Горные породы, образовавшиеся из магмы в результате ее остывания.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2098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Магматические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204" marR="672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-125343"/>
            <a:ext cx="25571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98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98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3848" y="-324619"/>
            <a:ext cx="8496944" cy="8651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ru-RU" sz="54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Подбери пару.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5470" y="1350945"/>
            <a:ext cx="8286808" cy="24108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Горные породы имеют биогенное происхождение</a:t>
            </a:r>
            <a:endParaRPr lang="ru-RU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5" descr="c"/>
          <p:cNvPicPr>
            <a:picLocks noChangeAspect="1" noChangeArrowheads="1"/>
          </p:cNvPicPr>
          <p:nvPr/>
        </p:nvPicPr>
        <p:blipFill>
          <a:blip r:embed="rId2" cstate="print"/>
          <a:srcRect l="9224" r="11351"/>
          <a:stretch>
            <a:fillRect/>
          </a:stretch>
        </p:blipFill>
        <p:spPr bwMode="auto">
          <a:xfrm rot="1237691">
            <a:off x="826739" y="4994283"/>
            <a:ext cx="1856119" cy="1889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48494_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54824" y="2493953"/>
            <a:ext cx="278608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80559c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25800" y="4137027"/>
            <a:ext cx="28575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1222" y="708004"/>
            <a:ext cx="7358114" cy="8651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ЦЕЛИ  УРОКА: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63848" y="1448837"/>
            <a:ext cx="44644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6534" y="1907629"/>
            <a:ext cx="8407558" cy="40998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spc="0" dirty="0" smtClean="0">
                <a:ln w="0"/>
                <a:solidFill>
                  <a:srgbClr val="FF6699"/>
                </a:solidFill>
                <a:effectLst>
                  <a:reflection blurRad="12700" stA="50000" endPos="50000" dist="5000" dir="5400000" sy="-100000" rotWithShape="0"/>
                </a:effectLst>
                <a:cs typeface="Aharoni" pitchFamily="2" charset="-79"/>
              </a:rPr>
              <a:t>Знать.</a:t>
            </a:r>
          </a:p>
          <a:p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haroni" pitchFamily="2" charset="-79"/>
              </a:rPr>
              <a:t>    -   какую роль сыграли живые </a:t>
            </a:r>
          </a:p>
          <a:p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haroni" pitchFamily="2" charset="-79"/>
              </a:rPr>
              <a:t>     организмы в образовании </a:t>
            </a:r>
          </a:p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haroni" pitchFamily="2" charset="-79"/>
              </a:rPr>
              <a:t>     </a:t>
            </a: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haroni" pitchFamily="2" charset="-79"/>
              </a:rPr>
              <a:t>горных    пород.</a:t>
            </a:r>
          </a:p>
          <a:p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haroni" pitchFamily="2" charset="-79"/>
              </a:rPr>
              <a:t>    -    геологическое   время 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haroni" pitchFamily="2" charset="-79"/>
              </a:rPr>
              <a:t> </a:t>
            </a:r>
          </a:p>
          <a:p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haroni" pitchFamily="2" charset="-79"/>
              </a:rPr>
              <a:t>      происхождения   горных   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haroni" pitchFamily="2" charset="-79"/>
              </a:rPr>
              <a:t>пород</a:t>
            </a: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haroni" pitchFamily="2" charset="-79"/>
              </a:rPr>
              <a:t>.</a:t>
            </a:r>
          </a:p>
          <a:p>
            <a:r>
              <a:rPr lang="ru-RU" sz="2800" b="1" cap="all" spc="0" dirty="0" smtClean="0">
                <a:ln w="0"/>
                <a:solidFill>
                  <a:srgbClr val="FF6699"/>
                </a:solidFill>
                <a:effectLst>
                  <a:reflection blurRad="12700" stA="50000" endPos="50000" dist="5000" dir="5400000" sy="-100000" rotWithShape="0"/>
                </a:effectLst>
                <a:cs typeface="Aharoni" pitchFamily="2" charset="-79"/>
              </a:rPr>
              <a:t>Уметь.</a:t>
            </a:r>
          </a:p>
          <a:p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haroni" pitchFamily="2" charset="-79"/>
              </a:rPr>
              <a:t>            -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haroni" pitchFamily="2" charset="-79"/>
              </a:rPr>
              <a:t>определять   свойства</a:t>
            </a:r>
          </a:p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haroni" pitchFamily="2" charset="-79"/>
              </a:rPr>
              <a:t>       </a:t>
            </a:r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haroni" pitchFamily="2" charset="-79"/>
              </a:rPr>
              <a:t>некоторых горных пород.</a:t>
            </a:r>
          </a:p>
          <a:p>
            <a:r>
              <a:rPr lang="ru-RU" sz="2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haroni" pitchFamily="2" charset="-79"/>
              </a:rPr>
              <a:t>                    -</a:t>
            </a:r>
            <a:endParaRPr lang="ru-RU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85126" y="565127"/>
            <a:ext cx="5069529" cy="8651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ТЕМА  УРОКА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6908" y="2708267"/>
            <a:ext cx="8215370" cy="24108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Горные породы биогенного происхождения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63848" y="395461"/>
            <a:ext cx="8424936" cy="8651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1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9523">
            <a:off x="7347147" y="586631"/>
            <a:ext cx="1645766" cy="178365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63848" y="611485"/>
            <a:ext cx="5112568" cy="6274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Сундучок  мой не пустой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r>
              <a:rPr lang="ru-RU" sz="3600" b="1" i="1" dirty="0" smtClean="0">
                <a:solidFill>
                  <a:srgbClr val="FF0000"/>
                </a:solidFill>
              </a:rPr>
              <a:t>В нем вопрос есть непростой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r>
              <a:rPr lang="ru-RU" sz="3600" b="1" i="1" dirty="0" smtClean="0">
                <a:solidFill>
                  <a:srgbClr val="FF0000"/>
                </a:solidFill>
              </a:rPr>
              <a:t>В нем  есть  много кой чего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r>
              <a:rPr lang="ru-RU" sz="3600" b="1" i="1" dirty="0" smtClean="0">
                <a:solidFill>
                  <a:srgbClr val="FF0000"/>
                </a:solidFill>
              </a:rPr>
              <a:t>Давайте-ка откроем мы его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r>
              <a:rPr lang="ru-RU" sz="3600" b="1" i="1" dirty="0" smtClean="0">
                <a:solidFill>
                  <a:srgbClr val="FF0000"/>
                </a:solidFill>
              </a:rPr>
              <a:t>Есть подсказки у меня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r>
              <a:rPr lang="ru-RU" sz="3600" b="1" i="1" dirty="0" smtClean="0">
                <a:solidFill>
                  <a:srgbClr val="FF0000"/>
                </a:solidFill>
              </a:rPr>
              <a:t>Отгадайте –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ка</a:t>
            </a:r>
            <a:r>
              <a:rPr lang="ru-RU" sz="3600" b="1" i="1" smtClean="0">
                <a:solidFill>
                  <a:srgbClr val="FF0000"/>
                </a:solidFill>
              </a:rPr>
              <a:t> друзья.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9277057">
            <a:off x="5832400" y="1259557"/>
            <a:ext cx="864096" cy="1122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?</a:t>
            </a:r>
            <a:endParaRPr lang="ru-RU" sz="7200" b="1" dirty="0"/>
          </a:p>
        </p:txBody>
      </p:sp>
      <p:sp>
        <p:nvSpPr>
          <p:cNvPr id="7" name="Прямоугольник 6"/>
          <p:cNvSpPr/>
          <p:nvPr/>
        </p:nvSpPr>
        <p:spPr>
          <a:xfrm rot="2779057">
            <a:off x="6652992" y="2569474"/>
            <a:ext cx="864096" cy="779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B050"/>
                </a:solidFill>
              </a:rPr>
              <a:t>?</a:t>
            </a:r>
            <a:endParaRPr lang="ru-RU" sz="4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7864" y="467469"/>
            <a:ext cx="8280920" cy="31835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Отгадайте, какая горная порода лежит  в сундучке.</a:t>
            </a:r>
          </a:p>
          <a:p>
            <a:endParaRPr lang="ru-RU" sz="32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3200" b="1" i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 </a:t>
            </a:r>
            <a:r>
              <a:rPr lang="ru-RU" sz="4000" b="1" dirty="0" smtClean="0"/>
              <a:t>Белый, как сахар. Пока руки им не испачкаешь, ума-разума не наберешься.</a:t>
            </a:r>
            <a:endParaRPr lang="ru-RU" sz="4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Набор клипарта Школ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6376" y="3131765"/>
            <a:ext cx="129614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47823" y="4211885"/>
            <a:ext cx="9138019" cy="11227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</a:t>
            </a:r>
            <a:r>
              <a:rPr lang="ru-RU" sz="36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Черен, как ворон, </a:t>
            </a:r>
          </a:p>
          <a:p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а греет, как Солнце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Picture 4" descr="i[24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0032" y="5508029"/>
            <a:ext cx="2520280" cy="15681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454</Words>
  <Application>Microsoft Office PowerPoint</Application>
  <PresentationFormat>Произвольный</PresentationFormat>
  <Paragraphs>111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Слайд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Tata</cp:lastModifiedBy>
  <cp:revision>41</cp:revision>
  <cp:lastPrinted>1601-01-01T00:00:00Z</cp:lastPrinted>
  <dcterms:created xsi:type="dcterms:W3CDTF">2010-10-28T08:00:51Z</dcterms:created>
  <dcterms:modified xsi:type="dcterms:W3CDTF">2014-01-13T21:42:54Z</dcterms:modified>
</cp:coreProperties>
</file>