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E36E1-6150-4E4A-B0B6-189169044B19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24005B-CD7C-4CE0-A654-5575B1747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E36E1-6150-4E4A-B0B6-189169044B19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24005B-CD7C-4CE0-A654-5575B1747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E36E1-6150-4E4A-B0B6-189169044B19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24005B-CD7C-4CE0-A654-5575B1747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E36E1-6150-4E4A-B0B6-189169044B19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24005B-CD7C-4CE0-A654-5575B1747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E36E1-6150-4E4A-B0B6-189169044B19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24005B-CD7C-4CE0-A654-5575B1747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E36E1-6150-4E4A-B0B6-189169044B19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24005B-CD7C-4CE0-A654-5575B1747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E36E1-6150-4E4A-B0B6-189169044B19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24005B-CD7C-4CE0-A654-5575B1747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E36E1-6150-4E4A-B0B6-189169044B19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24005B-CD7C-4CE0-A654-5575B1747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E36E1-6150-4E4A-B0B6-189169044B19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24005B-CD7C-4CE0-A654-5575B1747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E36E1-6150-4E4A-B0B6-189169044B19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24005B-CD7C-4CE0-A654-5575B1747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BE36E1-6150-4E4A-B0B6-189169044B19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24005B-CD7C-4CE0-A654-5575B1747D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CBE36E1-6150-4E4A-B0B6-189169044B19}" type="datetimeFigureOut">
              <a:rPr lang="ru-RU" smtClean="0"/>
              <a:pPr/>
              <a:t>31.10.2013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424005B-CD7C-4CE0-A654-5575B1747D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292725" y="4365625"/>
            <a:ext cx="33464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b="1" i="1" dirty="0">
              <a:solidFill>
                <a:srgbClr val="663300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Урок  в 5 классе МБОУ </a:t>
            </a:r>
            <a:r>
              <a:rPr 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Досатуйской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СОШ.Учитель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географии Н.Г.Баранникова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392739" y="6092825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2013</a:t>
            </a:r>
            <a:endParaRPr lang="ru-RU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Autofit/>
          </a:bodyPr>
          <a:lstStyle/>
          <a:p>
            <a:r>
              <a:rPr lang="ru-RU" sz="5400" dirty="0" smtClean="0"/>
              <a:t>История географических открытий</a:t>
            </a:r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idx="1"/>
          </p:nvPr>
        </p:nvSpPr>
        <p:spPr>
          <a:xfrm>
            <a:off x="539552" y="404664"/>
            <a:ext cx="8229600" cy="1757363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2400" b="1" dirty="0" smtClean="0"/>
              <a:t>Европа, Азия и Африка уже значились на картах, а Америка появилась на карте гораздо позже и была открыта…по ошибке!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400" b="1" dirty="0" smtClean="0"/>
              <a:t>Днём открытия Америки считают 12 октября 1492 г. Итальянец из Генуи Христофор Колумб (1451-1506) искал короткий путь в Индию, а открыл Америку. Почему произошла ошибка?</a:t>
            </a:r>
          </a:p>
        </p:txBody>
      </p:sp>
      <p:pic>
        <p:nvPicPr>
          <p:cNvPr id="9225" name="Picture 9" descr="Колум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8987"/>
            <a:ext cx="29337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1243544281_christophercolumb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213100"/>
            <a:ext cx="3810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620713"/>
            <a:ext cx="8229600" cy="8207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smtClean="0"/>
              <a:t>Какой материк и какая часть света изображены на карте?</a:t>
            </a:r>
          </a:p>
        </p:txBody>
      </p:sp>
      <p:pic>
        <p:nvPicPr>
          <p:cNvPr id="23556" name="Picture 4" descr="Australia_1860_m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457950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xfrm>
            <a:off x="395288" y="332657"/>
            <a:ext cx="8229600" cy="1800944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2400" b="1" dirty="0" smtClean="0"/>
              <a:t>До Австралии - «Неведомой Южной земли» - первым добрался голландский мореплаватель … в 1606 г.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400" b="1" dirty="0" smtClean="0"/>
              <a:t>Полагая, что побывал в Новой Гвинее, …, подобно Колумбу, до конца жизни не узнал о том, что стал первооткрывателем нового континента.</a:t>
            </a:r>
          </a:p>
        </p:txBody>
      </p:sp>
      <p:pic>
        <p:nvPicPr>
          <p:cNvPr id="14343" name="Picture 7" descr="tas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187" y="2968625"/>
            <a:ext cx="33258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Australia_1860_mi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87675"/>
            <a:ext cx="5400675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332656"/>
            <a:ext cx="4392612" cy="612053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/>
              <a:t>После В. </a:t>
            </a:r>
            <a:r>
              <a:rPr lang="ru-RU" sz="2000" b="1" dirty="0" err="1" smtClean="0"/>
              <a:t>Янсзона</a:t>
            </a:r>
            <a:r>
              <a:rPr lang="ru-RU" sz="2000" b="1" dirty="0" smtClean="0"/>
              <a:t> другие мореплаватели открыли большие участки северного, западного и южного побережья Австралии. Тогда же были впервые обнаружены и описаны удивительные животные-кенгуру.</a:t>
            </a:r>
          </a:p>
          <a:p>
            <a:pPr algn="ctr" eaLnBrk="1" hangingPunct="1"/>
            <a:r>
              <a:rPr lang="ru-RU" sz="2000" b="1" dirty="0" smtClean="0"/>
              <a:t>Какой великий английский путешественник </a:t>
            </a:r>
            <a:r>
              <a:rPr lang="en-US" sz="2000" b="1" dirty="0" smtClean="0"/>
              <a:t>XVIII</a:t>
            </a:r>
            <a:r>
              <a:rPr lang="ru-RU" sz="2000" b="1" dirty="0" smtClean="0"/>
              <a:t> века наконец исправил ошибку</a:t>
            </a:r>
          </a:p>
          <a:p>
            <a:pPr algn="ctr" eaLnBrk="1" hangingPunct="1"/>
            <a:r>
              <a:rPr lang="ru-RU" sz="2000" b="1" dirty="0" smtClean="0"/>
              <a:t> В. </a:t>
            </a:r>
            <a:r>
              <a:rPr lang="ru-RU" sz="2000" b="1" dirty="0" err="1" smtClean="0"/>
              <a:t>Янсзона</a:t>
            </a:r>
            <a:r>
              <a:rPr lang="ru-RU" sz="2000" b="1" dirty="0" smtClean="0"/>
              <a:t>, доказав, что Австралия - самостоятельный материк?</a:t>
            </a:r>
          </a:p>
        </p:txBody>
      </p:sp>
      <p:pic>
        <p:nvPicPr>
          <p:cNvPr id="16388" name="Picture 4" descr="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284538"/>
            <a:ext cx="3170238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austr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549275"/>
            <a:ext cx="316865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3889375" cy="3916363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</a:pPr>
            <a:r>
              <a:rPr lang="ru-RU" sz="2400" b="1" dirty="0" err="1" smtClean="0"/>
              <a:t>Витус</a:t>
            </a:r>
            <a:r>
              <a:rPr lang="ru-RU" sz="2400" b="1" dirty="0" smtClean="0"/>
              <a:t> Беринг (1680-1741), мореплаватель, офицер  русского флота, капитан-командор, исследовал северные и восточные берега России.</a:t>
            </a:r>
          </a:p>
          <a:p>
            <a:pPr algn="ctr" eaLnBrk="1" hangingPunct="1">
              <a:buFontTx/>
              <a:buNone/>
            </a:pPr>
            <a:endParaRPr lang="ru-RU" sz="2400" b="1" dirty="0" smtClean="0"/>
          </a:p>
          <a:p>
            <a:pPr algn="ctr" eaLnBrk="1" hangingPunct="1">
              <a:buFontTx/>
              <a:buNone/>
            </a:pPr>
            <a:r>
              <a:rPr lang="ru-RU" sz="2400" b="1" dirty="0" smtClean="0"/>
              <a:t>Одно из его самых больших открытий - пролив между Азией и Америкой. Как назвали этот проли</a:t>
            </a:r>
            <a:r>
              <a:rPr lang="ru-RU" sz="2000" b="1" dirty="0" smtClean="0"/>
              <a:t>в?</a:t>
            </a:r>
          </a:p>
        </p:txBody>
      </p:sp>
      <p:pic>
        <p:nvPicPr>
          <p:cNvPr id="31749" name="Picture 5" descr="55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620713"/>
            <a:ext cx="309721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7ba6a6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789363"/>
            <a:ext cx="3602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8229600" cy="1223963"/>
          </a:xfrm>
        </p:spPr>
        <p:txBody>
          <a:bodyPr>
            <a:normAutofit fontScale="92500"/>
          </a:bodyPr>
          <a:lstStyle/>
          <a:p>
            <a:pPr algn="ctr" eaLnBrk="1" hangingPunct="1"/>
            <a:r>
              <a:rPr lang="ru-RU" sz="2400" b="1" smtClean="0"/>
              <a:t>Российские мореплаватели адмирал ... (1770-1846) и … (1773-1837), возглавили первое русское кругосветное плавание (1803-1806).</a:t>
            </a:r>
          </a:p>
        </p:txBody>
      </p:sp>
      <p:pic>
        <p:nvPicPr>
          <p:cNvPr id="30724" name="Picture 4" descr="Крузенштер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05038"/>
            <a:ext cx="312737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s640x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205038"/>
            <a:ext cx="2846387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332656"/>
            <a:ext cx="8229600" cy="129611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Определите какой материк и какая часть света, изображены на карте. Какие русские мореплаватели считаются ее первооткрывателями?</a:t>
            </a:r>
          </a:p>
        </p:txBody>
      </p:sp>
      <p:pic>
        <p:nvPicPr>
          <p:cNvPr id="17412" name="Picture 4" descr="1_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5327650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4176713" cy="4752975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sz="2000" b="1" dirty="0" smtClean="0"/>
              <a:t>В 1820 г. русские мореплаватели </a:t>
            </a:r>
            <a:r>
              <a:rPr lang="ru-RU" sz="2000" b="1" dirty="0" err="1" smtClean="0"/>
              <a:t>Фаддей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Фаддеевич</a:t>
            </a:r>
            <a:r>
              <a:rPr lang="ru-RU" sz="2000" b="1" dirty="0" smtClean="0"/>
              <a:t> Беллинсгаузен и Михаил Петрович Лазарев открыли шестой континент – Антарктиду.</a:t>
            </a:r>
          </a:p>
          <a:p>
            <a:pPr algn="ctr" eaLnBrk="1" hangingPunct="1"/>
            <a:endParaRPr lang="ru-RU" sz="2000" b="1" dirty="0" smtClean="0"/>
          </a:p>
          <a:p>
            <a:pPr algn="ctr" eaLnBrk="1" hangingPunct="1"/>
            <a:r>
              <a:rPr lang="ru-RU" sz="2000" b="1" dirty="0" smtClean="0"/>
              <a:t>Их героическое плавание на парусных кораблях … и … продолжалось 751 день. Однако льды помешали им высадиться на материке.</a:t>
            </a:r>
          </a:p>
          <a:p>
            <a:pPr algn="ctr" eaLnBrk="1" hangingPunct="1"/>
            <a:endParaRPr lang="ru-RU" sz="2000" b="1" dirty="0" smtClean="0"/>
          </a:p>
          <a:p>
            <a:pPr algn="ctr" eaLnBrk="1" hangingPunct="1"/>
            <a:r>
              <a:rPr lang="ru-RU" sz="2000" b="1" dirty="0" smtClean="0"/>
              <a:t>Только в 1894г. люди впервые ступили на Землю Антаркт</a:t>
            </a:r>
            <a:r>
              <a:rPr lang="ru-RU" sz="1800" b="1" dirty="0" smtClean="0"/>
              <a:t>иды.</a:t>
            </a:r>
          </a:p>
        </p:txBody>
      </p:sp>
      <p:pic>
        <p:nvPicPr>
          <p:cNvPr id="24581" name="Picture 5" descr="68783_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692150"/>
            <a:ext cx="2568575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0083-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8225" y="3141663"/>
            <a:ext cx="252253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464050" y="260648"/>
            <a:ext cx="4679950" cy="2663527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</a:pPr>
            <a:endParaRPr lang="ru-RU" sz="2000" b="1" dirty="0" smtClean="0"/>
          </a:p>
          <a:p>
            <a:pPr algn="ctr" eaLnBrk="1" hangingPunct="1">
              <a:lnSpc>
                <a:spcPct val="80000"/>
              </a:lnSpc>
            </a:pPr>
            <a:r>
              <a:rPr lang="ru-RU" sz="2000" b="1" dirty="0" smtClean="0"/>
              <a:t>Англичанин … (1813-1873) исследовал труднодоступные районы Африки.</a:t>
            </a:r>
          </a:p>
          <a:p>
            <a:pPr algn="ctr" eaLnBrk="1" hangingPunct="1">
              <a:lnSpc>
                <a:spcPct val="80000"/>
              </a:lnSpc>
            </a:pPr>
            <a:endParaRPr lang="ru-RU" sz="2000" b="1" dirty="0" smtClean="0"/>
          </a:p>
          <a:p>
            <a:pPr algn="ctr" eaLnBrk="1" hangingPunct="1">
              <a:lnSpc>
                <a:spcPct val="80000"/>
              </a:lnSpc>
            </a:pPr>
            <a:r>
              <a:rPr lang="ru-RU" sz="2000" b="1" dirty="0" smtClean="0"/>
              <a:t>Он открыл один из крупнейших водопадов. Какой? </a:t>
            </a:r>
          </a:p>
        </p:txBody>
      </p:sp>
      <p:pic>
        <p:nvPicPr>
          <p:cNvPr id="28676" name="Picture 4" descr="portrait_dr_david_livingstone_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836613"/>
            <a:ext cx="39719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Victoria_Falls_Zimbabwe_Af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997200"/>
            <a:ext cx="43195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436096" y="980728"/>
            <a:ext cx="3492500" cy="4319588"/>
          </a:xfrm>
        </p:spPr>
        <p:txBody>
          <a:bodyPr>
            <a:normAutofit fontScale="92500"/>
          </a:bodyPr>
          <a:lstStyle/>
          <a:p>
            <a:pPr algn="ctr" eaLnBrk="1" hangingPunct="1"/>
            <a:r>
              <a:rPr lang="ru-RU" sz="2400" b="1" dirty="0" smtClean="0"/>
              <a:t>Русский исследователь … (1839-1888) исследовал труднодоступные районы Азии.</a:t>
            </a:r>
          </a:p>
          <a:p>
            <a:pPr algn="ctr" eaLnBrk="1" hangingPunct="1"/>
            <a:r>
              <a:rPr lang="ru-RU" sz="2400" b="1" dirty="0" smtClean="0"/>
              <a:t>Благодаря этому, на карту было нанесено более 20 горных хребтов, целый ряд рек и озёр.</a:t>
            </a:r>
          </a:p>
        </p:txBody>
      </p:sp>
      <p:pic>
        <p:nvPicPr>
          <p:cNvPr id="29701" name="Picture 5" descr="6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31988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852738"/>
            <a:ext cx="2200275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836613"/>
            <a:ext cx="7343775" cy="10366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Какой древнегреческий учёный первым предположил, что Земля имеет форму шара?</a:t>
            </a:r>
          </a:p>
        </p:txBody>
      </p:sp>
      <p:pic>
        <p:nvPicPr>
          <p:cNvPr id="38916" name="Picture 4" descr="pythagoras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8" y="2133600"/>
            <a:ext cx="3671887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pif-f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133600"/>
            <a:ext cx="374808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60648"/>
            <a:ext cx="3887787" cy="2663527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</a:pPr>
            <a:endParaRPr lang="ru-RU" sz="2000" b="1" dirty="0" smtClean="0"/>
          </a:p>
          <a:p>
            <a:pPr algn="ctr" eaLnBrk="1" hangingPunct="1">
              <a:lnSpc>
                <a:spcPct val="80000"/>
              </a:lnSpc>
            </a:pPr>
            <a:r>
              <a:rPr lang="ru-RU" sz="2000" b="1" dirty="0" smtClean="0"/>
              <a:t>В 1909 г. американский полярный исследователь Роберт </a:t>
            </a:r>
            <a:r>
              <a:rPr lang="ru-RU" sz="2000" b="1" dirty="0" err="1" smtClean="0"/>
              <a:t>Пири</a:t>
            </a:r>
            <a:r>
              <a:rPr lang="ru-RU" sz="2000" b="1" dirty="0" smtClean="0"/>
              <a:t> (1856-1920) первым достиг Северного полюса Земли.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80000"/>
              </a:lnSpc>
            </a:pPr>
            <a:r>
              <a:rPr lang="ru-RU" sz="2000" b="1" dirty="0" smtClean="0"/>
              <a:t>Кто первым достиг Южного полюса Земли?</a:t>
            </a:r>
          </a:p>
          <a:p>
            <a:pPr algn="ctr" eaLnBrk="1" hangingPunct="1">
              <a:lnSpc>
                <a:spcPct val="80000"/>
              </a:lnSpc>
            </a:pPr>
            <a:endParaRPr lang="ru-RU" sz="2000" b="1" dirty="0" smtClean="0"/>
          </a:p>
          <a:p>
            <a:pPr algn="ctr" eaLnBrk="1" hangingPunct="1">
              <a:lnSpc>
                <a:spcPct val="80000"/>
              </a:lnSpc>
            </a:pPr>
            <a:endParaRPr lang="ru-RU" sz="2400" b="1" dirty="0" smtClean="0"/>
          </a:p>
        </p:txBody>
      </p:sp>
      <p:pic>
        <p:nvPicPr>
          <p:cNvPr id="25605" name="Picture 5" descr="Robert_Edwin_Peary_320x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367188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125538"/>
            <a:ext cx="3292475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836613"/>
            <a:ext cx="3240087" cy="5040312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ru-RU" sz="2000" b="1" smtClean="0"/>
              <a:t>В 1911 году Руаль Амундсен (1827-1928), норвежский полярный путешественник и исследователь, первым достиг Южного полюса земли.</a:t>
            </a:r>
          </a:p>
          <a:p>
            <a:pPr algn="ctr" eaLnBrk="1" hangingPunct="1"/>
            <a:r>
              <a:rPr lang="ru-RU" sz="2000" b="1" smtClean="0"/>
              <a:t>Экспедиция, какого английского путешественника также достигла Южного полюса земли?</a:t>
            </a:r>
          </a:p>
        </p:txBody>
      </p:sp>
      <p:pic>
        <p:nvPicPr>
          <p:cNvPr id="26628" name="Picture 4" descr="timeline-amund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76250"/>
            <a:ext cx="27225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002a91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420938"/>
            <a:ext cx="2790825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0"/>
            <a:ext cx="8229600" cy="1628775"/>
          </a:xfrm>
        </p:spPr>
        <p:txBody>
          <a:bodyPr>
            <a:noAutofit/>
          </a:bodyPr>
          <a:lstStyle/>
          <a:p>
            <a:pPr algn="ctr" eaLnBrk="1" hangingPunct="1"/>
            <a:endParaRPr lang="ru-RU" sz="2000" b="1" dirty="0" smtClean="0"/>
          </a:p>
          <a:p>
            <a:pPr algn="ctr" eaLnBrk="1" hangingPunct="1"/>
            <a:r>
              <a:rPr lang="ru-RU" sz="2000" b="1" dirty="0" smtClean="0"/>
              <a:t>На карте изображены маршруты четырёх экспедиций. Какой великий мореплаватель совершил эти экспедиции?</a:t>
            </a:r>
          </a:p>
          <a:p>
            <a:pPr algn="ctr" eaLnBrk="1" hangingPunct="1"/>
            <a:r>
              <a:rPr lang="ru-RU" sz="2000" b="1" dirty="0" smtClean="0"/>
              <a:t>Во время каких из этих экспедиций он побывал только на островах, а во время каких на материках?</a:t>
            </a:r>
          </a:p>
        </p:txBody>
      </p:sp>
      <p:pic>
        <p:nvPicPr>
          <p:cNvPr id="32773" name="Picture 5" descr="colymb_1492_15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348880"/>
            <a:ext cx="65532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8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27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280400" cy="649287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2000" b="1" dirty="0" smtClean="0"/>
              <a:t> </a:t>
            </a:r>
            <a:r>
              <a:rPr lang="ru-RU" sz="2400" b="1" dirty="0" smtClean="0"/>
              <a:t>Маршруты каких путешественников изображённый на карте?</a:t>
            </a:r>
          </a:p>
        </p:txBody>
      </p:sp>
      <p:pic>
        <p:nvPicPr>
          <p:cNvPr id="33796" name="Picture 4" descr="2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557338"/>
            <a:ext cx="59721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37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404813"/>
            <a:ext cx="8229600" cy="1296987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latin typeface="Times New Roman" pitchFamily="18" charset="0"/>
              </a:rPr>
              <a:t>Маршрут какого полярного исследователя изображен на карте? Что открыто в результате этого путешествия?</a:t>
            </a:r>
          </a:p>
        </p:txBody>
      </p:sp>
      <p:pic>
        <p:nvPicPr>
          <p:cNvPr id="34821" name="Picture 5" descr="dramav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628775"/>
            <a:ext cx="6913562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0"/>
            <a:ext cx="8229600" cy="1370013"/>
          </a:xfrm>
        </p:spPr>
        <p:txBody>
          <a:bodyPr>
            <a:noAutofit/>
          </a:bodyPr>
          <a:lstStyle/>
          <a:p>
            <a:pPr algn="ctr" eaLnBrk="1" hangingPunct="1"/>
            <a:endParaRPr lang="ru-RU" sz="2000" b="1" dirty="0" smtClean="0"/>
          </a:p>
          <a:p>
            <a:pPr algn="ctr" eaLnBrk="1" hangingPunct="1"/>
            <a:r>
              <a:rPr lang="ru-RU" sz="2000" b="1" dirty="0" smtClean="0"/>
              <a:t>На карте изображён маршрут путешествия великого мореплавателя. Кто этот мореплаватель, какое путешествие он совершил? Что доказало это путешествие</a:t>
            </a:r>
            <a:r>
              <a:rPr lang="ru-RU" sz="2400" b="1" dirty="0" smtClean="0"/>
              <a:t>?</a:t>
            </a:r>
          </a:p>
        </p:txBody>
      </p:sp>
      <p:pic>
        <p:nvPicPr>
          <p:cNvPr id="35844" name="Picture 4" descr="16831_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700213"/>
            <a:ext cx="6808787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0"/>
            <a:ext cx="5940425" cy="5040312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80000"/>
              </a:lnSpc>
            </a:pPr>
            <a:endParaRPr lang="ru-RU" sz="14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ru-RU" sz="14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1400" b="1" dirty="0" smtClean="0"/>
              <a:t>1.Кто из знаменитых картографов составил карты земного шара?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14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1400" b="1" dirty="0" smtClean="0"/>
              <a:t>2.Какое животное было открыто при исследовании побережья Австралии в 17 веке?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14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1400" b="1" dirty="0" smtClean="0"/>
              <a:t>3.Какой великий мореплаватель совершил первое кругосветное путешествие?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14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1400" b="1" dirty="0" smtClean="0"/>
              <a:t>4.Какой великий английский путешественник </a:t>
            </a:r>
            <a:r>
              <a:rPr lang="en-US" sz="1400" b="1" dirty="0" smtClean="0"/>
              <a:t>XVIII</a:t>
            </a:r>
            <a:r>
              <a:rPr lang="ru-RU" sz="1400" b="1" dirty="0" smtClean="0"/>
              <a:t> века исправил ошибку </a:t>
            </a:r>
            <a:r>
              <a:rPr lang="ru-RU" sz="1400" b="1" dirty="0" err="1" smtClean="0"/>
              <a:t>Янсзона</a:t>
            </a:r>
            <a:r>
              <a:rPr lang="ru-RU" sz="1400" b="1" dirty="0" smtClean="0"/>
              <a:t>, доказав, что Австралия - самостоятельный материк?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14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1400" b="1" dirty="0" smtClean="0"/>
              <a:t>5.Какой русский путешественник 15 века изложил свои впечатления в книге «Хождение за три моря»?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14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1400" b="1" dirty="0" smtClean="0"/>
              <a:t>6.В какую страну Х.Колумб искал короткий путь?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14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1400" b="1" dirty="0" smtClean="0"/>
              <a:t>7.Какой голландский мореплаватель, подобно Колумбу, до конца жизни не узнал о том, что стал первооткрывателем нового континента?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14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1400" b="1" dirty="0" smtClean="0"/>
              <a:t>8.Какой русский мореплаватель вместе с Ф.Ф. Беллинсгаузеном открыл Антарктиду?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14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1400" b="1" dirty="0" smtClean="0"/>
              <a:t>9.Какой норвежский полярный путешественник первым достиг Южного полюса?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5724128" y="836712"/>
            <a:ext cx="3168650" cy="5519737"/>
            <a:chOff x="3665" y="669"/>
            <a:chExt cx="1996" cy="3477"/>
          </a:xfrm>
        </p:grpSpPr>
        <p:grpSp>
          <p:nvGrpSpPr>
            <p:cNvPr id="3" name="Group 58"/>
            <p:cNvGrpSpPr>
              <a:grpSpLocks/>
            </p:cNvGrpSpPr>
            <p:nvPr/>
          </p:nvGrpSpPr>
          <p:grpSpPr bwMode="auto">
            <a:xfrm>
              <a:off x="3665" y="669"/>
              <a:ext cx="1996" cy="3477"/>
              <a:chOff x="3665" y="669"/>
              <a:chExt cx="1996" cy="3477"/>
            </a:xfrm>
          </p:grpSpPr>
          <p:grpSp>
            <p:nvGrpSpPr>
              <p:cNvPr id="4" name="Group 57"/>
              <p:cNvGrpSpPr>
                <a:grpSpLocks/>
              </p:cNvGrpSpPr>
              <p:nvPr/>
            </p:nvGrpSpPr>
            <p:grpSpPr bwMode="auto">
              <a:xfrm>
                <a:off x="3665" y="669"/>
                <a:ext cx="1996" cy="3477"/>
                <a:chOff x="3665" y="669"/>
                <a:chExt cx="1996" cy="3477"/>
              </a:xfrm>
            </p:grpSpPr>
            <p:sp>
              <p:nvSpPr>
                <p:cNvPr id="27658" name="Rectangle 5"/>
                <p:cNvSpPr>
                  <a:spLocks noChangeArrowheads="1"/>
                </p:cNvSpPr>
                <p:nvPr/>
              </p:nvSpPr>
              <p:spPr bwMode="auto">
                <a:xfrm>
                  <a:off x="3831" y="886"/>
                  <a:ext cx="166" cy="2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800"/>
                    <a:t>1</a:t>
                  </a:r>
                  <a:endParaRPr lang="ru-RU"/>
                </a:p>
              </p:txBody>
            </p:sp>
            <p:sp>
              <p:nvSpPr>
                <p:cNvPr id="27659" name="Rectangle 6"/>
                <p:cNvSpPr>
                  <a:spLocks noChangeArrowheads="1"/>
                </p:cNvSpPr>
                <p:nvPr/>
              </p:nvSpPr>
              <p:spPr bwMode="auto">
                <a:xfrm>
                  <a:off x="3831" y="1103"/>
                  <a:ext cx="166" cy="2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60" name="Rectangle 7"/>
                <p:cNvSpPr>
                  <a:spLocks noChangeArrowheads="1"/>
                </p:cNvSpPr>
                <p:nvPr/>
              </p:nvSpPr>
              <p:spPr bwMode="auto">
                <a:xfrm>
                  <a:off x="3831" y="1320"/>
                  <a:ext cx="166" cy="2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61" name="Rectangle 8"/>
                <p:cNvSpPr>
                  <a:spLocks noChangeArrowheads="1"/>
                </p:cNvSpPr>
                <p:nvPr/>
              </p:nvSpPr>
              <p:spPr bwMode="auto">
                <a:xfrm>
                  <a:off x="3831" y="1537"/>
                  <a:ext cx="166" cy="2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62" name="Rectangle 9"/>
                <p:cNvSpPr>
                  <a:spLocks noChangeArrowheads="1"/>
                </p:cNvSpPr>
                <p:nvPr/>
              </p:nvSpPr>
              <p:spPr bwMode="auto">
                <a:xfrm>
                  <a:off x="3831" y="1754"/>
                  <a:ext cx="166" cy="2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63" name="Rectangle 10"/>
                <p:cNvSpPr>
                  <a:spLocks noChangeArrowheads="1"/>
                </p:cNvSpPr>
                <p:nvPr/>
              </p:nvSpPr>
              <p:spPr bwMode="auto">
                <a:xfrm>
                  <a:off x="3831" y="1972"/>
                  <a:ext cx="166" cy="2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64" name="Rectangle 11"/>
                <p:cNvSpPr>
                  <a:spLocks noChangeArrowheads="1"/>
                </p:cNvSpPr>
                <p:nvPr/>
              </p:nvSpPr>
              <p:spPr bwMode="auto">
                <a:xfrm>
                  <a:off x="3831" y="2189"/>
                  <a:ext cx="166" cy="2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65" name="Rectangle 12"/>
                <p:cNvSpPr>
                  <a:spLocks noChangeArrowheads="1"/>
                </p:cNvSpPr>
                <p:nvPr/>
              </p:nvSpPr>
              <p:spPr bwMode="auto">
                <a:xfrm>
                  <a:off x="4164" y="669"/>
                  <a:ext cx="166" cy="2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800"/>
                    <a:t>3</a:t>
                  </a:r>
                  <a:endParaRPr lang="ru-RU"/>
                </a:p>
              </p:txBody>
            </p:sp>
            <p:sp>
              <p:nvSpPr>
                <p:cNvPr id="27666" name="Rectangle 13"/>
                <p:cNvSpPr>
                  <a:spLocks noChangeArrowheads="1"/>
                </p:cNvSpPr>
                <p:nvPr/>
              </p:nvSpPr>
              <p:spPr bwMode="auto">
                <a:xfrm>
                  <a:off x="4164" y="1538"/>
                  <a:ext cx="166" cy="2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67" name="Rectangle 14"/>
                <p:cNvSpPr>
                  <a:spLocks noChangeArrowheads="1"/>
                </p:cNvSpPr>
                <p:nvPr/>
              </p:nvSpPr>
              <p:spPr bwMode="auto">
                <a:xfrm>
                  <a:off x="3665" y="1103"/>
                  <a:ext cx="166" cy="2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800"/>
                    <a:t>2</a:t>
                  </a:r>
                  <a:endParaRPr lang="ru-RU"/>
                </a:p>
              </p:txBody>
            </p:sp>
            <p:sp>
              <p:nvSpPr>
                <p:cNvPr id="27668" name="Rectangle 15"/>
                <p:cNvSpPr>
                  <a:spLocks noChangeArrowheads="1"/>
                </p:cNvSpPr>
                <p:nvPr/>
              </p:nvSpPr>
              <p:spPr bwMode="auto">
                <a:xfrm>
                  <a:off x="3997" y="1103"/>
                  <a:ext cx="166" cy="2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69" name="Rectangle 16"/>
                <p:cNvSpPr>
                  <a:spLocks noChangeArrowheads="1"/>
                </p:cNvSpPr>
                <p:nvPr/>
              </p:nvSpPr>
              <p:spPr bwMode="auto">
                <a:xfrm>
                  <a:off x="4164" y="1103"/>
                  <a:ext cx="166" cy="2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0" name="Rectangle 17"/>
                <p:cNvSpPr>
                  <a:spLocks noChangeArrowheads="1"/>
                </p:cNvSpPr>
                <p:nvPr/>
              </p:nvSpPr>
              <p:spPr bwMode="auto">
                <a:xfrm>
                  <a:off x="4330" y="1103"/>
                  <a:ext cx="167" cy="2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1" name="Rectangle 18"/>
                <p:cNvSpPr>
                  <a:spLocks noChangeArrowheads="1"/>
                </p:cNvSpPr>
                <p:nvPr/>
              </p:nvSpPr>
              <p:spPr bwMode="auto">
                <a:xfrm>
                  <a:off x="4497" y="1103"/>
                  <a:ext cx="166" cy="2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2" name="Rectangle 19"/>
                <p:cNvSpPr>
                  <a:spLocks noChangeArrowheads="1"/>
                </p:cNvSpPr>
                <p:nvPr/>
              </p:nvSpPr>
              <p:spPr bwMode="auto">
                <a:xfrm>
                  <a:off x="4663" y="1103"/>
                  <a:ext cx="166" cy="2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3" name="Rectangle 20"/>
                <p:cNvSpPr>
                  <a:spLocks noChangeArrowheads="1"/>
                </p:cNvSpPr>
                <p:nvPr/>
              </p:nvSpPr>
              <p:spPr bwMode="auto">
                <a:xfrm>
                  <a:off x="4164" y="1320"/>
                  <a:ext cx="166" cy="2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4" name="Rectangle 21"/>
                <p:cNvSpPr>
                  <a:spLocks noChangeArrowheads="1"/>
                </p:cNvSpPr>
                <p:nvPr/>
              </p:nvSpPr>
              <p:spPr bwMode="auto">
                <a:xfrm>
                  <a:off x="4164" y="1754"/>
                  <a:ext cx="166" cy="2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5" name="Rectangle 22"/>
                <p:cNvSpPr>
                  <a:spLocks noChangeArrowheads="1"/>
                </p:cNvSpPr>
                <p:nvPr/>
              </p:nvSpPr>
              <p:spPr bwMode="auto">
                <a:xfrm>
                  <a:off x="4164" y="1972"/>
                  <a:ext cx="166" cy="2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6" name="Rectangle 23"/>
                <p:cNvSpPr>
                  <a:spLocks noChangeArrowheads="1"/>
                </p:cNvSpPr>
                <p:nvPr/>
              </p:nvSpPr>
              <p:spPr bwMode="auto">
                <a:xfrm>
                  <a:off x="4164" y="886"/>
                  <a:ext cx="166" cy="2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7" name="Rectangle 24"/>
                <p:cNvSpPr>
                  <a:spLocks noChangeArrowheads="1"/>
                </p:cNvSpPr>
                <p:nvPr/>
              </p:nvSpPr>
              <p:spPr bwMode="auto">
                <a:xfrm>
                  <a:off x="4663" y="886"/>
                  <a:ext cx="166" cy="2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800"/>
                    <a:t>4</a:t>
                  </a:r>
                  <a:endParaRPr lang="ru-RU"/>
                </a:p>
              </p:txBody>
            </p:sp>
            <p:sp>
              <p:nvSpPr>
                <p:cNvPr id="27678" name="Rectangle 25"/>
                <p:cNvSpPr>
                  <a:spLocks noChangeArrowheads="1"/>
                </p:cNvSpPr>
                <p:nvPr/>
              </p:nvSpPr>
              <p:spPr bwMode="auto">
                <a:xfrm>
                  <a:off x="4663" y="1320"/>
                  <a:ext cx="166" cy="2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9" name="Rectangle 26"/>
                <p:cNvSpPr>
                  <a:spLocks noChangeArrowheads="1"/>
                </p:cNvSpPr>
                <p:nvPr/>
              </p:nvSpPr>
              <p:spPr bwMode="auto">
                <a:xfrm>
                  <a:off x="4330" y="2189"/>
                  <a:ext cx="167" cy="2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80" name="Rectangle 27"/>
                <p:cNvSpPr>
                  <a:spLocks noChangeArrowheads="1"/>
                </p:cNvSpPr>
                <p:nvPr/>
              </p:nvSpPr>
              <p:spPr bwMode="auto">
                <a:xfrm>
                  <a:off x="4497" y="2189"/>
                  <a:ext cx="165" cy="2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81" name="Rectangle 28"/>
                <p:cNvSpPr>
                  <a:spLocks noChangeArrowheads="1"/>
                </p:cNvSpPr>
                <p:nvPr/>
              </p:nvSpPr>
              <p:spPr bwMode="auto">
                <a:xfrm>
                  <a:off x="4663" y="2189"/>
                  <a:ext cx="166" cy="2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800"/>
                    <a:t>6</a:t>
                  </a:r>
                  <a:endParaRPr lang="ru-RU"/>
                </a:p>
              </p:txBody>
            </p:sp>
            <p:sp>
              <p:nvSpPr>
                <p:cNvPr id="27682" name="Rectangle 29"/>
                <p:cNvSpPr>
                  <a:spLocks noChangeArrowheads="1"/>
                </p:cNvSpPr>
                <p:nvPr/>
              </p:nvSpPr>
              <p:spPr bwMode="auto">
                <a:xfrm>
                  <a:off x="4829" y="2189"/>
                  <a:ext cx="167" cy="2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83" name="Rectangle 30"/>
                <p:cNvSpPr>
                  <a:spLocks noChangeArrowheads="1"/>
                </p:cNvSpPr>
                <p:nvPr/>
              </p:nvSpPr>
              <p:spPr bwMode="auto">
                <a:xfrm>
                  <a:off x="4164" y="2189"/>
                  <a:ext cx="166" cy="2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800"/>
                    <a:t>5</a:t>
                  </a:r>
                  <a:endParaRPr lang="ru-RU"/>
                </a:p>
              </p:txBody>
            </p:sp>
            <p:sp>
              <p:nvSpPr>
                <p:cNvPr id="27684" name="Rectangle 31"/>
                <p:cNvSpPr>
                  <a:spLocks noChangeArrowheads="1"/>
                </p:cNvSpPr>
                <p:nvPr/>
              </p:nvSpPr>
              <p:spPr bwMode="auto">
                <a:xfrm>
                  <a:off x="4996" y="2189"/>
                  <a:ext cx="166" cy="2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85" name="Rectangle 32"/>
                <p:cNvSpPr>
                  <a:spLocks noChangeArrowheads="1"/>
                </p:cNvSpPr>
                <p:nvPr/>
              </p:nvSpPr>
              <p:spPr bwMode="auto">
                <a:xfrm>
                  <a:off x="5162" y="2189"/>
                  <a:ext cx="166" cy="2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86" name="Rectangle 33"/>
                <p:cNvSpPr>
                  <a:spLocks noChangeArrowheads="1"/>
                </p:cNvSpPr>
                <p:nvPr/>
              </p:nvSpPr>
              <p:spPr bwMode="auto">
                <a:xfrm>
                  <a:off x="4663" y="2406"/>
                  <a:ext cx="166" cy="2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87" name="Rectangle 34"/>
                <p:cNvSpPr>
                  <a:spLocks noChangeArrowheads="1"/>
                </p:cNvSpPr>
                <p:nvPr/>
              </p:nvSpPr>
              <p:spPr bwMode="auto">
                <a:xfrm>
                  <a:off x="4663" y="2623"/>
                  <a:ext cx="166" cy="2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88" name="Rectangle 35"/>
                <p:cNvSpPr>
                  <a:spLocks noChangeArrowheads="1"/>
                </p:cNvSpPr>
                <p:nvPr/>
              </p:nvSpPr>
              <p:spPr bwMode="auto">
                <a:xfrm>
                  <a:off x="4663" y="2840"/>
                  <a:ext cx="166" cy="2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89" name="Rectangle 36"/>
                <p:cNvSpPr>
                  <a:spLocks noChangeArrowheads="1"/>
                </p:cNvSpPr>
                <p:nvPr/>
              </p:nvSpPr>
              <p:spPr bwMode="auto">
                <a:xfrm>
                  <a:off x="4663" y="3058"/>
                  <a:ext cx="166" cy="19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800"/>
                    <a:t>7</a:t>
                  </a:r>
                  <a:endParaRPr lang="ru-RU"/>
                </a:p>
              </p:txBody>
            </p:sp>
            <p:sp>
              <p:nvSpPr>
                <p:cNvPr id="27690" name="Rectangle 37"/>
                <p:cNvSpPr>
                  <a:spLocks noChangeArrowheads="1"/>
                </p:cNvSpPr>
                <p:nvPr/>
              </p:nvSpPr>
              <p:spPr bwMode="auto">
                <a:xfrm>
                  <a:off x="4829" y="3058"/>
                  <a:ext cx="167" cy="19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91" name="Rectangle 38"/>
                <p:cNvSpPr>
                  <a:spLocks noChangeArrowheads="1"/>
                </p:cNvSpPr>
                <p:nvPr/>
              </p:nvSpPr>
              <p:spPr bwMode="auto">
                <a:xfrm>
                  <a:off x="4996" y="3058"/>
                  <a:ext cx="166" cy="19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92" name="Rectangle 39"/>
                <p:cNvSpPr>
                  <a:spLocks noChangeArrowheads="1"/>
                </p:cNvSpPr>
                <p:nvPr/>
              </p:nvSpPr>
              <p:spPr bwMode="auto">
                <a:xfrm>
                  <a:off x="5148" y="3058"/>
                  <a:ext cx="180" cy="2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93" name="Rectangle 40"/>
                <p:cNvSpPr>
                  <a:spLocks noChangeArrowheads="1"/>
                </p:cNvSpPr>
                <p:nvPr/>
              </p:nvSpPr>
              <p:spPr bwMode="auto">
                <a:xfrm>
                  <a:off x="5329" y="3058"/>
                  <a:ext cx="166" cy="19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94" name="Rectangle 41"/>
                <p:cNvSpPr>
                  <a:spLocks noChangeArrowheads="1"/>
                </p:cNvSpPr>
                <p:nvPr/>
              </p:nvSpPr>
              <p:spPr bwMode="auto">
                <a:xfrm>
                  <a:off x="5495" y="3058"/>
                  <a:ext cx="166" cy="19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95" name="Rectangle 43"/>
                <p:cNvSpPr>
                  <a:spLocks noChangeArrowheads="1"/>
                </p:cNvSpPr>
                <p:nvPr/>
              </p:nvSpPr>
              <p:spPr bwMode="auto">
                <a:xfrm>
                  <a:off x="5148" y="2614"/>
                  <a:ext cx="181" cy="2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800"/>
                    <a:t>8</a:t>
                  </a:r>
                  <a:endParaRPr lang="ru-RU"/>
                </a:p>
              </p:txBody>
            </p:sp>
            <p:sp>
              <p:nvSpPr>
                <p:cNvPr id="27696" name="Rectangle 44"/>
                <p:cNvSpPr>
                  <a:spLocks noChangeArrowheads="1"/>
                </p:cNvSpPr>
                <p:nvPr/>
              </p:nvSpPr>
              <p:spPr bwMode="auto">
                <a:xfrm>
                  <a:off x="5148" y="3929"/>
                  <a:ext cx="181" cy="2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97" name="Rectangle 45"/>
                <p:cNvSpPr>
                  <a:spLocks noChangeArrowheads="1"/>
                </p:cNvSpPr>
                <p:nvPr/>
              </p:nvSpPr>
              <p:spPr bwMode="auto">
                <a:xfrm>
                  <a:off x="5162" y="1972"/>
                  <a:ext cx="165" cy="2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98" name="Rectangle 46"/>
                <p:cNvSpPr>
                  <a:spLocks noChangeArrowheads="1"/>
                </p:cNvSpPr>
                <p:nvPr/>
              </p:nvSpPr>
              <p:spPr bwMode="auto">
                <a:xfrm>
                  <a:off x="5162" y="1754"/>
                  <a:ext cx="165" cy="2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99" name="Rectangle 47"/>
                <p:cNvSpPr>
                  <a:spLocks noChangeArrowheads="1"/>
                </p:cNvSpPr>
                <p:nvPr/>
              </p:nvSpPr>
              <p:spPr bwMode="auto">
                <a:xfrm>
                  <a:off x="5162" y="1538"/>
                  <a:ext cx="165" cy="2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700" name="Rectangle 48"/>
                <p:cNvSpPr>
                  <a:spLocks noChangeArrowheads="1"/>
                </p:cNvSpPr>
                <p:nvPr/>
              </p:nvSpPr>
              <p:spPr bwMode="auto">
                <a:xfrm>
                  <a:off x="5162" y="1320"/>
                  <a:ext cx="165" cy="2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701" name="Rectangle 49"/>
                <p:cNvSpPr>
                  <a:spLocks noChangeArrowheads="1"/>
                </p:cNvSpPr>
                <p:nvPr/>
              </p:nvSpPr>
              <p:spPr bwMode="auto">
                <a:xfrm>
                  <a:off x="5162" y="1103"/>
                  <a:ext cx="165" cy="2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702" name="Rectangle 50"/>
                <p:cNvSpPr>
                  <a:spLocks noChangeArrowheads="1"/>
                </p:cNvSpPr>
                <p:nvPr/>
              </p:nvSpPr>
              <p:spPr bwMode="auto">
                <a:xfrm>
                  <a:off x="5162" y="886"/>
                  <a:ext cx="165" cy="2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703" name="Rectangle 51"/>
                <p:cNvSpPr>
                  <a:spLocks noChangeArrowheads="1"/>
                </p:cNvSpPr>
                <p:nvPr/>
              </p:nvSpPr>
              <p:spPr bwMode="auto">
                <a:xfrm>
                  <a:off x="5162" y="669"/>
                  <a:ext cx="165" cy="21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800"/>
                    <a:t>9</a:t>
                  </a:r>
                  <a:endParaRPr lang="ru-RU"/>
                </a:p>
              </p:txBody>
            </p:sp>
          </p:grpSp>
          <p:sp>
            <p:nvSpPr>
              <p:cNvPr id="27655" name="Rectangle 52"/>
              <p:cNvSpPr>
                <a:spLocks noChangeArrowheads="1"/>
              </p:cNvSpPr>
              <p:nvPr/>
            </p:nvSpPr>
            <p:spPr bwMode="auto">
              <a:xfrm>
                <a:off x="5148" y="2840"/>
                <a:ext cx="181" cy="21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6" name="Rectangle 53"/>
              <p:cNvSpPr>
                <a:spLocks noChangeArrowheads="1"/>
              </p:cNvSpPr>
              <p:nvPr/>
            </p:nvSpPr>
            <p:spPr bwMode="auto">
              <a:xfrm>
                <a:off x="5148" y="3249"/>
                <a:ext cx="181" cy="21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7" name="Rectangle 54"/>
              <p:cNvSpPr>
                <a:spLocks noChangeArrowheads="1"/>
              </p:cNvSpPr>
              <p:nvPr/>
            </p:nvSpPr>
            <p:spPr bwMode="auto">
              <a:xfrm>
                <a:off x="5148" y="3475"/>
                <a:ext cx="181" cy="21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7653" name="Rectangle 56"/>
            <p:cNvSpPr>
              <a:spLocks noChangeArrowheads="1"/>
            </p:cNvSpPr>
            <p:nvPr/>
          </p:nvSpPr>
          <p:spPr bwMode="auto">
            <a:xfrm>
              <a:off x="5148" y="3702"/>
              <a:ext cx="181" cy="2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6006905" y="3559126"/>
          <a:ext cx="253218" cy="365760"/>
        </p:xfrm>
        <a:graphic>
          <a:graphicData uri="http://schemas.openxmlformats.org/drawingml/2006/table">
            <a:tbl>
              <a:tblPr/>
              <a:tblGrid>
                <a:gridCol w="253218"/>
              </a:tblGrid>
              <a:tr h="281354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68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68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68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68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08050"/>
            <a:ext cx="8207375" cy="792163"/>
          </a:xfrm>
        </p:spPr>
        <p:txBody>
          <a:bodyPr>
            <a:normAutofit fontScale="92500" lnSpcReduction="10000"/>
          </a:bodyPr>
          <a:lstStyle/>
          <a:p>
            <a:pPr algn="ctr" eaLnBrk="1" hangingPunct="1"/>
            <a:r>
              <a:rPr lang="ru-RU" sz="2400" b="1" smtClean="0">
                <a:latin typeface="Times New Roman" pitchFamily="18" charset="0"/>
              </a:rPr>
              <a:t>Какой древнегреческий учёный доказал шарообразность Земли?</a:t>
            </a:r>
          </a:p>
        </p:txBody>
      </p:sp>
      <p:pic>
        <p:nvPicPr>
          <p:cNvPr id="39940" name="Picture 4" descr="aristotl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2060575"/>
            <a:ext cx="3154363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aristo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060575"/>
            <a:ext cx="319246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333375"/>
            <a:ext cx="8229600" cy="1441450"/>
          </a:xfrm>
        </p:spPr>
        <p:txBody>
          <a:bodyPr>
            <a:normAutofit fontScale="92500"/>
          </a:bodyPr>
          <a:lstStyle/>
          <a:p>
            <a:pPr algn="ctr" eaLnBrk="1" hangingPunct="1"/>
            <a:endParaRPr lang="ru-RU" sz="2400" b="1" dirty="0" smtClean="0"/>
          </a:p>
          <a:p>
            <a:pPr algn="ctr" eaLnBrk="1" hangingPunct="1"/>
            <a:r>
              <a:rPr lang="ru-RU" sz="2400" b="1" dirty="0" smtClean="0"/>
              <a:t>Какой из знаменитых картографов составил карты земного шара?                  1512-1594г </a:t>
            </a:r>
          </a:p>
        </p:txBody>
      </p:sp>
      <p:pic>
        <p:nvPicPr>
          <p:cNvPr id="8197" name="Picture 5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66913"/>
            <a:ext cx="4738687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96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427538" y="260648"/>
            <a:ext cx="4537075" cy="5500391"/>
          </a:xfrm>
        </p:spPr>
        <p:txBody>
          <a:bodyPr>
            <a:noAutofit/>
          </a:bodyPr>
          <a:lstStyle/>
          <a:p>
            <a:pPr algn="ctr" eaLnBrk="1" hangingPunct="1"/>
            <a:endParaRPr lang="ru-RU" sz="2000" b="1" dirty="0" smtClean="0"/>
          </a:p>
          <a:p>
            <a:pPr algn="ctr" eaLnBrk="1" hangingPunct="1"/>
            <a:endParaRPr lang="ru-RU" sz="2000" b="1" dirty="0" smtClean="0"/>
          </a:p>
          <a:p>
            <a:pPr algn="ctr" eaLnBrk="1" hangingPunct="1"/>
            <a:r>
              <a:rPr lang="ru-RU" sz="2000" b="1" dirty="0" smtClean="0"/>
              <a:t>Венецианские и генуэзские купцы, занимающиеся торговлей  на Средиземном море, не могли остаться равнодушными к исследованиям.</a:t>
            </a:r>
          </a:p>
          <a:p>
            <a:pPr algn="ctr" eaLnBrk="1" hangingPunct="1"/>
            <a:r>
              <a:rPr lang="ru-RU" sz="2000" b="1" dirty="0" smtClean="0"/>
              <a:t>Одним из таких купцов был венецианец Марко Поло (1254-1324). Он много путешествовал. Какая часть света была исследована им и описана в его книге?</a:t>
            </a:r>
          </a:p>
        </p:txBody>
      </p:sp>
      <p:pic>
        <p:nvPicPr>
          <p:cNvPr id="18436" name="Picture 4" descr="17d97f37fcff66d746e10026d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92150"/>
            <a:ext cx="39497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333375"/>
            <a:ext cx="8229600" cy="1943100"/>
          </a:xfrm>
        </p:spPr>
        <p:txBody>
          <a:bodyPr>
            <a:noAutofit/>
          </a:bodyPr>
          <a:lstStyle/>
          <a:p>
            <a:pPr marL="533400" indent="-533400" algn="ctr" eaLnBrk="1" hangingPunct="1">
              <a:lnSpc>
                <a:spcPct val="90000"/>
              </a:lnSpc>
            </a:pPr>
            <a:r>
              <a:rPr lang="ru-RU" sz="2400" b="1" dirty="0" smtClean="0"/>
              <a:t>Первое кругосветное путешествие совершил португалец ... (1480-1521) во главе испанской морской экспедиции.</a:t>
            </a:r>
          </a:p>
          <a:p>
            <a:pPr marL="533400" indent="-533400" algn="ctr" eaLnBrk="1" hangingPunct="1">
              <a:lnSpc>
                <a:spcPct val="90000"/>
              </a:lnSpc>
            </a:pPr>
            <a:r>
              <a:rPr lang="ru-RU" sz="2400" b="1" dirty="0" smtClean="0"/>
              <a:t>Своим путешествием он доказал: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dirty="0" smtClean="0"/>
              <a:t>…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dirty="0" smtClean="0"/>
              <a:t>…</a:t>
            </a:r>
          </a:p>
        </p:txBody>
      </p:sp>
      <p:pic>
        <p:nvPicPr>
          <p:cNvPr id="19460" name="Picture 4" descr="c4596908-3677-4fca-9be3-582ea5163e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492375"/>
            <a:ext cx="31210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image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492375"/>
            <a:ext cx="348615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332656"/>
            <a:ext cx="8229600" cy="15113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/>
              <a:t>... (1469-1524) – португальский мореплаватель. Проведя свои корабли вокруг Африки, он первым проложил морской путь в эту азиатскую страну. О какой стране идёт речь?</a:t>
            </a:r>
          </a:p>
        </p:txBody>
      </p:sp>
      <p:pic>
        <p:nvPicPr>
          <p:cNvPr id="20484" name="Picture 4" descr="vasko_da_g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492375"/>
            <a:ext cx="28797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14f7bf37-d173-3cff-8d67-7bbcc3207f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2997200"/>
            <a:ext cx="5643562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00563" y="908050"/>
            <a:ext cx="4248150" cy="2376488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2400" b="1" dirty="0" smtClean="0"/>
              <a:t>Прославились и русские путешественники. В </a:t>
            </a:r>
            <a:r>
              <a:rPr lang="en-US" sz="2400" b="1" dirty="0" smtClean="0"/>
              <a:t>XV</a:t>
            </a:r>
            <a:r>
              <a:rPr lang="ru-RU" sz="2400" b="1" dirty="0" smtClean="0"/>
              <a:t> веке купец из Твери… совершил путешествие в Индию.</a:t>
            </a:r>
          </a:p>
          <a:p>
            <a:pPr algn="ctr" eaLnBrk="1" hangingPunct="1">
              <a:lnSpc>
                <a:spcPct val="80000"/>
              </a:lnSpc>
            </a:pPr>
            <a:endParaRPr lang="ru-RU" sz="2400" b="1" dirty="0" smtClean="0"/>
          </a:p>
          <a:p>
            <a:pPr algn="ctr" eaLnBrk="1" hangingPunct="1">
              <a:lnSpc>
                <a:spcPct val="80000"/>
              </a:lnSpc>
            </a:pPr>
            <a:r>
              <a:rPr lang="ru-RU" sz="2400" b="1" dirty="0" smtClean="0"/>
              <a:t>Какие три моря он преодолел на пути туда и обратно? В какой книге Никитин изложил свои впечатления?</a:t>
            </a:r>
          </a:p>
        </p:txBody>
      </p:sp>
      <p:pic>
        <p:nvPicPr>
          <p:cNvPr id="27652" name="Picture 4" descr="afan_nik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92150"/>
            <a:ext cx="29797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niki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213100"/>
            <a:ext cx="250507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76672"/>
            <a:ext cx="8229600" cy="93620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/>
              <a:t>Какая часть света изображена на карте и кем она была открыта?</a:t>
            </a:r>
          </a:p>
        </p:txBody>
      </p:sp>
      <p:pic>
        <p:nvPicPr>
          <p:cNvPr id="22532" name="Picture 4" descr="Un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557338"/>
            <a:ext cx="61928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5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</TotalTime>
  <Words>775</Words>
  <Application>Microsoft Office PowerPoint</Application>
  <PresentationFormat>Экран (4:3)</PresentationFormat>
  <Paragraphs>88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История географических открытий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географических открытий</dc:title>
  <dc:creator>Баранникова Н.Г.</dc:creator>
  <cp:lastModifiedBy>3245</cp:lastModifiedBy>
  <cp:revision>8</cp:revision>
  <dcterms:created xsi:type="dcterms:W3CDTF">2013-02-04T11:50:41Z</dcterms:created>
  <dcterms:modified xsi:type="dcterms:W3CDTF">2013-10-31T12:20:35Z</dcterms:modified>
</cp:coreProperties>
</file>