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57" r:id="rId4"/>
    <p:sldId id="278" r:id="rId5"/>
    <p:sldId id="264" r:id="rId6"/>
    <p:sldId id="286" r:id="rId7"/>
    <p:sldId id="270" r:id="rId8"/>
    <p:sldId id="258" r:id="rId9"/>
    <p:sldId id="275" r:id="rId10"/>
    <p:sldId id="268" r:id="rId11"/>
    <p:sldId id="269" r:id="rId12"/>
    <p:sldId id="276" r:id="rId13"/>
    <p:sldId id="272" r:id="rId14"/>
    <p:sldId id="284" r:id="rId15"/>
    <p:sldId id="285" r:id="rId16"/>
    <p:sldId id="280" r:id="rId17"/>
    <p:sldId id="281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D85BE-58C9-4B85-A537-8731D6D8E3B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F281-CE70-4CDE-9E78-88AFA55D7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51A37085-C71D-4033-81AE-13BE93824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18FB-05B9-4BAF-93CC-FB2BEC897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C3F9-3AFC-45C1-806E-8F5E919C2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D132-229C-44E5-B39E-5D666ED98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2F4DC-7A11-456E-BE1F-5AA8C7AB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4711A-341C-4F3C-A69C-54151C08E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708B-D9F5-47FD-BC49-00651C0E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78F8-8DA9-43CD-9AC2-A24A1B32D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1B2F-8F37-464E-9F1C-D040AA47E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4C9D-F6D7-4BBB-B724-F4D49D4DE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D8D7-16F1-4432-A5F8-4C7F25D4A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CF741592-1114-4303-94AB-DCDEE1F79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ru-ru/templates/redir/TC010069047.asp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Межвидовые отношения организмов в экосистеме</a:t>
            </a:r>
            <a:br>
              <a:rPr lang="ru-RU" sz="4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(урок биологии в 9 классе)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</a:rPr>
              <a:t>Муравьева Людмила Вячеславовна </a:t>
            </a:r>
          </a:p>
          <a:p>
            <a:pPr eaLnBrk="1" hangingPunct="1"/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</a:rPr>
              <a:t>учитель биологии </a:t>
            </a:r>
            <a:r>
              <a:rPr lang="ru-RU" sz="2400" dirty="0" err="1" smtClean="0">
                <a:solidFill>
                  <a:schemeClr val="accent3">
                    <a:lumMod val="10000"/>
                  </a:schemeClr>
                </a:solidFill>
              </a:rPr>
              <a:t>Великозаходской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</a:rPr>
              <a:t> основной школы </a:t>
            </a:r>
            <a:r>
              <a:rPr lang="ru-RU" sz="2400" dirty="0" err="1" smtClean="0">
                <a:solidFill>
                  <a:schemeClr val="accent3">
                    <a:lumMod val="10000"/>
                  </a:schemeClr>
                </a:solidFill>
              </a:rPr>
              <a:t>Демянского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</a:rPr>
              <a:t> района Новгородской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32" y="142852"/>
            <a:ext cx="6143668" cy="1643074"/>
          </a:xfrm>
        </p:spPr>
        <p:txBody>
          <a:bodyPr/>
          <a:lstStyle/>
          <a:p>
            <a:pPr algn="l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Квартиранство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использование одними видами других (их тел, их жилищ)в качестве своих  убежищ или жилищ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Содержимое 4" descr="img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2758415" cy="4320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000240"/>
            <a:ext cx="3695700" cy="457203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</a:t>
            </a:r>
            <a:r>
              <a:rPr lang="ru-RU" sz="2000" dirty="0" smtClean="0"/>
              <a:t>  </a:t>
            </a:r>
            <a:r>
              <a:rPr lang="en-US" sz="2000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Под зонтиками крупных медуз часто можно встретить мальков рыб.  Мальки рыб прячутся под защитой щупалец медуз, снабженных стрекательными нитями.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Обсуждаем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429388" cy="1440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Паразитизм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такие биотические отношения при которых организмы одного вида (паразита) живут за счет питательных веществ или тканей другого вида (хозяина)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Содержимое 4" descr="img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2786082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000240"/>
            <a:ext cx="3695700" cy="435771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Миноги, присосавшись к телу крупных рыб и даже китов, могут находиться на них несколько дней и даже недель. Присосавшись к жертве, минога питается соками ее тела в течение нескольких дней, и даже недель.</a:t>
            </a:r>
            <a:endParaRPr lang="ru-RU" sz="20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Обсуждаем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000" y="0"/>
            <a:ext cx="6156000" cy="142873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Хищничество</a:t>
            </a:r>
            <a:r>
              <a:rPr lang="ru-RU" sz="2400" dirty="0" smtClean="0">
                <a:latin typeface="Calibri" pitchFamily="34" charset="0"/>
              </a:rPr>
              <a:t>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особи одного вида питаются особями другого, умерщвляя их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Содержимое 5" descr="img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84273" y="1600200"/>
            <a:ext cx="301315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  У всех хищников есть предпочитаемые виды жертв, но иногда массовое размножение непривычных объектов охоты заставляет переключаться именно на них. Так соколы сапсаны добывают пищу в воздухе. Но при массовом размножении леммингов соколы начинают охотиться на них, схватывая добычу с земли.</a:t>
            </a:r>
            <a:endParaRPr lang="ru-RU" sz="20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Обсуждаем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894" y="142852"/>
            <a:ext cx="6215106" cy="1440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Конкуренция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отношения между совместно обитающими видами с одинаковыми потребностями. Оба вида угнетаются. В результате часто один вид вытесняет другой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Содержимое 5" descr="img0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00240"/>
            <a:ext cx="2928958" cy="4320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785926"/>
            <a:ext cx="4186238" cy="464347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Копытные африканских саванн по-разному используют пастбищный корм. </a:t>
            </a:r>
            <a:r>
              <a:rPr lang="ru-RU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Зебры</a:t>
            </a:r>
            <a:r>
              <a:rPr lang="ru-RU" sz="2000" b="1" dirty="0" smtClean="0">
                <a:solidFill>
                  <a:schemeClr val="tx1"/>
                </a:solidFill>
              </a:rPr>
              <a:t> обрывают верхушки трав; антилопы кормятся тем, что оставляют им зебры, выбирая при этом определенные виды растений; газели выщипывают самые низкие травы, а антилопы </a:t>
            </a:r>
            <a:r>
              <a:rPr lang="ru-RU" sz="2000" b="1" dirty="0" err="1" smtClean="0">
                <a:solidFill>
                  <a:schemeClr val="tx1"/>
                </a:solidFill>
              </a:rPr>
              <a:t>топпи</a:t>
            </a:r>
            <a:r>
              <a:rPr lang="ru-RU" sz="2000" b="1" dirty="0" smtClean="0">
                <a:solidFill>
                  <a:schemeClr val="tx1"/>
                </a:solidFill>
              </a:rPr>
              <a:t> едят сухие стебли, оставшиеся после других травоядных.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Обсуждаем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Работаем в группах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0"/>
            <a:ext cx="6572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Назовите возможные пары биотических отношений между организмами в лесу (соедините взаимодействующие организмы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 объясните полученную схему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1214446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1571612"/>
            <a:ext cx="207167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Кровососущий комар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571744"/>
            <a:ext cx="1214446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Заяц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2500306"/>
            <a:ext cx="1285884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Береза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3500438"/>
            <a:ext cx="1285884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Лисица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0100" y="5715016"/>
            <a:ext cx="1500198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Круглый червь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1868" y="3571876"/>
            <a:ext cx="1643074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Полевка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72264" y="4357694"/>
            <a:ext cx="2214578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Подберезовик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5500702"/>
            <a:ext cx="1428760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Пчела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572008"/>
            <a:ext cx="1785950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Жук-навозник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5715016"/>
            <a:ext cx="178595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Цветковые растения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Управляющая кнопка: в начало 15">
            <a:hlinkClick r:id="rId2" action="ppaction://hlinksldjump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Проверяем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0"/>
            <a:ext cx="6929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1. Паразитизм        5. Хищничество            9.Протокооперация</a:t>
            </a:r>
          </a:p>
          <a:p>
            <a:pPr marL="457200" indent="-4572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2. Хищничество     6. Комменсализм        10. Паразитизм</a:t>
            </a:r>
          </a:p>
          <a:p>
            <a:pPr marL="457200" indent="-4572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3. Конкуренция     7. Хищничество    </a:t>
            </a:r>
          </a:p>
          <a:p>
            <a:pPr marL="457200" indent="-4572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4. Паразитизм        8. Мутуализм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1214446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1571612"/>
            <a:ext cx="207167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Кровососущий комар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571744"/>
            <a:ext cx="1214446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Заяц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2500306"/>
            <a:ext cx="1285884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Береза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1500174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14414" y="250030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15008" y="235743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714612" y="214311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643834" y="3357562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215074" y="5286388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928926" y="557214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571736" y="3357562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428860" y="4214818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142976" y="4429132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6248" y="1643050"/>
            <a:ext cx="42862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3500438"/>
            <a:ext cx="1285884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Лисица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0100" y="5715016"/>
            <a:ext cx="1500198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Круглый червь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1868" y="3571876"/>
            <a:ext cx="1643074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Полевка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72264" y="4357694"/>
            <a:ext cx="2214578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Подберезовик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5500702"/>
            <a:ext cx="1428760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Пчела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572008"/>
            <a:ext cx="1785950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Жук-навозник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5715016"/>
            <a:ext cx="178595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Цветковые растения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5" name="Прямая соединительная линия 64"/>
          <p:cNvCxnSpPr>
            <a:stCxn id="4" idx="3"/>
            <a:endCxn id="11" idx="2"/>
          </p:cNvCxnSpPr>
          <p:nvPr/>
        </p:nvCxnSpPr>
        <p:spPr>
          <a:xfrm flipV="1">
            <a:off x="2285984" y="1860174"/>
            <a:ext cx="1857388" cy="329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1" idx="6"/>
            <a:endCxn id="5" idx="1"/>
          </p:cNvCxnSpPr>
          <p:nvPr/>
        </p:nvCxnSpPr>
        <p:spPr>
          <a:xfrm>
            <a:off x="4863372" y="1860174"/>
            <a:ext cx="1923206" cy="329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" idx="3"/>
            <a:endCxn id="28" idx="2"/>
          </p:cNvCxnSpPr>
          <p:nvPr/>
        </p:nvCxnSpPr>
        <p:spPr>
          <a:xfrm flipV="1">
            <a:off x="5072066" y="2717430"/>
            <a:ext cx="642942" cy="104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28" idx="6"/>
          </p:cNvCxnSpPr>
          <p:nvPr/>
        </p:nvCxnSpPr>
        <p:spPr>
          <a:xfrm>
            <a:off x="6435008" y="2717430"/>
            <a:ext cx="851636" cy="211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4" idx="2"/>
            <a:endCxn id="27" idx="0"/>
          </p:cNvCxnSpPr>
          <p:nvPr/>
        </p:nvCxnSpPr>
        <p:spPr>
          <a:xfrm rot="5400000">
            <a:off x="1447993" y="2269538"/>
            <a:ext cx="357190" cy="104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stCxn id="27" idx="4"/>
            <a:endCxn id="37" idx="0"/>
          </p:cNvCxnSpPr>
          <p:nvPr/>
        </p:nvCxnSpPr>
        <p:spPr>
          <a:xfrm rot="16200000" flipH="1">
            <a:off x="1468662" y="3326058"/>
            <a:ext cx="280132" cy="68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33" idx="6"/>
            <a:endCxn id="39" idx="1"/>
          </p:cNvCxnSpPr>
          <p:nvPr/>
        </p:nvCxnSpPr>
        <p:spPr>
          <a:xfrm>
            <a:off x="3291736" y="3717562"/>
            <a:ext cx="280132" cy="104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endCxn id="33" idx="2"/>
          </p:cNvCxnSpPr>
          <p:nvPr/>
        </p:nvCxnSpPr>
        <p:spPr>
          <a:xfrm flipV="1">
            <a:off x="2285984" y="3717562"/>
            <a:ext cx="285752" cy="211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30" idx="0"/>
          </p:cNvCxnSpPr>
          <p:nvPr/>
        </p:nvCxnSpPr>
        <p:spPr>
          <a:xfrm rot="16200000" flipV="1">
            <a:off x="7823834" y="3177562"/>
            <a:ext cx="214314" cy="1456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30" idx="4"/>
          </p:cNvCxnSpPr>
          <p:nvPr/>
        </p:nvCxnSpPr>
        <p:spPr>
          <a:xfrm rot="5400000">
            <a:off x="7865173" y="4213413"/>
            <a:ext cx="274512" cy="2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endCxn id="34" idx="1"/>
          </p:cNvCxnSpPr>
          <p:nvPr/>
        </p:nvCxnSpPr>
        <p:spPr>
          <a:xfrm rot="16200000" flipH="1">
            <a:off x="2250266" y="4036222"/>
            <a:ext cx="319755" cy="248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34" idx="5"/>
          </p:cNvCxnSpPr>
          <p:nvPr/>
        </p:nvCxnSpPr>
        <p:spPr>
          <a:xfrm rot="16200000" flipH="1">
            <a:off x="3222014" y="4650781"/>
            <a:ext cx="242697" cy="5998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>
            <a:endCxn id="35" idx="0"/>
          </p:cNvCxnSpPr>
          <p:nvPr/>
        </p:nvCxnSpPr>
        <p:spPr>
          <a:xfrm rot="5400000">
            <a:off x="1322976" y="4180504"/>
            <a:ext cx="428628" cy="68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stCxn id="35" idx="4"/>
          </p:cNvCxnSpPr>
          <p:nvPr/>
        </p:nvCxnSpPr>
        <p:spPr>
          <a:xfrm rot="16200000" flipH="1">
            <a:off x="1397224" y="5254884"/>
            <a:ext cx="565884" cy="3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stCxn id="38" idx="3"/>
            <a:endCxn id="32" idx="2"/>
          </p:cNvCxnSpPr>
          <p:nvPr/>
        </p:nvCxnSpPr>
        <p:spPr>
          <a:xfrm flipV="1">
            <a:off x="2500298" y="5932140"/>
            <a:ext cx="428628" cy="104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stCxn id="32" idx="6"/>
            <a:endCxn id="43" idx="1"/>
          </p:cNvCxnSpPr>
          <p:nvPr/>
        </p:nvCxnSpPr>
        <p:spPr>
          <a:xfrm>
            <a:off x="3648926" y="5932140"/>
            <a:ext cx="494446" cy="104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>
            <a:endCxn id="31" idx="3"/>
          </p:cNvCxnSpPr>
          <p:nvPr/>
        </p:nvCxnSpPr>
        <p:spPr>
          <a:xfrm flipV="1">
            <a:off x="5929322" y="5900947"/>
            <a:ext cx="391194" cy="1712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31" idx="6"/>
            <a:endCxn id="41" idx="1"/>
          </p:cNvCxnSpPr>
          <p:nvPr/>
        </p:nvCxnSpPr>
        <p:spPr>
          <a:xfrm>
            <a:off x="6935074" y="5646388"/>
            <a:ext cx="494446" cy="140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>
            <a:stCxn id="29" idx="5"/>
            <a:endCxn id="6" idx="1"/>
          </p:cNvCxnSpPr>
          <p:nvPr/>
        </p:nvCxnSpPr>
        <p:spPr>
          <a:xfrm rot="16200000" flipH="1">
            <a:off x="3561344" y="2525501"/>
            <a:ext cx="64102" cy="528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>
            <a:endCxn id="29" idx="2"/>
          </p:cNvCxnSpPr>
          <p:nvPr/>
        </p:nvCxnSpPr>
        <p:spPr>
          <a:xfrm>
            <a:off x="2285984" y="2143116"/>
            <a:ext cx="428628" cy="36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Управляющая кнопка: в начало 46">
            <a:hlinkClick r:id="rId2" action="ppaction://hlinksldjump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208279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Вывод: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многообразие форм связей и видов взаимоотношений в биоценозе лежит в основе его устойчивости и неосторожное вмешательство человека в жизнь природы может вызвать цепную реакцию событий, которые приведут к неожиданным и нежелательным последствиям.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2643182"/>
            <a:ext cx="7543800" cy="400052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Высказываемся: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Calibri" pitchFamily="34" charset="0"/>
              </a:rPr>
              <a:t>Узнал…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libri" pitchFamily="34" charset="0"/>
              </a:rPr>
              <a:t>Понял…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libri" pitchFamily="34" charset="0"/>
              </a:rPr>
              <a:t>Самый большой мой успех…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libri" pitchFamily="34" charset="0"/>
              </a:rPr>
              <a:t>Наибольшую трудность я почувствовал…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libri" pitchFamily="34" charset="0"/>
              </a:rPr>
              <a:t>Я не умел. Теперь, я умею…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libri" pitchFamily="34" charset="0"/>
              </a:rPr>
              <a:t>Я изменил свое отношение к…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libri" pitchFamily="34" charset="0"/>
              </a:rPr>
              <a:t>На следующем уроке я хочу…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Подводим итоги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4786346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Домашнее задание: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Calibri" pitchFamily="34" charset="0"/>
              </a:rPr>
              <a:t>Прочитать параграф учебника и ответить на вопросы к нему;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alibri" pitchFamily="34" charset="0"/>
              </a:rPr>
              <a:t>Составить собственные вопросы к параграфу;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alibri" pitchFamily="34" charset="0"/>
              </a:rPr>
              <a:t>Составить кроссворд по изученным терминам;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Calibri" pitchFamily="34" charset="0"/>
              </a:rPr>
              <a:t>Написать мини-сочинение, сказку о взаимоотношениях организмов, например: в лесу, море, пруду (используя новые понятия);</a:t>
            </a:r>
            <a:endParaRPr lang="en-US" sz="2400" b="1" dirty="0" smtClean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latin typeface="Calibri" pitchFamily="34" charset="0"/>
              </a:rPr>
              <a:t>Проиллюстрировать ассоциативную схему «Типы биотических взаимоотношений», составленную  на уроке рисунками и фотографиями ( можно в форме презентации)</a:t>
            </a:r>
          </a:p>
          <a:p>
            <a:pPr marL="457200" indent="-457200">
              <a:buAutoNum type="arabicPeriod"/>
            </a:pPr>
            <a:endParaRPr lang="ru-RU" sz="2400" b="1" dirty="0" smtClean="0">
              <a:latin typeface="Calibri" pitchFamily="34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latin typeface="Calibri" pitchFamily="34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Calibri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Выбираем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Источники информации: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551" y="285728"/>
            <a:ext cx="80704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Садкина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В.И., Изучение основных понятий и объяснение новой темы. Методические приемы. ИГ «Основа», 2009.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2.В.В. Пасечник, В.В.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Латюшин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Г.Г. Швецов.  Программа основного общего образования.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Биология. 5-9 классы. Москва., «Дрофа», 2012.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3.Н.Грин. У.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Стаут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Д. Тейлор. Биология, т 2. Москва., «Мир», 1990.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.О.А. Пепеляева, И.В.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Сунцова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Поурочные разработки по общей биологии. 9 класс. Москва.,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Вако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», 2006.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Шаблон</a:t>
            </a:r>
          </a:p>
          <a:p>
            <a:r>
              <a:rPr lang="en-US" sz="1600" dirty="0" smtClean="0">
                <a:hlinkClick r:id="rId2"/>
              </a:rPr>
              <a:t>http://office.microsoft.com/ru-ru/templates/redir/TC010069047.aspx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4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фото из личного архива А. Бочкаревой.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Ч.Дарвин. Происхождение видов путем естественного отбора. Москва., «Просвещение», 1987, с 189, рис 9.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8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Книга для чтения по зоологии. Пособие для учащихся. Составитель С.А.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Молис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Москва., «Просвещение», 1981, с 19, рис 4.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9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Б.М.Медников. Биология: формы и уровни жизни. Москва., «Просвещение», 1994, с 216, рис 143.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10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Ч.Дарвин. Происхождение видов путем естественного отбора. Москва., «Просвещение», 1987, с 325, рис 31.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1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Б.М.Медников. Биология: формы и уровни жизни. Москва., «Просвещение», 1994, с. 258, рис 163.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1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Дунаева Ю.А. Животные из Красной книги России. Школьный путеводитель. СПб: «БКК», 2012, с 44.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Слайд 1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3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Географический научно-художественный сборник «Глобус». Составитель Л.Алешина. Ленинград., «Детская литература», 1990, с 261.</a:t>
            </a: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5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Инструкция по применению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142984"/>
            <a:ext cx="70723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Выполняйте переход к различным этапам урока</a:t>
            </a:r>
          </a:p>
          <a:p>
            <a:pPr marL="342900" indent="-342900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по гиперссылкам слайда «Содержание».</a:t>
            </a:r>
          </a:p>
          <a:p>
            <a:pPr marL="342900" indent="-34290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786446" y="1857364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928803"/>
            <a:ext cx="7151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2. Одним  кликом по фигурке «Свиток»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открывайте учебную задачу или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определение для самопроверки.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3000373"/>
            <a:ext cx="66437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3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Ознакомьтесь с кнопками управления: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 начало  к слайду «Содержание»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возврат к предыдущему слайду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 начало к титульному слайду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5857884" y="3643314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5857884" y="4214818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5857884" y="4786322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2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Содержание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85815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2" action="ppaction://hlinksldjump"/>
              </a:rPr>
              <a:t>Проблема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3" action="ppaction://hlinksldjump"/>
              </a:rPr>
              <a:t>Наша цель 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3" action="ppaction://hlinksldjump"/>
              </a:rPr>
              <a:t>Изучаем типы биотических взаимоотношений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4" action="ppaction://hlinksldjump"/>
              </a:rPr>
              <a:t>Работаем в группах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5" action="ppaction://hlinksldjump"/>
              </a:rPr>
              <a:t>Самопроверка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6" action="ppaction://hlinksldjump"/>
              </a:rPr>
              <a:t>Подводим итоги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7" action="ppaction://hlinksldjump"/>
              </a:rPr>
              <a:t>Домашнее задание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hlinkClick r:id="rId8" action="ppaction://hlinksldjump"/>
              </a:rPr>
              <a:t>Источники информации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143668" cy="1143000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Верите ли Вы, что один организм, одна популяция и даже целый вид способны к изолированному существованию?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Содержимое 3" descr="IMG_0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3940" y="1912461"/>
            <a:ext cx="5201920" cy="390144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Решаем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проблему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3042" y="428604"/>
            <a:ext cx="6858048" cy="11430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биотических взаимоотношений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28794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" name="Стрелка вниз 5"/>
          <p:cNvSpPr/>
          <p:nvPr/>
        </p:nvSpPr>
        <p:spPr>
          <a:xfrm>
            <a:off x="3857620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143116"/>
            <a:ext cx="1785950" cy="1214446"/>
          </a:xfrm>
          <a:prstGeom prst="roundRect">
            <a:avLst>
              <a:gd name="adj" fmla="val 221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++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Взаимо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полезные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2143116"/>
            <a:ext cx="1857388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+0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Полезно-нейтральные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2143116"/>
            <a:ext cx="1857388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+-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Полезно-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вредные</a:t>
            </a:r>
            <a:endParaRPr lang="ru-RU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00892" y="2143116"/>
            <a:ext cx="1857388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--</a:t>
            </a:r>
          </a:p>
          <a:p>
            <a:pPr algn="ctr"/>
            <a:r>
              <a:rPr lang="ru-RU" b="1" dirty="0" err="1" smtClean="0">
                <a:solidFill>
                  <a:schemeClr val="accent4"/>
                </a:solidFill>
              </a:rPr>
              <a:t>Взаимо</a:t>
            </a:r>
            <a:r>
              <a:rPr lang="ru-RU" b="1" dirty="0" smtClean="0">
                <a:solidFill>
                  <a:schemeClr val="accent4"/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вредные</a:t>
            </a:r>
          </a:p>
          <a:p>
            <a:pPr algn="ctr"/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786446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4" name="Стрелка вниз 13"/>
          <p:cNvSpPr/>
          <p:nvPr/>
        </p:nvSpPr>
        <p:spPr>
          <a:xfrm>
            <a:off x="7858148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TextBox 19"/>
          <p:cNvSpPr txBox="1"/>
          <p:nvPr/>
        </p:nvSpPr>
        <p:spPr>
          <a:xfrm>
            <a:off x="1142976" y="3929066"/>
            <a:ext cx="161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Симбиоз: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4286256"/>
            <a:ext cx="205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мутуализм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5" y="4643447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hlinkClick r:id="rId3" action="ppaction://hlinksldjump"/>
              </a:rPr>
              <a:t>протокооперация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/>
          <p:nvPr/>
        </p:nvSpPr>
        <p:spPr>
          <a:xfrm>
            <a:off x="3000364" y="521495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Комменсализм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(нахлебничество)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5929330"/>
            <a:ext cx="246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квартиранство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3438" y="4357694"/>
            <a:ext cx="19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 action="ppaction://hlinksldjump"/>
              </a:rPr>
              <a:t>Паразитизм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4643446"/>
            <a:ext cx="194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Хищничество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9454" y="492919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8" action="ppaction://hlinksldjump"/>
              </a:rPr>
              <a:t>Конкуренция: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29454" y="5500702"/>
            <a:ext cx="222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межвидовая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29454" y="6000768"/>
            <a:ext cx="287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внутривидовая</a:t>
            </a:r>
            <a:endParaRPr lang="ru-RU" b="1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1857356" y="342900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857620" y="3429000"/>
            <a:ext cx="142876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357818" y="34290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715140" y="3357562"/>
            <a:ext cx="14287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858148" y="3429000"/>
            <a:ext cx="133352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Ставим цели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2" name="TextBox 41">
            <a:hlinkClick r:id="" action="ppaction://noaction"/>
          </p:cNvPr>
          <p:cNvSpPr txBox="1"/>
          <p:nvPr/>
        </p:nvSpPr>
        <p:spPr>
          <a:xfrm>
            <a:off x="3071802" y="5572140"/>
            <a:ext cx="235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" action="ppaction://noaction"/>
              </a:rPr>
              <a:t>  </a:t>
            </a:r>
            <a:endParaRPr lang="ru-RU" dirty="0"/>
          </a:p>
        </p:txBody>
      </p:sp>
      <p:sp>
        <p:nvSpPr>
          <p:cNvPr id="43" name="Управляющая кнопка: в начало 42">
            <a:hlinkClick r:id="rId9" action="ppaction://hlinksldjump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3042" y="428604"/>
            <a:ext cx="6858048" cy="11430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биотических взаимоотношений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28794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" name="Стрелка вниз 5"/>
          <p:cNvSpPr/>
          <p:nvPr/>
        </p:nvSpPr>
        <p:spPr>
          <a:xfrm>
            <a:off x="3857620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2143116"/>
            <a:ext cx="1785950" cy="1214446"/>
          </a:xfrm>
          <a:prstGeom prst="roundRect">
            <a:avLst>
              <a:gd name="adj" fmla="val 221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++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Взаимо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полезные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2143116"/>
            <a:ext cx="1857388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+0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Полезно-нейтральные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2143116"/>
            <a:ext cx="1857388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+-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Полезно-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вредные</a:t>
            </a:r>
            <a:endParaRPr lang="ru-RU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00892" y="2143116"/>
            <a:ext cx="1857388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--</a:t>
            </a:r>
          </a:p>
          <a:p>
            <a:pPr algn="ctr"/>
            <a:r>
              <a:rPr lang="ru-RU" b="1" dirty="0" err="1" smtClean="0">
                <a:solidFill>
                  <a:schemeClr val="accent4"/>
                </a:solidFill>
              </a:rPr>
              <a:t>Взаимо</a:t>
            </a:r>
            <a:r>
              <a:rPr lang="ru-RU" b="1" dirty="0" smtClean="0">
                <a:solidFill>
                  <a:schemeClr val="accent4"/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вредные</a:t>
            </a:r>
          </a:p>
          <a:p>
            <a:pPr algn="ctr"/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786446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4" name="Стрелка вниз 13"/>
          <p:cNvSpPr/>
          <p:nvPr/>
        </p:nvSpPr>
        <p:spPr>
          <a:xfrm>
            <a:off x="7858148" y="157161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TextBox 19"/>
          <p:cNvSpPr txBox="1"/>
          <p:nvPr/>
        </p:nvSpPr>
        <p:spPr>
          <a:xfrm>
            <a:off x="1142976" y="3929066"/>
            <a:ext cx="161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Симбиоз: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4286256"/>
            <a:ext cx="205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мутуализм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5" y="4643447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hlinkClick r:id="rId3" action="ppaction://hlinksldjump"/>
              </a:rPr>
              <a:t>протокооперация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/>
          <p:nvPr/>
        </p:nvSpPr>
        <p:spPr>
          <a:xfrm>
            <a:off x="3000364" y="521495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Комменсализм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(нахлебничество)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5929330"/>
            <a:ext cx="246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квартиранство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3438" y="4357694"/>
            <a:ext cx="19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 action="ppaction://hlinksldjump"/>
              </a:rPr>
              <a:t>Паразитизм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4643446"/>
            <a:ext cx="194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Хищничество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9454" y="492919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8" action="ppaction://hlinksldjump"/>
              </a:rPr>
              <a:t>Конкуренция: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29454" y="5500702"/>
            <a:ext cx="222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межвидовая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29454" y="6000768"/>
            <a:ext cx="287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внутривидовая</a:t>
            </a:r>
            <a:endParaRPr lang="ru-RU" b="1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1857356" y="342900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857620" y="3429000"/>
            <a:ext cx="142876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357818" y="34290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715140" y="3357562"/>
            <a:ext cx="14287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858148" y="3429000"/>
            <a:ext cx="133352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Дополняем схему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2" name="TextBox 41">
            <a:hlinkClick r:id="" action="ppaction://noaction"/>
          </p:cNvPr>
          <p:cNvSpPr txBox="1"/>
          <p:nvPr/>
        </p:nvSpPr>
        <p:spPr>
          <a:xfrm>
            <a:off x="3071802" y="5572140"/>
            <a:ext cx="235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" action="ppaction://noaction"/>
              </a:rPr>
              <a:t>  </a:t>
            </a:r>
            <a:endParaRPr lang="ru-RU" dirty="0"/>
          </a:p>
        </p:txBody>
      </p:sp>
      <p:sp>
        <p:nvSpPr>
          <p:cNvPr id="43" name="Управляющая кнопка: в начало 42">
            <a:hlinkClick r:id="rId9" action="ppaction://hlinksldjump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000" y="142852"/>
            <a:ext cx="6408000" cy="1440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Мутуализм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более тесные взаимовыгодные отношения, при которых присутствие каждого из двух видов становится обязательным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img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2928958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928802"/>
            <a:ext cx="3695700" cy="442915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Муравьи-листорезы выращивают грибы в своих гнездах, снабжая их субстратом для развития (пережеванными листьями) и оберегают эти плантации от вторжения сорных грибов.  В свою очередь, грибы служат пищей и взрослым насекомым и их личинкам.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Обсуждаем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18" y="285728"/>
            <a:ext cx="6357982" cy="1928826"/>
          </a:xfrm>
        </p:spPr>
        <p:txBody>
          <a:bodyPr/>
          <a:lstStyle/>
          <a:p>
            <a:pPr algn="l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Протокооперация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(первичное сотрудничество) – совместное существование выгодно для обоих видов, но не обязательно для них, а значит, не является непременным условием выживания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Содержимое 4" descr="img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285992"/>
            <a:ext cx="3071834" cy="40719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143116"/>
            <a:ext cx="4286280" cy="435771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Раки - отшельники селятся в пустых раковинах  моллюсков и возят их  на себе вместе с коралловым полипом  -  актинией.   Перемещаясь по дну, рак увеличивает пространство, используемое актинией для ловли добычи, часть которой, пораженная стрекательными клетками актинии, падает на дно и поедается раком. Актиния защищает рака от хищников.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Обсуждаем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56" y="142852"/>
            <a:ext cx="6286544" cy="157178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Комменсализм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форма взаимоотношений при которой один вид получает какое-либо преимущество, не принося другому ни вреда ни пользы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Содержимое 6" descr="img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2786082" cy="4320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000240"/>
            <a:ext cx="3695700" cy="442915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Личинки многих жуков усачей могут развиваться только в древесине, богатой  гифами грибов-разрушителей, эти личинки питаются не столько самими гифами, сколько полуразрушенной грибом древесиной.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(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Нахлебничество)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0"/>
            <a:ext cx="2160000" cy="108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Обсуждаем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784000" y="6498000"/>
            <a:ext cx="360000" cy="36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'Пруд'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1140</Words>
  <Application>Microsoft Office PowerPoint</Application>
  <PresentationFormat>Экран (4:3)</PresentationFormat>
  <Paragraphs>185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оформления 'Пруд'</vt:lpstr>
      <vt:lpstr>Межвидовые отношения организмов в экосистеме (урок биологии в 9 классе)</vt:lpstr>
      <vt:lpstr>Слайд 2</vt:lpstr>
      <vt:lpstr>Содержание</vt:lpstr>
      <vt:lpstr>Верите ли Вы, что один организм, одна популяция и даже целый вид способны к изолированному существованию? </vt:lpstr>
      <vt:lpstr>Слайд 5</vt:lpstr>
      <vt:lpstr>Слайд 6</vt:lpstr>
      <vt:lpstr>Мутуализм – более тесные взаимовыгодные отношения, при которых присутствие каждого из двух видов становится обязательным </vt:lpstr>
      <vt:lpstr>Протокооперация  – (первичное сотрудничество) – совместное существование выгодно для обоих видов, но не обязательно для них, а значит, не является непременным условием выживания </vt:lpstr>
      <vt:lpstr>Комменсализм – форма взаимоотношений при которой один вид получает какое-либо преимущество, не принося другому ни вреда ни пользы</vt:lpstr>
      <vt:lpstr>Квартиранство – использование одними видами других (их тел, их жилищ)в качестве своих  убежищ или жилищ </vt:lpstr>
      <vt:lpstr>Паразитизм – такие биотические отношения при которых организмы одного вида (паразита) живут за счет питательных веществ или тканей другого вида (хозяина)</vt:lpstr>
      <vt:lpstr>Хищничество – особи одного вида питаются особями другого, умерщвляя их</vt:lpstr>
      <vt:lpstr>Конкуренция – отношения между совместно обитающими видами с одинаковыми потребностями. Оба вида угнетаются. В результате часто один вид вытесняет другой</vt:lpstr>
      <vt:lpstr>Слайд 14</vt:lpstr>
      <vt:lpstr>Слайд 15</vt:lpstr>
      <vt:lpstr>Вывод: многообразие форм связей и видов взаимоотношений в биоценозе лежит в основе его устойчивости и неосторожное вмешательство человека в жизнь природы может вызвать цепную реакцию событий, которые приведут к неожиданным и нежелательным последствиям. </vt:lpstr>
      <vt:lpstr>Домашнее задание: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203</cp:revision>
  <dcterms:created xsi:type="dcterms:W3CDTF">2013-07-21T16:50:06Z</dcterms:created>
  <dcterms:modified xsi:type="dcterms:W3CDTF">2013-11-14T11:22:34Z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TC100690471049</vt:lpwstr>
  </property>
</Properties>
</file>