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9" r:id="rId14"/>
    <p:sldId id="270" r:id="rId15"/>
    <p:sldId id="272" r:id="rId16"/>
    <p:sldId id="271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5757"/>
    <a:srgbClr val="E402C9"/>
    <a:srgbClr val="FFFFC1"/>
    <a:srgbClr val="FF3300"/>
    <a:srgbClr val="7295DC"/>
    <a:srgbClr val="3366CC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62" autoAdjust="0"/>
  </p:normalViewPr>
  <p:slideViewPr>
    <p:cSldViewPr>
      <p:cViewPr varScale="1">
        <p:scale>
          <a:sx n="94" d="100"/>
          <a:sy n="94" d="100"/>
        </p:scale>
        <p:origin x="-4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520B96-CBBC-405E-BA39-C7100CF458D6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D095A79-A403-4742-8667-3FCBC3970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EqWorl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2052638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" descr="6ac6efb25e0a35d160b484086b39328b"/>
          <p:cNvPicPr>
            <a:picLocks noChangeAspect="1" noChangeArrowheads="1" noCrop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57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31"/>
          <p:cNvSpPr>
            <a:spLocks/>
          </p:cNvSpPr>
          <p:nvPr userDrawn="1"/>
        </p:nvSpPr>
        <p:spPr bwMode="gray">
          <a:xfrm>
            <a:off x="0" y="51816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Picture 32" descr="6ac6efb25e0a35d160b484086b39328b"/>
          <p:cNvPicPr>
            <a:picLocks noChangeAspect="1" noChangeArrowheads="1" noCrop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09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1141-9D59-4696-811C-D184649F0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DFF25-A98C-4DE7-A6EC-6042A1241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3ED94-BCB6-44DB-83EB-3D109CE44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AC8B7-471D-4622-BF3F-CBCA47411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1B2F0-F4AC-4379-AB87-55210883E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8986-45AB-4B00-A2D8-5DF0EF1FA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6B49F-F290-4DD2-8882-F8B335042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7E101-B93F-40EF-A2A2-7D5A2D4F8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27DA-E86E-4729-A3D2-3716056A9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18D8C-0366-4622-91A7-785A9CC54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35F2-777E-4901-B710-89BB2D8B8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95DC"/>
            </a:gs>
            <a:gs pos="100000">
              <a:srgbClr val="FFFFC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3D87A6-17A9-4EAC-BA7E-8F471D1AC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4" name="Freeform 10"/>
          <p:cNvSpPr>
            <a:spLocks/>
          </p:cNvSpPr>
          <p:nvPr userDrawn="1"/>
        </p:nvSpPr>
        <p:spPr bwMode="gray">
          <a:xfrm>
            <a:off x="0" y="57150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68" name="Picture 11" descr="6ac6efb25e0a35d160b484086b39328b"/>
          <p:cNvPicPr>
            <a:picLocks noChangeAspect="1" noChangeArrowheads="1" noCrop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304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olas" pitchFamily="4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olas" pitchFamily="4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olas" pitchFamily="4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olas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7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8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9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0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2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3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3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_________Microsoft_Office_Word1.docx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4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5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6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Задачи на смеси </a:t>
            </a:r>
            <a:b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сплавы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3810000"/>
            <a:ext cx="4953000" cy="1752600"/>
          </a:xfrm>
        </p:spPr>
        <p:txBody>
          <a:bodyPr/>
          <a:lstStyle/>
          <a:p>
            <a:pPr eaLnBrk="1" hangingPunct="1"/>
            <a:r>
              <a:rPr lang="ru-RU" smtClean="0"/>
              <a:t>по  материалам  брошюры</a:t>
            </a:r>
          </a:p>
          <a:p>
            <a:pPr eaLnBrk="1" hangingPunct="1"/>
            <a:r>
              <a:rPr lang="ru-RU" smtClean="0"/>
              <a:t> Н.Прокопенко</a:t>
            </a:r>
          </a:p>
        </p:txBody>
      </p:sp>
      <p:pic>
        <p:nvPicPr>
          <p:cNvPr id="9220" name="Picture 4" descr="C:\Documents and Settings\Admin\Рабочий стол\жидк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56972">
            <a:off x="270501" y="2957665"/>
            <a:ext cx="4021577" cy="3016183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525" y="3486150"/>
          <a:ext cx="6077585" cy="755015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  <a:gridCol w="121602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8194" name="Презентация" r:id="rId3" imgW="4047618" imgH="3035742" progId="PowerPoint.Show.8">
              <p:embed/>
            </p:oleObj>
          </a:graphicData>
        </a:graphic>
      </p:graphicFrame>
      <p:sp>
        <p:nvSpPr>
          <p:cNvPr id="82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3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37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39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41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43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4" name="TextBox 20"/>
          <p:cNvSpPr txBox="1">
            <a:spLocks noChangeArrowheads="1"/>
          </p:cNvSpPr>
          <p:nvPr/>
        </p:nvSpPr>
        <p:spPr bwMode="auto">
          <a:xfrm>
            <a:off x="609600" y="685800"/>
            <a:ext cx="7696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б ) </a:t>
            </a: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первой склянки взяли 300 г раствора кислоты. Сколько</a:t>
            </a:r>
          </a:p>
          <a:p>
            <a:pPr>
              <a:defRPr/>
            </a:pP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граммов раствора кислоты надо долить из второй </a:t>
            </a:r>
          </a:p>
          <a:p>
            <a:pPr>
              <a:defRPr/>
            </a:pP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склянки, чтобы   получить 32% -</a:t>
            </a:r>
            <a:r>
              <a:rPr lang="ru-RU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раствор кислоты?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chemeClr val="bg1"/>
                </a:solidFill>
              </a:rPr>
              <a:t>Пусть  из второй склянки взяли  </a:t>
            </a:r>
            <a:r>
              <a:rPr lang="ru-RU" b="1" i="1" dirty="0" err="1">
                <a:solidFill>
                  <a:schemeClr val="bg1"/>
                </a:solidFill>
              </a:rPr>
              <a:t>х</a:t>
            </a:r>
            <a:r>
              <a:rPr lang="ru-RU" b="1" dirty="0">
                <a:solidFill>
                  <a:schemeClr val="bg1"/>
                </a:solidFill>
              </a:rPr>
              <a:t> г раствора кислоты.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chemeClr val="bg1"/>
                </a:solidFill>
              </a:rPr>
              <a:t>      Заполним таблицу по условию задачи.  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14400" y="2438400"/>
          <a:ext cx="6553201" cy="2535249"/>
        </p:xfrm>
        <a:graphic>
          <a:graphicData uri="http://schemas.openxmlformats.org/drawingml/2006/table">
            <a:tbl>
              <a:tblPr/>
              <a:tblGrid>
                <a:gridCol w="1702279"/>
                <a:gridCol w="1725128"/>
                <a:gridCol w="1290989"/>
                <a:gridCol w="1834805"/>
              </a:tblGrid>
              <a:tr h="390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М (г)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m (г)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707923"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1-й  раствор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2-й  раствор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смесь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90600" y="5105400"/>
            <a:ext cx="6248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Составим  и решим  уравнение: 60+0,4х=0,32(300+х)</a:t>
            </a:r>
          </a:p>
          <a:p>
            <a:pPr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5486400"/>
            <a:ext cx="2362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0,08х=36,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0800" y="54864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=450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5867400"/>
            <a:ext cx="480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получится 450 г  кислоты.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590800" y="2819400"/>
            <a:ext cx="1676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" algn="ctr">
              <a:lnSpc>
                <a:spcPct val="150000"/>
              </a:lnSpc>
              <a:spcBef>
                <a:spcPts val="600"/>
              </a:spcBef>
            </a:pPr>
            <a:r>
              <a:rPr lang="ru-RU" sz="2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20%, или 0,2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67000" y="3505200"/>
            <a:ext cx="16764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2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40%, или 0,4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667000" y="4267200"/>
            <a:ext cx="1676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2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32%, или 0,32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9600" y="2819400"/>
            <a:ext cx="12192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95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0,2•300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572000" y="3581400"/>
            <a:ext cx="9144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2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0,4х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419600" y="4267200"/>
            <a:ext cx="1143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2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60+0,4х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943600" y="2819400"/>
            <a:ext cx="1143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" algn="ctr">
              <a:lnSpc>
                <a:spcPct val="150000"/>
              </a:lnSpc>
              <a:spcBef>
                <a:spcPts val="600"/>
              </a:spcBef>
            </a:pPr>
            <a:r>
              <a:rPr lang="ru-RU" sz="2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300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019800" y="3505200"/>
            <a:ext cx="9906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2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43600" y="4267200"/>
            <a:ext cx="12954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2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300 + х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525" y="3486150"/>
          <a:ext cx="6077585" cy="755015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  <a:gridCol w="121602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9218" name="Презентация" r:id="rId3" imgW="4047618" imgH="3035742" progId="PowerPoint.Show.8">
              <p:embed/>
            </p:oleObj>
          </a:graphicData>
        </a:graphic>
      </p:graphicFrame>
      <p:sp>
        <p:nvSpPr>
          <p:cNvPr id="925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5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59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6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61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6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63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6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65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6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67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68" name="TextBox 20"/>
          <p:cNvSpPr txBox="1">
            <a:spLocks noChangeArrowheads="1"/>
          </p:cNvSpPr>
          <p:nvPr/>
        </p:nvSpPr>
        <p:spPr bwMode="auto">
          <a:xfrm>
            <a:off x="609600" y="685800"/>
            <a:ext cx="7772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в ) </a:t>
            </a:r>
            <a:r>
              <a:rPr lang="ru-RU" b="1" i="1" dirty="0">
                <a:solidFill>
                  <a:srgbClr val="FF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 ли, что если из второй склянки берут на  50% больше</a:t>
            </a:r>
          </a:p>
          <a:p>
            <a:pPr>
              <a:defRPr/>
            </a:pPr>
            <a:r>
              <a:rPr lang="ru-RU" b="1" i="1" dirty="0">
                <a:solidFill>
                  <a:srgbClr val="FF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раствора кислоты, чем из первой, то полученная смесь</a:t>
            </a:r>
          </a:p>
          <a:p>
            <a:pPr>
              <a:defRPr/>
            </a:pPr>
            <a:r>
              <a:rPr lang="ru-RU" b="1" i="1" dirty="0">
                <a:solidFill>
                  <a:srgbClr val="FF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является 32%-ым  раствором кислоты?</a:t>
            </a:r>
            <a:endParaRPr lang="ru-RU" b="1" dirty="0">
              <a:solidFill>
                <a:srgbClr val="FF5757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b="1" u="sng" dirty="0">
                <a:solidFill>
                  <a:schemeClr val="bg1"/>
                </a:solidFill>
              </a:rPr>
              <a:t>Решение: </a:t>
            </a:r>
            <a:r>
              <a:rPr lang="ru-RU" b="1" dirty="0">
                <a:solidFill>
                  <a:schemeClr val="bg1"/>
                </a:solidFill>
              </a:rPr>
              <a:t>Пусть  из первой склянки взяли  </a:t>
            </a:r>
            <a:r>
              <a:rPr lang="ru-RU" b="1" i="1" dirty="0" err="1">
                <a:solidFill>
                  <a:schemeClr val="bg1"/>
                </a:solidFill>
              </a:rPr>
              <a:t>х</a:t>
            </a:r>
            <a:r>
              <a:rPr lang="ru-RU" b="1" dirty="0">
                <a:solidFill>
                  <a:schemeClr val="bg1"/>
                </a:solidFill>
              </a:rPr>
              <a:t> г раствора кислоты.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chemeClr val="bg1"/>
                </a:solidFill>
              </a:rPr>
              <a:t>        Заполним таблицу по условию задачи.  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14400" y="2438400"/>
          <a:ext cx="6553201" cy="2514600"/>
        </p:xfrm>
        <a:graphic>
          <a:graphicData uri="http://schemas.openxmlformats.org/drawingml/2006/table">
            <a:tbl>
              <a:tblPr/>
              <a:tblGrid>
                <a:gridCol w="1702279"/>
                <a:gridCol w="1725128"/>
                <a:gridCol w="1290989"/>
                <a:gridCol w="1834805"/>
              </a:tblGrid>
              <a:tr h="5678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М (г)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m (г)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648929"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1-й  раствор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%, или 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2-й  раствор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%, или 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1,5х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0,4•1,5х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смесь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32%</a:t>
                      </a:r>
                      <a:r>
                        <a:rPr lang="ru-RU" sz="2000" b="1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, или 0,32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х+1,5х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0,32•2,5х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95800" y="5943600"/>
            <a:ext cx="320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 верно.</a:t>
            </a:r>
          </a:p>
        </p:txBody>
      </p:sp>
      <p:sp>
        <p:nvSpPr>
          <p:cNvPr id="9297" name="TextBox 26"/>
          <p:cNvSpPr txBox="1">
            <a:spLocks noChangeArrowheads="1"/>
          </p:cNvSpPr>
          <p:nvPr/>
        </p:nvSpPr>
        <p:spPr bwMode="auto">
          <a:xfrm>
            <a:off x="838200" y="5029200"/>
            <a:ext cx="670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Рассчитаем содержание кислоты в смеси по формуле:</a:t>
            </a:r>
          </a:p>
        </p:txBody>
      </p:sp>
      <p:sp>
        <p:nvSpPr>
          <p:cNvPr id="929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99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410200"/>
            <a:ext cx="5667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9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95400" y="457200"/>
            <a:ext cx="6705600" cy="34163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на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понижение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концентрации.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4495800"/>
            <a:ext cx="82296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Концентрация раствора - это часть, которую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составляет масса растворённого вещества от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массы всего раствора.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525" y="3486150"/>
          <a:ext cx="6077585" cy="755015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  <a:gridCol w="121602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10242" name="Презентация" r:id="rId3" imgW="4047618" imgH="3035742" progId="PowerPoint.Show.8">
              <p:embed/>
            </p:oleObj>
          </a:graphicData>
        </a:graphic>
      </p:graphicFrame>
      <p:sp>
        <p:nvSpPr>
          <p:cNvPr id="1027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7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8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83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85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87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89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91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2" name="TextBox 20"/>
          <p:cNvSpPr txBox="1">
            <a:spLocks noChangeArrowheads="1"/>
          </p:cNvSpPr>
          <p:nvPr/>
        </p:nvSpPr>
        <p:spPr bwMode="auto">
          <a:xfrm>
            <a:off x="609600" y="609600"/>
            <a:ext cx="79248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solidFill>
                  <a:srgbClr val="FFFFC1"/>
                </a:solidFill>
              </a:rPr>
              <a:t>Задача 1</a:t>
            </a:r>
            <a:r>
              <a:rPr lang="ru-RU" b="1">
                <a:solidFill>
                  <a:schemeClr val="bg1"/>
                </a:solidFill>
              </a:rPr>
              <a:t>. Сироп содержит 18% сахара. Сколько 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chemeClr val="bg1"/>
                </a:solidFill>
              </a:rPr>
              <a:t>килограмм воды нужно добавить к 40 кг сиропа, 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chemeClr val="bg1"/>
                </a:solidFill>
              </a:rPr>
              <a:t>чтобы содержание сахара составило 15%? 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chemeClr val="bg1"/>
                </a:solidFill>
              </a:rPr>
              <a:t>     </a:t>
            </a:r>
            <a:r>
              <a:rPr lang="ru-RU" b="1" u="sng">
                <a:solidFill>
                  <a:schemeClr val="bg1"/>
                </a:solidFill>
              </a:rPr>
              <a:t>Решение</a:t>
            </a:r>
            <a:r>
              <a:rPr lang="ru-RU" b="1">
                <a:solidFill>
                  <a:schemeClr val="bg1"/>
                </a:solidFill>
              </a:rPr>
              <a:t>. Пусть  надо добавить </a:t>
            </a:r>
            <a:r>
              <a:rPr lang="ru-RU" b="1" i="1">
                <a:solidFill>
                  <a:schemeClr val="bg1"/>
                </a:solidFill>
              </a:rPr>
              <a:t>х</a:t>
            </a:r>
            <a:r>
              <a:rPr lang="ru-RU" b="1">
                <a:solidFill>
                  <a:schemeClr val="bg1"/>
                </a:solidFill>
              </a:rPr>
              <a:t> кг воды.  Заполним таблицу по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chemeClr val="bg1"/>
                </a:solidFill>
              </a:rPr>
              <a:t> условию задачи.  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371600" y="2819400"/>
          <a:ext cx="6553201" cy="1827326"/>
        </p:xfrm>
        <a:graphic>
          <a:graphicData uri="http://schemas.openxmlformats.org/drawingml/2006/table">
            <a:tbl>
              <a:tblPr/>
              <a:tblGrid>
                <a:gridCol w="1702279"/>
                <a:gridCol w="1725128"/>
                <a:gridCol w="1290989"/>
                <a:gridCol w="18348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М (г)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m (г)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707923"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было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18%, </a:t>
                      </a: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или 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0,18 ∙ 40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стало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15%, </a:t>
                      </a: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или 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r>
                        <a:rPr lang="ru-RU" sz="2000" b="1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ru-RU" sz="2000" b="1" dirty="0" err="1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0,15(40 + </a:t>
                      </a:r>
                      <a:r>
                        <a:rPr lang="ru-RU" sz="2000" b="1" dirty="0" err="1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676400" y="5867400"/>
            <a:ext cx="5410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Ответ: надо добавить 8 кг воды.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16" name="TextBox 26"/>
          <p:cNvSpPr txBox="1">
            <a:spLocks noChangeArrowheads="1"/>
          </p:cNvSpPr>
          <p:nvPr/>
        </p:nvSpPr>
        <p:spPr bwMode="auto">
          <a:xfrm>
            <a:off x="914400" y="4648200"/>
            <a:ext cx="670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31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18" name="Rectangle 5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33400" y="4800600"/>
            <a:ext cx="81534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как масса сахара не изменилась, то составим и решим уравнение: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8200" y="5334000"/>
            <a:ext cx="487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0,15(40 +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 7,2;   0,15х =1,2, откуда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х=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8.</a:t>
            </a:r>
          </a:p>
        </p:txBody>
      </p:sp>
      <p:pic>
        <p:nvPicPr>
          <p:cNvPr id="10321" name="Picture 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685800"/>
            <a:ext cx="17383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1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525" y="3486150"/>
          <a:ext cx="6077585" cy="755015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  <a:gridCol w="121602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11266" name="Презентация" r:id="rId3" imgW="4047618" imgH="3035742" progId="PowerPoint.Show.8">
              <p:embed/>
            </p:oleObj>
          </a:graphicData>
        </a:graphic>
      </p:graphicFrame>
      <p:sp>
        <p:nvSpPr>
          <p:cNvPr id="1130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30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30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30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307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309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311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313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315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6" name="TextBox 20"/>
          <p:cNvSpPr txBox="1">
            <a:spLocks noChangeArrowheads="1"/>
          </p:cNvSpPr>
          <p:nvPr/>
        </p:nvSpPr>
        <p:spPr bwMode="auto">
          <a:xfrm>
            <a:off x="609600" y="685800"/>
            <a:ext cx="79248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C1"/>
                </a:solidFill>
              </a:rPr>
              <a:t>Задача 2.</a:t>
            </a:r>
            <a:r>
              <a:rPr lang="ru-RU" b="1">
                <a:solidFill>
                  <a:schemeClr val="bg1"/>
                </a:solidFill>
              </a:rPr>
              <a:t>  В 5%-й раствор соли добавили 55 г соли и получили 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chemeClr val="bg1"/>
                </a:solidFill>
              </a:rPr>
              <a:t> 10%-й  раствор. Сколько грамм 5% - го раствора было?</a:t>
            </a:r>
          </a:p>
          <a:p>
            <a:endParaRPr lang="ru-RU" b="1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u="sng">
                <a:solidFill>
                  <a:schemeClr val="bg1"/>
                </a:solidFill>
              </a:rPr>
              <a:t>Решение</a:t>
            </a:r>
            <a:r>
              <a:rPr lang="ru-RU" b="1">
                <a:solidFill>
                  <a:schemeClr val="bg1"/>
                </a:solidFill>
              </a:rPr>
              <a:t>. Пусть  было </a:t>
            </a:r>
            <a:r>
              <a:rPr lang="ru-RU" b="1" i="1">
                <a:solidFill>
                  <a:schemeClr val="bg1"/>
                </a:solidFill>
              </a:rPr>
              <a:t>х</a:t>
            </a:r>
            <a:r>
              <a:rPr lang="ru-RU" b="1">
                <a:solidFill>
                  <a:schemeClr val="bg1"/>
                </a:solidFill>
              </a:rPr>
              <a:t> г  5% -го раствора. Заполним таблицу по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chemeClr val="bg1"/>
                </a:solidFill>
              </a:rPr>
              <a:t> условию задачи.  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14400" y="2590800"/>
          <a:ext cx="6553201" cy="1827326"/>
        </p:xfrm>
        <a:graphic>
          <a:graphicData uri="http://schemas.openxmlformats.org/drawingml/2006/table">
            <a:tbl>
              <a:tblPr/>
              <a:tblGrid>
                <a:gridCol w="1702279"/>
                <a:gridCol w="1725128"/>
                <a:gridCol w="1290989"/>
                <a:gridCol w="18348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М (г)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m (г)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707923"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было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5%, </a:t>
                      </a: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или 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0,05 </a:t>
                      </a:r>
                      <a:r>
                        <a:rPr lang="ru-RU" sz="2000" b="1" dirty="0" err="1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стало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10%, </a:t>
                      </a: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или 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х+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55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 (х+55)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676400" y="5867400"/>
            <a:ext cx="5181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 раствора было 990 г.</a:t>
            </a:r>
          </a:p>
        </p:txBody>
      </p:sp>
      <p:sp>
        <p:nvSpPr>
          <p:cNvPr id="11340" name="TextBox 26"/>
          <p:cNvSpPr txBox="1">
            <a:spLocks noChangeArrowheads="1"/>
          </p:cNvSpPr>
          <p:nvPr/>
        </p:nvSpPr>
        <p:spPr bwMode="auto">
          <a:xfrm>
            <a:off x="914400" y="4648200"/>
            <a:ext cx="670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34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57200" y="4876800"/>
            <a:ext cx="81534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Составим и решим уравнение: 0,05х + 55 = 0,1(х+55)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8200" y="5334000"/>
            <a:ext cx="487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0,05х = 49,5;  откуда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990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95400" y="457200"/>
            <a:ext cx="6705600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на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«высушивание».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3429000"/>
            <a:ext cx="82296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сушке грибов, яблок  мы понимаем, что чем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дольше их сушить, тем меньше в них остается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воды, при этом масса сухого вещества не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меняется.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525" y="3486150"/>
          <a:ext cx="6077585" cy="755015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  <a:gridCol w="121602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12290" name="Презентация" r:id="rId3" imgW="4047618" imgH="3035742" progId="PowerPoint.Show.8">
              <p:embed/>
            </p:oleObj>
          </a:graphicData>
        </a:graphic>
      </p:graphicFrame>
      <p:sp>
        <p:nvSpPr>
          <p:cNvPr id="123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2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2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31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33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35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37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39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40" name="TextBox 20"/>
          <p:cNvSpPr txBox="1">
            <a:spLocks noChangeArrowheads="1"/>
          </p:cNvSpPr>
          <p:nvPr/>
        </p:nvSpPr>
        <p:spPr bwMode="auto">
          <a:xfrm>
            <a:off x="609600" y="685800"/>
            <a:ext cx="7924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solidFill>
                  <a:srgbClr val="FFFFC1"/>
                </a:solidFill>
              </a:rPr>
              <a:t>Задача 1.</a:t>
            </a:r>
            <a:r>
              <a:rPr lang="ru-RU" b="1">
                <a:solidFill>
                  <a:schemeClr val="bg1"/>
                </a:solidFill>
              </a:rPr>
              <a:t>  Собрали 8 кг свежих цветков ромашки, влажность 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chemeClr val="bg1"/>
                </a:solidFill>
              </a:rPr>
              <a:t>которых  85%. После того как цветки высушили, их влажность 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chemeClr val="bg1"/>
                </a:solidFill>
              </a:rPr>
              <a:t>составила 20%. Чему равна масса цветков ромашки  после сушки?</a:t>
            </a:r>
          </a:p>
          <a:p>
            <a:pPr>
              <a:lnSpc>
                <a:spcPct val="150000"/>
              </a:lnSpc>
            </a:pPr>
            <a:r>
              <a:rPr lang="ru-RU" b="1" u="sng">
                <a:solidFill>
                  <a:schemeClr val="bg1"/>
                </a:solidFill>
              </a:rPr>
              <a:t>Решение</a:t>
            </a:r>
            <a:r>
              <a:rPr lang="ru-RU" b="1">
                <a:solidFill>
                  <a:schemeClr val="bg1"/>
                </a:solidFill>
              </a:rPr>
              <a:t>. Заполним таблицу по условию задачи.  </a:t>
            </a:r>
          </a:p>
        </p:txBody>
      </p:sp>
      <p:sp>
        <p:nvSpPr>
          <p:cNvPr id="1234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42" name="Rectangle 5"/>
          <p:cNvSpPr>
            <a:spLocks noChangeArrowheads="1"/>
          </p:cNvSpPr>
          <p:nvPr/>
        </p:nvSpPr>
        <p:spPr bwMode="auto">
          <a:xfrm>
            <a:off x="0" y="811213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762000" y="2667000"/>
          <a:ext cx="7467600" cy="1869840"/>
        </p:xfrm>
        <a:graphic>
          <a:graphicData uri="http://schemas.openxmlformats.org/drawingml/2006/table">
            <a:tbl>
              <a:tblPr/>
              <a:tblGrid>
                <a:gridCol w="1939806"/>
                <a:gridCol w="1965843"/>
                <a:gridCol w="1471127"/>
                <a:gridCol w="2090824"/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Содержание, в %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воды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сухого вещества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70" name="TextBox 33"/>
          <p:cNvSpPr txBox="1">
            <a:spLocks noChangeArrowheads="1"/>
          </p:cNvSpPr>
          <p:nvPr/>
        </p:nvSpPr>
        <p:spPr bwMode="auto">
          <a:xfrm>
            <a:off x="838200" y="41148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Высушенные</a:t>
            </a:r>
          </a:p>
        </p:txBody>
      </p:sp>
      <p:sp>
        <p:nvSpPr>
          <p:cNvPr id="12371" name="TextBox 34"/>
          <p:cNvSpPr txBox="1">
            <a:spLocks noChangeArrowheads="1"/>
          </p:cNvSpPr>
          <p:nvPr/>
        </p:nvSpPr>
        <p:spPr bwMode="auto">
          <a:xfrm>
            <a:off x="2895600" y="3124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Масса, в  кг</a:t>
            </a:r>
          </a:p>
        </p:txBody>
      </p:sp>
      <p:sp>
        <p:nvSpPr>
          <p:cNvPr id="12372" name="TextBox 35"/>
          <p:cNvSpPr txBox="1">
            <a:spLocks noChangeArrowheads="1"/>
          </p:cNvSpPr>
          <p:nvPr/>
        </p:nvSpPr>
        <p:spPr bwMode="auto">
          <a:xfrm>
            <a:off x="5257800" y="41148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2373" name="TextBox 36"/>
          <p:cNvSpPr txBox="1">
            <a:spLocks noChangeArrowheads="1"/>
          </p:cNvSpPr>
          <p:nvPr/>
        </p:nvSpPr>
        <p:spPr bwMode="auto">
          <a:xfrm>
            <a:off x="6629400" y="41148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100 – 20 </a:t>
            </a:r>
          </a:p>
        </p:txBody>
      </p:sp>
      <p:sp>
        <p:nvSpPr>
          <p:cNvPr id="12375" name="TextBox 39"/>
          <p:cNvSpPr txBox="1">
            <a:spLocks noChangeArrowheads="1"/>
          </p:cNvSpPr>
          <p:nvPr/>
        </p:nvSpPr>
        <p:spPr bwMode="auto">
          <a:xfrm>
            <a:off x="762000" y="46482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1) 0,15 *8=1,2кг – масса сухого вещества в 8 кг;</a:t>
            </a:r>
          </a:p>
        </p:txBody>
      </p:sp>
      <p:sp>
        <p:nvSpPr>
          <p:cNvPr id="12376" name="TextBox 31"/>
          <p:cNvSpPr txBox="1">
            <a:spLocks noChangeArrowheads="1"/>
          </p:cNvSpPr>
          <p:nvPr/>
        </p:nvSpPr>
        <p:spPr bwMode="auto">
          <a:xfrm>
            <a:off x="762000" y="4953000"/>
            <a:ext cx="754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2) 1,2 кг сухого вещества – это 80% массы высушенных цветов, </a:t>
            </a:r>
          </a:p>
          <a:p>
            <a:r>
              <a:rPr lang="ru-RU" b="1">
                <a:solidFill>
                  <a:schemeClr val="bg1"/>
                </a:solidFill>
              </a:rPr>
              <a:t>    значит, масса высушенных цветов равна 1,2 : 0,8 = 1,5 (кг).</a:t>
            </a:r>
          </a:p>
        </p:txBody>
      </p:sp>
      <p:sp>
        <p:nvSpPr>
          <p:cNvPr id="12377" name="TextBox 33"/>
          <p:cNvSpPr txBox="1">
            <a:spLocks noChangeArrowheads="1"/>
          </p:cNvSpPr>
          <p:nvPr/>
        </p:nvSpPr>
        <p:spPr bwMode="auto">
          <a:xfrm>
            <a:off x="1143000" y="5791200"/>
            <a:ext cx="647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Ответ: масса цветков после сушки равна 1,5 кг.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352800" y="3505200"/>
            <a:ext cx="762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36" name="TextBox 37"/>
          <p:cNvSpPr txBox="1">
            <a:spLocks noChangeArrowheads="1"/>
          </p:cNvSpPr>
          <p:nvPr/>
        </p:nvSpPr>
        <p:spPr bwMode="auto">
          <a:xfrm>
            <a:off x="3429000" y="41148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181600" y="3505200"/>
            <a:ext cx="6096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85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400800" y="3505200"/>
            <a:ext cx="1524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2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100 – 85 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38200" y="3505200"/>
            <a:ext cx="1981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Свежие цветы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2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2000"/>
                                        <p:tgtEl>
                                          <p:spTgt spid="12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2000"/>
                                        <p:tgtEl>
                                          <p:spTgt spid="12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2000"/>
                                        <p:tgtEl>
                                          <p:spTgt spid="12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12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2" grpId="0"/>
      <p:bldP spid="12373" grpId="0"/>
      <p:bldP spid="34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525" y="3486150"/>
          <a:ext cx="6077585" cy="755015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  <a:gridCol w="121602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13314" name="Презентация" r:id="rId3" imgW="4047618" imgH="3035742" progId="PowerPoint.Show.8">
              <p:embed/>
            </p:oleObj>
          </a:graphicData>
        </a:graphic>
      </p:graphicFrame>
      <p:sp>
        <p:nvSpPr>
          <p:cNvPr id="1334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334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335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335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335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3357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3359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6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3361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6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3363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64" name="TextBox 20"/>
          <p:cNvSpPr txBox="1">
            <a:spLocks noChangeArrowheads="1"/>
          </p:cNvSpPr>
          <p:nvPr/>
        </p:nvSpPr>
        <p:spPr bwMode="auto">
          <a:xfrm>
            <a:off x="533400" y="457200"/>
            <a:ext cx="80772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solidFill>
                  <a:srgbClr val="FFFFC1"/>
                </a:solidFill>
              </a:rPr>
              <a:t>Задача 2.</a:t>
            </a:r>
            <a:r>
              <a:rPr lang="ru-RU" b="1">
                <a:solidFill>
                  <a:schemeClr val="bg1"/>
                </a:solidFill>
              </a:rPr>
              <a:t>  Только что добытый каменный уголь содержит 2% воды,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chemeClr val="bg1"/>
                </a:solidFill>
              </a:rPr>
              <a:t> а после двухнедельного пребывания на воздухе он содержит 12%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chemeClr val="bg1"/>
                </a:solidFill>
              </a:rPr>
              <a:t> воды. На сколько килограммов увеличится масса одной добытой 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chemeClr val="bg1"/>
                </a:solidFill>
              </a:rPr>
              <a:t>тонны угля после того, как она две недели пролежит на воздухе? 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chemeClr val="bg1"/>
                </a:solidFill>
              </a:rPr>
              <a:t>      (Эта задача обратная предыдущей, здесь влажность угля 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chemeClr val="bg1"/>
                </a:solidFill>
              </a:rPr>
              <a:t>увеличивается за счёт поглощения влаги из воздуха).</a:t>
            </a:r>
          </a:p>
          <a:p>
            <a:pPr>
              <a:lnSpc>
                <a:spcPct val="150000"/>
              </a:lnSpc>
            </a:pPr>
            <a:r>
              <a:rPr lang="ru-RU" b="1" u="sng">
                <a:solidFill>
                  <a:schemeClr val="bg1"/>
                </a:solidFill>
              </a:rPr>
              <a:t>Решение</a:t>
            </a:r>
            <a:r>
              <a:rPr lang="ru-RU" b="1">
                <a:solidFill>
                  <a:schemeClr val="bg1"/>
                </a:solidFill>
              </a:rPr>
              <a:t>. Заполним таблицу по условию задачи: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62000" y="3352800"/>
          <a:ext cx="7391400" cy="1778400"/>
        </p:xfrm>
        <a:graphic>
          <a:graphicData uri="http://schemas.openxmlformats.org/drawingml/2006/table">
            <a:tbl>
              <a:tblPr/>
              <a:tblGrid>
                <a:gridCol w="1920012"/>
                <a:gridCol w="1945784"/>
                <a:gridCol w="1456115"/>
                <a:gridCol w="2069489"/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Содержание, в %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406200"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91" name="TextBox 26"/>
          <p:cNvSpPr txBox="1">
            <a:spLocks noChangeArrowheads="1"/>
          </p:cNvSpPr>
          <p:nvPr/>
        </p:nvSpPr>
        <p:spPr bwMode="auto">
          <a:xfrm>
            <a:off x="2514600" y="5715000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93" name="Rectangle 5"/>
          <p:cNvSpPr>
            <a:spLocks noChangeArrowheads="1"/>
          </p:cNvSpPr>
          <p:nvPr/>
        </p:nvSpPr>
        <p:spPr bwMode="auto">
          <a:xfrm>
            <a:off x="0" y="811213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38200" y="5334000"/>
            <a:ext cx="487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395" name="Прямоугольник 27"/>
          <p:cNvSpPr>
            <a:spLocks noChangeArrowheads="1"/>
          </p:cNvSpPr>
          <p:nvPr/>
        </p:nvSpPr>
        <p:spPr bwMode="auto">
          <a:xfrm>
            <a:off x="6629400" y="4648200"/>
            <a:ext cx="107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100 – 12</a:t>
            </a:r>
            <a:endParaRPr lang="ru-RU" sz="2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96" name="TextBox 29"/>
          <p:cNvSpPr txBox="1">
            <a:spLocks noChangeArrowheads="1"/>
          </p:cNvSpPr>
          <p:nvPr/>
        </p:nvSpPr>
        <p:spPr bwMode="auto">
          <a:xfrm>
            <a:off x="2819400" y="38100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Масса, в т</a:t>
            </a:r>
          </a:p>
        </p:txBody>
      </p:sp>
      <p:sp>
        <p:nvSpPr>
          <p:cNvPr id="13397" name="TextBox 30"/>
          <p:cNvSpPr txBox="1">
            <a:spLocks noChangeArrowheads="1"/>
          </p:cNvSpPr>
          <p:nvPr/>
        </p:nvSpPr>
        <p:spPr bwMode="auto">
          <a:xfrm>
            <a:off x="1371600" y="46482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стало</a:t>
            </a:r>
          </a:p>
        </p:txBody>
      </p:sp>
      <p:sp>
        <p:nvSpPr>
          <p:cNvPr id="13398" name="TextBox 31"/>
          <p:cNvSpPr txBox="1">
            <a:spLocks noChangeArrowheads="1"/>
          </p:cNvSpPr>
          <p:nvPr/>
        </p:nvSpPr>
        <p:spPr bwMode="auto">
          <a:xfrm>
            <a:off x="3505200" y="46482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399" name="TextBox 32"/>
          <p:cNvSpPr txBox="1">
            <a:spLocks noChangeArrowheads="1"/>
          </p:cNvSpPr>
          <p:nvPr/>
        </p:nvSpPr>
        <p:spPr bwMode="auto">
          <a:xfrm>
            <a:off x="5105400" y="46482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3400" name="TextBox 33"/>
          <p:cNvSpPr txBox="1">
            <a:spLocks noChangeArrowheads="1"/>
          </p:cNvSpPr>
          <p:nvPr/>
        </p:nvSpPr>
        <p:spPr bwMode="auto">
          <a:xfrm>
            <a:off x="914400" y="5257800"/>
            <a:ext cx="769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b="1">
                <a:solidFill>
                  <a:schemeClr val="bg1"/>
                </a:solidFill>
              </a:rPr>
              <a:t>1000*0,98=980(кг) –сухого вещества в добытом угле;</a:t>
            </a:r>
          </a:p>
          <a:p>
            <a:pPr marL="342900" indent="-342900">
              <a:buFontTx/>
              <a:buAutoNum type="arabicParenR"/>
            </a:pPr>
            <a:r>
              <a:rPr lang="ru-RU" b="1">
                <a:solidFill>
                  <a:schemeClr val="bg1"/>
                </a:solidFill>
              </a:rPr>
              <a:t>980 кг – это 88%, 980:0,88</a:t>
            </a:r>
            <a:r>
              <a:rPr lang="ru-RU" b="1">
                <a:solidFill>
                  <a:schemeClr val="bg1"/>
                </a:solidFill>
                <a:sym typeface="Symbol" pitchFamily="18" charset="2"/>
              </a:rPr>
              <a:t> 1114 (кг) – масса угля после двух</a:t>
            </a:r>
          </a:p>
          <a:p>
            <a:pPr marL="342900" indent="-342900"/>
            <a:r>
              <a:rPr lang="ru-RU" b="1">
                <a:solidFill>
                  <a:schemeClr val="bg1"/>
                </a:solidFill>
                <a:sym typeface="Symbol" pitchFamily="18" charset="2"/>
              </a:rPr>
              <a:t>      недель пребывания на воздухе;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3000" y="3733800"/>
            <a:ext cx="914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воды</a:t>
            </a:r>
            <a:endParaRPr lang="ru-RU" sz="2000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943600" y="3657600"/>
            <a:ext cx="2286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" algn="ctr">
              <a:lnSpc>
                <a:spcPct val="150000"/>
              </a:lnSpc>
              <a:spcBef>
                <a:spcPts val="600"/>
              </a:spcBef>
            </a:pPr>
            <a:r>
              <a:rPr lang="ru-RU" sz="2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сухого вещества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143000" y="4114800"/>
            <a:ext cx="13716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было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352800" y="4114800"/>
            <a:ext cx="6096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2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105400" y="4114800"/>
            <a:ext cx="5334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2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477000" y="4114800"/>
            <a:ext cx="13716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100 – 2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1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1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2000"/>
                                        <p:tgtEl>
                                          <p:spTgt spid="13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13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13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5" grpId="0"/>
      <p:bldP spid="13396" grpId="0" build="allAtOnce"/>
      <p:bldP spid="13397" grpId="0"/>
      <p:bldP spid="13399" grpId="0"/>
      <p:bldP spid="33" grpId="0"/>
      <p:bldP spid="34" grpId="0"/>
      <p:bldP spid="35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525" y="3486150"/>
          <a:ext cx="6077585" cy="755015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  <a:gridCol w="121602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14338" name="Презентация" r:id="rId3" imgW="3724586" imgH="2792020" progId="PowerPoint.Show.8">
              <p:embed/>
            </p:oleObj>
          </a:graphicData>
        </a:graphic>
      </p:graphicFrame>
      <p:sp>
        <p:nvSpPr>
          <p:cNvPr id="14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37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37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37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381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383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385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387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389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90" name="TextBox 20"/>
          <p:cNvSpPr txBox="1">
            <a:spLocks noChangeArrowheads="1"/>
          </p:cNvSpPr>
          <p:nvPr/>
        </p:nvSpPr>
        <p:spPr bwMode="auto">
          <a:xfrm>
            <a:off x="685800" y="533400"/>
            <a:ext cx="79248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solidFill>
                  <a:schemeClr val="bg1"/>
                </a:solidFill>
              </a:rPr>
              <a:t>3) 1114 – 1000=114 (кг) -   увеличение массы одной добытой тонны     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chemeClr val="bg1"/>
                </a:solidFill>
              </a:rPr>
              <a:t>     угля.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76400" y="5867400"/>
            <a:ext cx="320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93" name="Rectangle 5"/>
          <p:cNvSpPr>
            <a:spLocks noChangeArrowheads="1"/>
          </p:cNvSpPr>
          <p:nvPr/>
        </p:nvSpPr>
        <p:spPr bwMode="auto">
          <a:xfrm>
            <a:off x="0" y="811213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57200" y="4419600"/>
            <a:ext cx="81534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Зависимость прямо пропорциональная. Составим и решим пропорцию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8200" y="5334000"/>
            <a:ext cx="487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4396" name="TextBox 29"/>
          <p:cNvSpPr txBox="1">
            <a:spLocks noChangeArrowheads="1"/>
          </p:cNvSpPr>
          <p:nvPr/>
        </p:nvSpPr>
        <p:spPr bwMode="auto">
          <a:xfrm>
            <a:off x="2286000" y="12954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Ответ: масса угля увеличиться на 114 кг.</a:t>
            </a:r>
          </a:p>
        </p:txBody>
      </p:sp>
      <p:sp>
        <p:nvSpPr>
          <p:cNvPr id="14397" name="Rectangle 5"/>
          <p:cNvSpPr>
            <a:spLocks noChangeArrowheads="1"/>
          </p:cNvSpPr>
          <p:nvPr/>
        </p:nvSpPr>
        <p:spPr bwMode="auto">
          <a:xfrm>
            <a:off x="533400" y="1676400"/>
            <a:ext cx="807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rgbClr val="FFFFC1"/>
                </a:solidFill>
              </a:rPr>
              <a:t>Задача 3.</a:t>
            </a:r>
            <a:r>
              <a:rPr lang="ru-RU" b="1">
                <a:solidFill>
                  <a:schemeClr val="bg1"/>
                </a:solidFill>
              </a:rPr>
              <a:t> Трава при высыхании теряет около 28% своей массы.</a:t>
            </a:r>
          </a:p>
          <a:p>
            <a:pPr eaLnBrk="0" hangingPunct="0"/>
            <a:r>
              <a:rPr lang="ru-RU" b="1">
                <a:solidFill>
                  <a:schemeClr val="bg1"/>
                </a:solidFill>
              </a:rPr>
              <a:t> Сколько было накошено травы, если из неё было получено 1,44 т</a:t>
            </a:r>
          </a:p>
          <a:p>
            <a:pPr eaLnBrk="0" hangingPunct="0"/>
            <a:r>
              <a:rPr lang="ru-RU" b="1">
                <a:solidFill>
                  <a:schemeClr val="bg1"/>
                </a:solidFill>
              </a:rPr>
              <a:t> сена?</a:t>
            </a:r>
            <a:endParaRPr lang="ru-RU"/>
          </a:p>
        </p:txBody>
      </p:sp>
      <p:sp>
        <p:nvSpPr>
          <p:cNvPr id="14398" name="Rectangle 5"/>
          <p:cNvSpPr>
            <a:spLocks noChangeArrowheads="1"/>
          </p:cNvSpPr>
          <p:nvPr/>
        </p:nvSpPr>
        <p:spPr bwMode="auto">
          <a:xfrm>
            <a:off x="0" y="19050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4399" name="TextBox 35"/>
          <p:cNvSpPr txBox="1">
            <a:spLocks noChangeArrowheads="1"/>
          </p:cNvSpPr>
          <p:nvPr/>
        </p:nvSpPr>
        <p:spPr bwMode="auto">
          <a:xfrm>
            <a:off x="838200" y="26670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chemeClr val="bg1"/>
                </a:solidFill>
              </a:rPr>
              <a:t>Решение</a:t>
            </a:r>
            <a:r>
              <a:rPr lang="ru-RU" b="1">
                <a:solidFill>
                  <a:schemeClr val="bg1"/>
                </a:solidFill>
              </a:rPr>
              <a:t>: Заполним таблицу по условию задачи:</a:t>
            </a: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1676400" y="3124200"/>
          <a:ext cx="6096000" cy="1188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000"/>
                <a:gridCol w="2032000"/>
                <a:gridCol w="2032000"/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418" name="Прямоугольник 37"/>
          <p:cNvSpPr>
            <a:spLocks noChangeArrowheads="1"/>
          </p:cNvSpPr>
          <p:nvPr/>
        </p:nvSpPr>
        <p:spPr bwMode="auto">
          <a:xfrm>
            <a:off x="5791200" y="3124200"/>
            <a:ext cx="18923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Содержание, в %</a:t>
            </a:r>
            <a:endParaRPr lang="ru-RU">
              <a:solidFill>
                <a:srgbClr val="FFC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419" name="TextBox 38"/>
          <p:cNvSpPr txBox="1">
            <a:spLocks noChangeArrowheads="1"/>
          </p:cNvSpPr>
          <p:nvPr/>
        </p:nvSpPr>
        <p:spPr bwMode="auto">
          <a:xfrm>
            <a:off x="3810000" y="31242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C000"/>
                </a:solidFill>
              </a:rPr>
              <a:t>Масса, в т</a:t>
            </a:r>
          </a:p>
        </p:txBody>
      </p:sp>
      <p:sp>
        <p:nvSpPr>
          <p:cNvPr id="14420" name="TextBox 39"/>
          <p:cNvSpPr txBox="1">
            <a:spLocks noChangeArrowheads="1"/>
          </p:cNvSpPr>
          <p:nvPr/>
        </p:nvSpPr>
        <p:spPr bwMode="auto">
          <a:xfrm>
            <a:off x="2133600" y="3581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C000"/>
                </a:solidFill>
              </a:rPr>
              <a:t>трава</a:t>
            </a:r>
          </a:p>
        </p:txBody>
      </p:sp>
      <p:sp>
        <p:nvSpPr>
          <p:cNvPr id="14421" name="TextBox 40"/>
          <p:cNvSpPr txBox="1">
            <a:spLocks noChangeArrowheads="1"/>
          </p:cNvSpPr>
          <p:nvPr/>
        </p:nvSpPr>
        <p:spPr bwMode="auto">
          <a:xfrm>
            <a:off x="2133600" y="39624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C000"/>
                </a:solidFill>
              </a:rPr>
              <a:t>сено</a:t>
            </a:r>
          </a:p>
        </p:txBody>
      </p:sp>
      <p:sp>
        <p:nvSpPr>
          <p:cNvPr id="14422" name="TextBox 41"/>
          <p:cNvSpPr txBox="1">
            <a:spLocks noChangeArrowheads="1"/>
          </p:cNvSpPr>
          <p:nvPr/>
        </p:nvSpPr>
        <p:spPr bwMode="auto">
          <a:xfrm>
            <a:off x="4267200" y="35052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FFC000"/>
                </a:solidFill>
              </a:rPr>
              <a:t>x</a:t>
            </a:r>
            <a:endParaRPr lang="ru-RU" b="1" i="1">
              <a:solidFill>
                <a:srgbClr val="FFC000"/>
              </a:solidFill>
            </a:endParaRPr>
          </a:p>
        </p:txBody>
      </p:sp>
      <p:sp>
        <p:nvSpPr>
          <p:cNvPr id="14423" name="TextBox 42"/>
          <p:cNvSpPr txBox="1">
            <a:spLocks noChangeArrowheads="1"/>
          </p:cNvSpPr>
          <p:nvPr/>
        </p:nvSpPr>
        <p:spPr bwMode="auto">
          <a:xfrm>
            <a:off x="4191000" y="3962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C000"/>
                </a:solidFill>
              </a:rPr>
              <a:t>1,44</a:t>
            </a:r>
          </a:p>
        </p:txBody>
      </p:sp>
      <p:sp>
        <p:nvSpPr>
          <p:cNvPr id="14424" name="TextBox 43"/>
          <p:cNvSpPr txBox="1">
            <a:spLocks noChangeArrowheads="1"/>
          </p:cNvSpPr>
          <p:nvPr/>
        </p:nvSpPr>
        <p:spPr bwMode="auto">
          <a:xfrm>
            <a:off x="6248400" y="35052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C000"/>
                </a:solidFill>
              </a:rPr>
              <a:t>100</a:t>
            </a:r>
          </a:p>
        </p:txBody>
      </p:sp>
      <p:sp>
        <p:nvSpPr>
          <p:cNvPr id="14425" name="TextBox 44"/>
          <p:cNvSpPr txBox="1">
            <a:spLocks noChangeArrowheads="1"/>
          </p:cNvSpPr>
          <p:nvPr/>
        </p:nvSpPr>
        <p:spPr bwMode="auto">
          <a:xfrm>
            <a:off x="6172200" y="3962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C000"/>
                </a:solidFill>
              </a:rPr>
              <a:t>100 – 28 </a:t>
            </a:r>
          </a:p>
        </p:txBody>
      </p:sp>
      <p:graphicFrame>
        <p:nvGraphicFramePr>
          <p:cNvPr id="14339" name="Object 84"/>
          <p:cNvGraphicFramePr>
            <a:graphicFrameLocks noChangeAspect="1"/>
          </p:cNvGraphicFramePr>
          <p:nvPr/>
        </p:nvGraphicFramePr>
        <p:xfrm>
          <a:off x="762000" y="4800600"/>
          <a:ext cx="1198563" cy="669925"/>
        </p:xfrm>
        <a:graphic>
          <a:graphicData uri="http://schemas.openxmlformats.org/presentationml/2006/ole">
            <p:oleObj spid="_x0000_s14339" name="Формула" r:id="rId5" imgW="749160" imgH="419040" progId="Equation.3">
              <p:embed/>
            </p:oleObj>
          </a:graphicData>
        </a:graphic>
      </p:graphicFrame>
      <p:sp>
        <p:nvSpPr>
          <p:cNvPr id="14426" name="TextBox 46"/>
          <p:cNvSpPr txBox="1">
            <a:spLocks noChangeArrowheads="1"/>
          </p:cNvSpPr>
          <p:nvPr/>
        </p:nvSpPr>
        <p:spPr bwMode="auto">
          <a:xfrm>
            <a:off x="1981200" y="48768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откуда</a:t>
            </a:r>
          </a:p>
        </p:txBody>
      </p:sp>
      <p:graphicFrame>
        <p:nvGraphicFramePr>
          <p:cNvPr id="14340" name="Object 85"/>
          <p:cNvGraphicFramePr>
            <a:graphicFrameLocks noChangeAspect="1"/>
          </p:cNvGraphicFramePr>
          <p:nvPr/>
        </p:nvGraphicFramePr>
        <p:xfrm>
          <a:off x="2971800" y="4800600"/>
          <a:ext cx="2000250" cy="696913"/>
        </p:xfrm>
        <a:graphic>
          <a:graphicData uri="http://schemas.openxmlformats.org/presentationml/2006/ole">
            <p:oleObj spid="_x0000_s14340" name="Формула" r:id="rId6" imgW="1130040" imgH="393480" progId="Equation.3">
              <p:embed/>
            </p:oleObj>
          </a:graphicData>
        </a:graphic>
      </p:graphicFrame>
      <p:sp>
        <p:nvSpPr>
          <p:cNvPr id="14427" name="TextBox 48"/>
          <p:cNvSpPr txBox="1">
            <a:spLocks noChangeArrowheads="1"/>
          </p:cNvSpPr>
          <p:nvPr/>
        </p:nvSpPr>
        <p:spPr bwMode="auto">
          <a:xfrm>
            <a:off x="4724400" y="59436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Ответ: 2 тонны.</a:t>
            </a:r>
          </a:p>
        </p:txBody>
      </p:sp>
      <p:sp>
        <p:nvSpPr>
          <p:cNvPr id="14428" name="TextBox 46"/>
          <p:cNvSpPr txBox="1">
            <a:spLocks noChangeArrowheads="1"/>
          </p:cNvSpPr>
          <p:nvPr/>
        </p:nvSpPr>
        <p:spPr bwMode="auto">
          <a:xfrm>
            <a:off x="685800" y="38100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429" name="Rectangle 9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430" name="Rectangle 97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4431" name="Rectangle 9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432" name="TextBox 47"/>
          <p:cNvSpPr txBox="1">
            <a:spLocks noChangeArrowheads="1"/>
          </p:cNvSpPr>
          <p:nvPr/>
        </p:nvSpPr>
        <p:spPr bwMode="auto">
          <a:xfrm>
            <a:off x="5334000" y="55626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433" name="TextBox 48"/>
          <p:cNvSpPr txBox="1">
            <a:spLocks noChangeArrowheads="1"/>
          </p:cNvSpPr>
          <p:nvPr/>
        </p:nvSpPr>
        <p:spPr bwMode="auto">
          <a:xfrm>
            <a:off x="838200" y="5486400"/>
            <a:ext cx="556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Итак, было накошено 2 т травы.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14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14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14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14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1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8" grpId="0"/>
      <p:bldP spid="14420" grpId="0"/>
      <p:bldP spid="14421" grpId="0"/>
      <p:bldP spid="14422" grpId="0"/>
      <p:bldP spid="14423" grpId="0"/>
      <p:bldP spid="14424" grpId="0"/>
      <p:bldP spid="14425" grpId="0"/>
      <p:bldP spid="144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4582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смеси часто включают в экзаменационные варианты выпускных классов и многие учащиеся испытывают сложности при их решении.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Задачи на смеси имеют практическую направленность: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пьём чай, создаём в чашке нужную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нам концентрацию сахара и воды;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сушим ягоды,  фрукты: понимаем, что чем дольше  их сушим, тем меньше в них остаётся воды, при этом масса сухого вещества не меняется.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0" y="2667000"/>
            <a:ext cx="19621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Говоря о смесях, растворах и сплавах будем употреблять термин «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смесь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независимо от её вида: твёрдая, жидкая, сыпучая, газообразная. Смесь состоит из основного вещества и примеси. Что такое основное вещество в каждой задаче определяется отдельно.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Долей (</a:t>
            </a:r>
            <a:r>
              <a:rPr lang="el-G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основного вещества в смеси называется отношение массы основного вещества (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 смеси к общей массе смеси (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                       .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Эта величина выражается либо в долях единиц, либо в процентах.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19800" y="4191000"/>
          <a:ext cx="1770063" cy="762000"/>
        </p:xfrm>
        <a:graphic>
          <a:graphicData uri="http://schemas.openxmlformats.org/presentationml/2006/ole">
            <p:oleObj spid="_x0000_s1026" name="Формула" r:id="rId3" imgW="914400" imgH="393480" progId="Equation.3">
              <p:embed/>
            </p:oleObj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rot="5400000">
            <a:off x="952500" y="3162300"/>
            <a:ext cx="76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38200" y="3581400"/>
          <a:ext cx="73152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3429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2050" name="Презентация" r:id="rId3" imgW="4570298" imgH="3427567" progId="PowerPoint.Show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762000"/>
            <a:ext cx="7772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40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40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8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89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914400"/>
            <a:ext cx="4667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219200" y="3810000"/>
          <a:ext cx="6553201" cy="2209800"/>
        </p:xfrm>
        <a:graphic>
          <a:graphicData uri="http://schemas.openxmlformats.org/drawingml/2006/table">
            <a:tbl>
              <a:tblPr/>
              <a:tblGrid>
                <a:gridCol w="1702279"/>
                <a:gridCol w="1725128"/>
                <a:gridCol w="1290989"/>
                <a:gridCol w="1834805"/>
              </a:tblGrid>
              <a:tr h="498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 (г)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 (г)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570271"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1-й  раствор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2-й  раствор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3-й  раствор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71800" y="4267200"/>
            <a:ext cx="1600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" algn="ctr">
              <a:lnSpc>
                <a:spcPct val="150000"/>
              </a:lnSpc>
              <a:spcBef>
                <a:spcPts val="600"/>
              </a:spcBef>
            </a:pPr>
            <a:r>
              <a:rPr lang="ru-RU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10%, или 0,1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71800" y="4876800"/>
            <a:ext cx="1600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30%, или 0,3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95600" y="5410200"/>
            <a:ext cx="1828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16%, или 0,16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953000" y="4267200"/>
            <a:ext cx="533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" algn="ctr">
              <a:lnSpc>
                <a:spcPct val="150000"/>
              </a:lnSpc>
              <a:spcBef>
                <a:spcPts val="600"/>
              </a:spcBef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24400" y="4876800"/>
            <a:ext cx="9906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200 – x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00600" y="5410200"/>
            <a:ext cx="914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200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00800" y="4267200"/>
            <a:ext cx="838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" algn="ctr">
              <a:lnSpc>
                <a:spcPct val="150000"/>
              </a:lnSpc>
              <a:spcBef>
                <a:spcPts val="600"/>
              </a:spcBef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0,1x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72200" y="4876800"/>
            <a:ext cx="1447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0,3(200 – x)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96000" y="5486400"/>
            <a:ext cx="1600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0,16 •200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2000" y="457200"/>
            <a:ext cx="76962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Задача</a:t>
            </a:r>
            <a:r>
              <a:rPr lang="ru-RU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1:</a:t>
            </a:r>
          </a:p>
          <a:p>
            <a:pPr>
              <a:defRPr/>
            </a:pPr>
            <a:r>
              <a:rPr lang="ru-RU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Сколько нужно взять 10%-го и 30%-го раствора</a:t>
            </a:r>
          </a:p>
          <a:p>
            <a:pPr>
              <a:defRPr/>
            </a:pPr>
            <a:r>
              <a:rPr lang="ru-RU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марганцовки (перманганата калия), чтобы </a:t>
            </a:r>
          </a:p>
          <a:p>
            <a:pPr>
              <a:defRPr/>
            </a:pPr>
            <a:r>
              <a:rPr lang="ru-RU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получить 200 г  16%-го  раствора марганцовки?</a:t>
            </a:r>
          </a:p>
          <a:p>
            <a:pPr>
              <a:defRPr/>
            </a:pPr>
            <a:endParaRPr lang="ru-RU" sz="140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 способ (можно решать  с 5-го класса).</a:t>
            </a:r>
          </a:p>
          <a:p>
            <a:pPr>
              <a:defRPr/>
            </a:pPr>
            <a:endParaRPr lang="ru-RU" sz="1600" spc="1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b="1" u="sng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Решение: </a:t>
            </a:r>
            <a:r>
              <a:rPr lang="ru-RU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Пусть масса первого раствора – </a:t>
            </a:r>
            <a:r>
              <a:rPr lang="ru-RU" sz="2400" b="1" i="1" spc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</a:t>
            </a:r>
            <a:r>
              <a:rPr lang="ru-RU" sz="2400" b="1" i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г.</a:t>
            </a:r>
          </a:p>
          <a:p>
            <a:pPr>
              <a:defRPr/>
            </a:pPr>
            <a:r>
              <a:rPr lang="ru-RU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Заполним таблицу по условию 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3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3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525" y="3486150"/>
          <a:ext cx="6077585" cy="755015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  <a:gridCol w="121602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-152400"/>
          <a:ext cx="9144000" cy="7245350"/>
        </p:xfrm>
        <a:graphic>
          <a:graphicData uri="http://schemas.openxmlformats.org/presentationml/2006/ole">
            <p:oleObj spid="_x0000_s3074" name="Презентация" r:id="rId3" imgW="4570298" imgH="3427567" progId="PowerPoint.Show.8">
              <p:embed/>
            </p:oleObj>
          </a:graphicData>
        </a:graphic>
      </p:graphicFrame>
      <p:sp>
        <p:nvSpPr>
          <p:cNvPr id="3108" name="TextBox 6"/>
          <p:cNvSpPr txBox="1">
            <a:spLocks noChangeArrowheads="1"/>
          </p:cNvSpPr>
          <p:nvPr/>
        </p:nvSpPr>
        <p:spPr bwMode="auto">
          <a:xfrm>
            <a:off x="685800" y="381000"/>
            <a:ext cx="6324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Составим и решим уравнение</a:t>
            </a:r>
            <a:r>
              <a:rPr lang="ru-RU">
                <a:solidFill>
                  <a:schemeClr val="bg1"/>
                </a:solidFill>
              </a:rPr>
              <a:t>: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10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1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12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14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16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18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20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22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24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1219200" y="838200"/>
            <a:ext cx="365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0,1x + 0,3(200 – x)=0,16*200</a:t>
            </a:r>
            <a:r>
              <a:rPr lang="ru-RU" sz="2000" b="1">
                <a:solidFill>
                  <a:schemeClr val="bg1"/>
                </a:solidFill>
              </a:rPr>
              <a:t>,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295400" y="1295400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0,2х = 28, откуда х=140.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1676400"/>
            <a:ext cx="78486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>
                <a:solidFill>
                  <a:schemeClr val="bg1"/>
                </a:solidFill>
                <a:latin typeface="Calibri" pitchFamily="34" charset="0"/>
              </a:rPr>
              <a:t>Итак, 10% раствора надо взять 140 г, а 30%   200 – 140=60(г).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0" y="2057400"/>
            <a:ext cx="5943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Ответ: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140 г 10% и 60 г 30% раствора.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5800" y="2590800"/>
            <a:ext cx="6705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spc="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 способ (можно решать  с 7-го класса).</a:t>
            </a:r>
            <a:endParaRPr lang="ru-RU" sz="2400" b="1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9600" y="3048000"/>
            <a:ext cx="7467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Решение: </a:t>
            </a:r>
            <a:r>
              <a:rPr lang="ru-RU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Пусть масса первого раствора – </a:t>
            </a:r>
            <a:r>
              <a:rPr lang="ru-RU" sz="2400" b="1" i="1" spc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</a:t>
            </a:r>
            <a:r>
              <a:rPr lang="ru-RU" sz="2400" b="1" i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г,</a:t>
            </a:r>
          </a:p>
          <a:p>
            <a:pPr>
              <a:defRPr/>
            </a:pPr>
            <a:r>
              <a:rPr lang="ru-RU" sz="2400" b="1" i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</a:t>
            </a:r>
            <a:r>
              <a:rPr lang="ru-RU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 масса второго раствора </a:t>
            </a:r>
            <a:r>
              <a:rPr lang="ru-RU" sz="2400" b="1" i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– у г. </a:t>
            </a:r>
          </a:p>
          <a:p>
            <a:pPr>
              <a:defRPr/>
            </a:pPr>
            <a:r>
              <a:rPr lang="ru-RU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Заполним таблицу по условию задачи: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838200" y="4419600"/>
          <a:ext cx="6095999" cy="1828799"/>
        </p:xfrm>
        <a:graphic>
          <a:graphicData uri="http://schemas.openxmlformats.org/drawingml/2006/table">
            <a:tbl>
              <a:tblPr/>
              <a:tblGrid>
                <a:gridCol w="1583514"/>
                <a:gridCol w="1604770"/>
                <a:gridCol w="1200920"/>
                <a:gridCol w="1706795"/>
              </a:tblGrid>
              <a:tr h="412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 (г)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 (г)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471948"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1-й  раствор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2-й  раствор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3-й  раствор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2514600" y="4800600"/>
            <a:ext cx="14589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925" algn="ctr">
              <a:lnSpc>
                <a:spcPct val="150000"/>
              </a:lnSpc>
              <a:spcBef>
                <a:spcPts val="600"/>
              </a:spcBef>
            </a:pPr>
            <a:r>
              <a:rPr lang="ru-RU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10%, или 0,1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2514600" y="5257800"/>
            <a:ext cx="14239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30%, или 0,3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2514600" y="5715000"/>
            <a:ext cx="15414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16%, или 0,16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19600" y="4876800"/>
            <a:ext cx="3127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19600" y="5334000"/>
            <a:ext cx="3127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343400" y="5791200"/>
            <a:ext cx="5699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5715000" y="4800600"/>
            <a:ext cx="619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925" algn="ctr">
              <a:lnSpc>
                <a:spcPct val="150000"/>
              </a:lnSpc>
              <a:spcBef>
                <a:spcPts val="600"/>
              </a:spcBef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0,1x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5715000" y="5334000"/>
            <a:ext cx="587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0,3y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5638800" y="5791200"/>
            <a:ext cx="11144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0,16 •200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525" y="3486150"/>
          <a:ext cx="6077585" cy="755015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  <a:gridCol w="121602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4098" name="Презентация" r:id="rId3" imgW="4047618" imgH="3035742" progId="PowerPoint.Show.8">
              <p:embed/>
            </p:oleObj>
          </a:graphicData>
        </a:graphic>
      </p:graphicFrame>
      <p:sp>
        <p:nvSpPr>
          <p:cNvPr id="413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3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3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38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40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42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44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46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48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9" name="TextBox 28"/>
          <p:cNvSpPr txBox="1">
            <a:spLocks noChangeArrowheads="1"/>
          </p:cNvSpPr>
          <p:nvPr/>
        </p:nvSpPr>
        <p:spPr bwMode="auto">
          <a:xfrm>
            <a:off x="1524000" y="3733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77" name="TextBox 29"/>
          <p:cNvSpPr txBox="1">
            <a:spLocks noChangeArrowheads="1"/>
          </p:cNvSpPr>
          <p:nvPr/>
        </p:nvSpPr>
        <p:spPr bwMode="auto">
          <a:xfrm>
            <a:off x="685800" y="685800"/>
            <a:ext cx="579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Составим и решим систему уравнений:</a:t>
            </a:r>
          </a:p>
        </p:txBody>
      </p:sp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685800" y="1143000"/>
          <a:ext cx="5867400" cy="1933575"/>
        </p:xfrm>
        <a:graphic>
          <a:graphicData uri="http://schemas.openxmlformats.org/presentationml/2006/ole">
            <p:oleObj spid="_x0000_s4099" name="Документ" r:id="rId5" imgW="6474567" imgH="2126564" progId="Word.Document.12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838200" y="3200400"/>
            <a:ext cx="5257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Ответ: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140 г  10%  и  60 г  30% раствора.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457200"/>
            <a:ext cx="71628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3733800"/>
            <a:ext cx="80772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старших классах можно показать правило «креста».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Смешали два раствора: первый  раствор масса 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 и 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концентрацией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</a:t>
            </a:r>
            <a:r>
              <a:rPr lang="ru-RU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второй  - массой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 и концентрацией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</a:t>
            </a:r>
            <a:r>
              <a:rPr lang="ru-RU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, 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получили третий  раствор массой 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+m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г и концентрацией </a:t>
            </a:r>
            <a:r>
              <a:rPr lang="ru-RU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3  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( </a:t>
            </a:r>
            <a:r>
              <a:rPr lang="ru-RU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&lt;</a:t>
            </a:r>
            <a:r>
              <a:rPr lang="ru-RU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</a:t>
            </a:r>
            <a:r>
              <a:rPr lang="ru-RU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3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&lt;</a:t>
            </a:r>
            <a:r>
              <a:rPr lang="ru-RU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).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Получаем равенство  </a:t>
            </a:r>
            <a:r>
              <a:rPr lang="ru-RU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+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=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</a:t>
            </a:r>
            <a:r>
              <a:rPr lang="ru-RU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3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+m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 ;            </a:t>
            </a:r>
            <a:endParaRPr lang="ru-RU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5400" y="5181600"/>
            <a:ext cx="4794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</a:t>
            </a:r>
            <a:r>
              <a:rPr lang="ru-RU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371600" y="5867400"/>
            <a:ext cx="4159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286000" y="5562600"/>
            <a:ext cx="4159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3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200400" y="5257800"/>
            <a:ext cx="7239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-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3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276600" y="5867400"/>
            <a:ext cx="7874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3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-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cxnSp>
        <p:nvCxnSpPr>
          <p:cNvPr id="36" name="Прямая со стрелкой 35"/>
          <p:cNvCxnSpPr>
            <a:stCxn id="29" idx="3"/>
          </p:cNvCxnSpPr>
          <p:nvPr/>
        </p:nvCxnSpPr>
        <p:spPr>
          <a:xfrm flipV="1">
            <a:off x="1787525" y="5867400"/>
            <a:ext cx="498475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30" idx="1"/>
          </p:cNvCxnSpPr>
          <p:nvPr/>
        </p:nvCxnSpPr>
        <p:spPr>
          <a:xfrm>
            <a:off x="1676400" y="5562600"/>
            <a:ext cx="609600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0" idx="3"/>
          </p:cNvCxnSpPr>
          <p:nvPr/>
        </p:nvCxnSpPr>
        <p:spPr>
          <a:xfrm flipV="1">
            <a:off x="2701925" y="5562600"/>
            <a:ext cx="498475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32" idx="1"/>
          </p:cNvCxnSpPr>
          <p:nvPr/>
        </p:nvCxnSpPr>
        <p:spPr>
          <a:xfrm>
            <a:off x="2667000" y="5867400"/>
            <a:ext cx="609600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" grpId="0"/>
      <p:bldP spid="34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525" y="3486150"/>
          <a:ext cx="6077585" cy="755015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  <a:gridCol w="121602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5122" name="Презентация" r:id="rId3" imgW="3532493" imgH="2648591" progId="PowerPoint.Show.8">
              <p:embed/>
            </p:oleObj>
          </a:graphicData>
        </a:graphic>
      </p:graphicFrame>
      <p:sp>
        <p:nvSpPr>
          <p:cNvPr id="51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15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15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16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163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165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167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169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171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81000" y="609600"/>
            <a:ext cx="6477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spc="1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ru-RU" sz="2400" b="1" spc="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 способ (можно решать  с 9-го класса).</a:t>
            </a:r>
            <a:endParaRPr lang="ru-RU" sz="2400" b="1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990600"/>
            <a:ext cx="7315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Решим задачу по правилу «креста». Составим схему:</a:t>
            </a:r>
          </a:p>
        </p:txBody>
      </p:sp>
      <p:sp>
        <p:nvSpPr>
          <p:cNvPr id="5174" name="TextBox 24"/>
          <p:cNvSpPr txBox="1">
            <a:spLocks noChangeArrowheads="1"/>
          </p:cNvSpPr>
          <p:nvPr/>
        </p:nvSpPr>
        <p:spPr bwMode="auto">
          <a:xfrm>
            <a:off x="1371600" y="19050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7200" y="1981200"/>
            <a:ext cx="2514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lain" startAt="10"/>
            </a:pPr>
            <a:r>
              <a:rPr lang="ru-RU">
                <a:solidFill>
                  <a:schemeClr val="bg1"/>
                </a:solidFill>
              </a:rPr>
              <a:t>                       14</a:t>
            </a:r>
          </a:p>
          <a:p>
            <a:pPr marL="342900" indent="-342900">
              <a:buFontTx/>
              <a:buAutoNum type="arabicPlain" startAt="10"/>
            </a:pPr>
            <a:endParaRPr lang="ru-RU">
              <a:solidFill>
                <a:schemeClr val="bg1"/>
              </a:solidFill>
            </a:endParaRPr>
          </a:p>
          <a:p>
            <a:pPr marL="342900" indent="-342900"/>
            <a:r>
              <a:rPr lang="ru-RU">
                <a:solidFill>
                  <a:schemeClr val="bg1"/>
                </a:solidFill>
              </a:rPr>
              <a:t>               16</a:t>
            </a:r>
          </a:p>
          <a:p>
            <a:pPr marL="342900" indent="-342900"/>
            <a:endParaRPr lang="ru-RU">
              <a:solidFill>
                <a:schemeClr val="bg1"/>
              </a:solidFill>
            </a:endParaRPr>
          </a:p>
          <a:p>
            <a:pPr marL="342900" indent="-342900"/>
            <a:r>
              <a:rPr lang="ru-RU">
                <a:solidFill>
                  <a:schemeClr val="bg1"/>
                </a:solidFill>
              </a:rPr>
              <a:t>  30                       6</a:t>
            </a:r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838200" y="27432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1752600" y="22860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752600" y="28194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62000" y="22860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819400" y="1371600"/>
            <a:ext cx="5791200" cy="300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левой колонке записаны процентные </a:t>
            </a:r>
            <a:r>
              <a:rPr lang="ru-RU" sz="2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содер</a:t>
            </a: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</a:p>
          <a:p>
            <a:pPr>
              <a:defRPr/>
            </a:pPr>
            <a:r>
              <a:rPr lang="ru-RU" sz="2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жания</a:t>
            </a: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марганцовки в имеющихся растворах.  </a:t>
            </a:r>
          </a:p>
          <a:p>
            <a:pPr>
              <a:defRPr/>
            </a:pP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Посередине – процентное содержание </a:t>
            </a:r>
            <a:r>
              <a:rPr lang="ru-RU" sz="2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марган</a:t>
            </a: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</a:p>
          <a:p>
            <a:pPr>
              <a:defRPr/>
            </a:pPr>
            <a:r>
              <a:rPr lang="ru-RU" sz="2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цовки</a:t>
            </a: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 полученной смеси. В правой – разности</a:t>
            </a:r>
          </a:p>
          <a:p>
            <a:pPr>
              <a:defRPr/>
            </a:pP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процентных содержаний имеющихся </a:t>
            </a:r>
          </a:p>
          <a:p>
            <a:pPr>
              <a:defRPr/>
            </a:pP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растворов и полученной смеси (вычитаем из </a:t>
            </a:r>
          </a:p>
          <a:p>
            <a:pPr>
              <a:defRPr/>
            </a:pP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большего числа меньшее и записываем </a:t>
            </a:r>
          </a:p>
          <a:p>
            <a:pPr>
              <a:defRPr/>
            </a:pP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разность на ту диагональ, где находятся, </a:t>
            </a:r>
          </a:p>
          <a:p>
            <a:pPr>
              <a:defRPr/>
            </a:pP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соответственно, уменьшаемое и вычитаемое).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1000" y="4343400"/>
            <a:ext cx="8153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Исходя из схемы, делаем выводы: в 200 г смеси содержится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14 частей 10% -го раствора и 6 частей 30% раствора. Найдем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их массы:     200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(14+6)*14=140 (г);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                      200(14+6)*6=60 (г).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24000" y="5715000"/>
            <a:ext cx="43910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Ответ: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140 г 10% и 60 г 30% раствора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0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20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20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2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2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2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525" y="3486150"/>
          <a:ext cx="6077585" cy="755015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  <a:gridCol w="121602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p:oleObj spid="_x0000_s6146" name="Презентация" r:id="rId3" imgW="4047618" imgH="3035742" progId="PowerPoint.Show.8">
              <p:embed/>
            </p:oleObj>
          </a:graphicData>
        </a:graphic>
      </p:graphicFrame>
      <p:sp>
        <p:nvSpPr>
          <p:cNvPr id="618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8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8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8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87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89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91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93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95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09600" y="533400"/>
            <a:ext cx="8077200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2.</a:t>
            </a:r>
          </a:p>
          <a:p>
            <a:pPr>
              <a:defRPr/>
            </a:pPr>
            <a:endParaRPr lang="ru-RU" sz="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Имеется склянка 20%-го раствора кислоты и склянка 40%-го раствора кислоты.</a:t>
            </a:r>
          </a:p>
          <a:p>
            <a:pPr>
              <a:defRPr/>
            </a:pP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r>
              <a:rPr lang="ru-RU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Смешали 200 г раствора кислоты из первой    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склянки и 300 г из второй. Определите массу 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кислоты и её долю в полученном растворе.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 </a:t>
            </a: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первой склянки взяли 300 г раствора 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кислоты. Сколько граммов раствора кислоты 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надо долить из второй склянки, чтобы 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получить 32% -</a:t>
            </a:r>
            <a:r>
              <a:rPr lang="ru-RU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раствор кислоты?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2400" b="1" i="1" dirty="0">
                <a:solidFill>
                  <a:srgbClr val="FF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 ли, что если из второй склянки берут на </a:t>
            </a:r>
          </a:p>
          <a:p>
            <a:pPr>
              <a:defRPr/>
            </a:pPr>
            <a:r>
              <a:rPr lang="ru-RU" sz="2400" b="1" i="1" dirty="0">
                <a:solidFill>
                  <a:srgbClr val="FF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50% больше раствора кислоты, чем из первой, </a:t>
            </a:r>
          </a:p>
          <a:p>
            <a:pPr>
              <a:defRPr/>
            </a:pPr>
            <a:r>
              <a:rPr lang="ru-RU" sz="2400" b="1" i="1" dirty="0">
                <a:solidFill>
                  <a:srgbClr val="FF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то полученная смесь является 32%-ым   </a:t>
            </a:r>
          </a:p>
          <a:p>
            <a:pPr>
              <a:defRPr/>
            </a:pPr>
            <a:r>
              <a:rPr lang="ru-RU" sz="2400" b="1" i="1" dirty="0">
                <a:solidFill>
                  <a:srgbClr val="FF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раствором кислоты?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525" y="3486150"/>
          <a:ext cx="6077585" cy="755015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  <a:gridCol w="121602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7170" name="Презентация" r:id="rId3" imgW="4047618" imgH="3035742" progId="PowerPoint.Show.8">
              <p:embed/>
            </p:oleObj>
          </a:graphicData>
        </a:graphic>
      </p:graphicFrame>
      <p:sp>
        <p:nvSpPr>
          <p:cNvPr id="720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20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20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20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211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213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215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217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219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029200"/>
            <a:ext cx="271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838200" y="762000"/>
            <a:ext cx="76962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Решение.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Заполним таблицу по условию задачи: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1066800" y="1981200"/>
          <a:ext cx="6553201" cy="2122293"/>
        </p:xfrm>
        <a:graphic>
          <a:graphicData uri="http://schemas.openxmlformats.org/drawingml/2006/table">
            <a:tbl>
              <a:tblPr/>
              <a:tblGrid>
                <a:gridCol w="1702279"/>
                <a:gridCol w="1725128"/>
                <a:gridCol w="1290989"/>
                <a:gridCol w="1834805"/>
              </a:tblGrid>
              <a:tr h="117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М (г)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m (г)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570271"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1-й  раствор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%, или 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0,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2•200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2-й  раствор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%, или 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0,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4•300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смесь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+300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48" name="TextBox 32"/>
          <p:cNvSpPr txBox="1">
            <a:spLocks noChangeArrowheads="1"/>
          </p:cNvSpPr>
          <p:nvPr/>
        </p:nvSpPr>
        <p:spPr bwMode="auto">
          <a:xfrm>
            <a:off x="609600" y="4114800"/>
            <a:ext cx="807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solidFill>
                  <a:schemeClr val="bg1"/>
                </a:solidFill>
              </a:rPr>
              <a:t>Масса кислоты в смеси: 0,2•200 + 0,4•300=40 + 120 = 160 (г).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chemeClr val="bg1"/>
                </a:solidFill>
              </a:rPr>
              <a:t>Процентное  содержание кислоты в смеси рассчитаем по формуле </a:t>
            </a:r>
          </a:p>
        </p:txBody>
      </p:sp>
      <p:sp>
        <p:nvSpPr>
          <p:cNvPr id="724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250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8477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51" name="Rectangle 12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25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253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8477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54" name="Rectangle 15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25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56" name="Rectangle 18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25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258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029200"/>
            <a:ext cx="5834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59" name="Rectangle 21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905000" y="5867400"/>
            <a:ext cx="6324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</a:t>
            </a:r>
            <a:r>
              <a:rPr lang="ru-RU" b="1" dirty="0">
                <a:solidFill>
                  <a:schemeClr val="bg1"/>
                </a:solidFill>
              </a:rPr>
              <a:t>: масса кислоты 160г и её доля в растворе 32%.</a:t>
            </a:r>
          </a:p>
          <a:p>
            <a:pPr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8200" y="609600"/>
            <a:ext cx="7620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 </a:t>
            </a:r>
            <a:r>
              <a:rPr lang="ru-RU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Смешали 200 г раствора кислоты из первой  склянки и </a:t>
            </a:r>
          </a:p>
          <a:p>
            <a:pPr>
              <a:defRPr/>
            </a:pPr>
            <a:r>
              <a:rPr lang="ru-RU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300 г из второй. Определите массу  кислоты и её долю в    </a:t>
            </a:r>
          </a:p>
          <a:p>
            <a:pPr>
              <a:defRPr/>
            </a:pPr>
            <a:r>
              <a:rPr lang="ru-RU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полученном растворе.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7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7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1670</Words>
  <Application>Microsoft Office PowerPoint</Application>
  <PresentationFormat>Экран (4:3)</PresentationFormat>
  <Paragraphs>294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Consolas</vt:lpstr>
      <vt:lpstr>Corbel</vt:lpstr>
      <vt:lpstr>Calibri</vt:lpstr>
      <vt:lpstr>Times New Roman</vt:lpstr>
      <vt:lpstr>Symbol</vt:lpstr>
      <vt:lpstr>Wingdings</vt:lpstr>
      <vt:lpstr>Оформление по умолчанию</vt:lpstr>
      <vt:lpstr>Microsoft Equation 3.0</vt:lpstr>
      <vt:lpstr>Презентация Microsoft Office PowerPoint 97-2003</vt:lpstr>
      <vt:lpstr>Документ Microsoft Office Word</vt:lpstr>
      <vt:lpstr>   Задачи на смеси  и сплавы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Tata</cp:lastModifiedBy>
  <cp:revision>115</cp:revision>
  <cp:lastPrinted>1601-01-01T00:00:00Z</cp:lastPrinted>
  <dcterms:created xsi:type="dcterms:W3CDTF">1601-01-01T00:00:00Z</dcterms:created>
  <dcterms:modified xsi:type="dcterms:W3CDTF">2014-01-30T15:16:10Z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