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1" r:id="rId6"/>
    <p:sldId id="262" r:id="rId7"/>
    <p:sldId id="264" r:id="rId8"/>
    <p:sldId id="265" r:id="rId9"/>
    <p:sldId id="266" r:id="rId10"/>
    <p:sldId id="269" r:id="rId11"/>
    <p:sldId id="274" r:id="rId12"/>
    <p:sldId id="275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90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1E8066-56B5-441F-9E43-E805F95FD341}" type="datetimeFigureOut">
              <a:rPr lang="ru-RU" smtClean="0"/>
              <a:t>07.11.2012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FDF958-4F13-4F8A-8659-8165C735D4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66115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03972-4E10-4571-A019-8BEFBD7431C8}" type="datetimeFigureOut">
              <a:rPr lang="ru-RU" smtClean="0"/>
              <a:t>07.11.2012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A0A75-37FC-4415-82CB-7B3501442B0A}" type="slidenum">
              <a:rPr lang="ru-RU" smtClean="0"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03972-4E10-4571-A019-8BEFBD7431C8}" type="datetimeFigureOut">
              <a:rPr lang="ru-RU" smtClean="0"/>
              <a:t>07.11.2012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A0A75-37FC-4415-82CB-7B3501442B0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03972-4E10-4571-A019-8BEFBD7431C8}" type="datetimeFigureOut">
              <a:rPr lang="ru-RU" smtClean="0"/>
              <a:t>07.11.2012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A0A75-37FC-4415-82CB-7B3501442B0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03972-4E10-4571-A019-8BEFBD7431C8}" type="datetimeFigureOut">
              <a:rPr lang="ru-RU" smtClean="0"/>
              <a:t>07.11.2012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A0A75-37FC-4415-82CB-7B3501442B0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03972-4E10-4571-A019-8BEFBD7431C8}" type="datetimeFigureOut">
              <a:rPr lang="ru-RU" smtClean="0"/>
              <a:t>07.11.2012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A0A75-37FC-4415-82CB-7B3501442B0A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03972-4E10-4571-A019-8BEFBD7431C8}" type="datetimeFigureOut">
              <a:rPr lang="ru-RU" smtClean="0"/>
              <a:t>07.11.2012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A0A75-37FC-4415-82CB-7B3501442B0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03972-4E10-4571-A019-8BEFBD7431C8}" type="datetimeFigureOut">
              <a:rPr lang="ru-RU" smtClean="0"/>
              <a:t>07.11.2012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A0A75-37FC-4415-82CB-7B3501442B0A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03972-4E10-4571-A019-8BEFBD7431C8}" type="datetimeFigureOut">
              <a:rPr lang="ru-RU" smtClean="0"/>
              <a:t>07.11.2012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A0A75-37FC-4415-82CB-7B3501442B0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03972-4E10-4571-A019-8BEFBD7431C8}" type="datetimeFigureOut">
              <a:rPr lang="ru-RU" smtClean="0"/>
              <a:t>07.11.2012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A0A75-37FC-4415-82CB-7B3501442B0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03972-4E10-4571-A019-8BEFBD7431C8}" type="datetimeFigureOut">
              <a:rPr lang="ru-RU" smtClean="0"/>
              <a:t>07.11.2012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A0A75-37FC-4415-82CB-7B3501442B0A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03972-4E10-4571-A019-8BEFBD7431C8}" type="datetimeFigureOut">
              <a:rPr lang="ru-RU" smtClean="0"/>
              <a:t>07.11.2012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A0A75-37FC-4415-82CB-7B3501442B0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70B03972-4E10-4571-A019-8BEFBD7431C8}" type="datetimeFigureOut">
              <a:rPr lang="ru-RU" smtClean="0"/>
              <a:t>07.11.2012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7ECA0A75-37FC-4415-82CB-7B3501442B0A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5" Type="http://schemas.microsoft.com/office/2007/relationships/hdphoto" Target="../media/hdphoto9.wdp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1412776"/>
            <a:ext cx="8305800" cy="2016224"/>
          </a:xfrm>
        </p:spPr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ПОЭТЫ СЕРЕБРЯНОГО ВЕКА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62000" y="3356992"/>
            <a:ext cx="6858000" cy="2736304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      </a:t>
            </a:r>
            <a:r>
              <a:rPr lang="ru-RU" sz="6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ЛИТЕРАТУРНОЕ</a:t>
            </a:r>
          </a:p>
          <a:p>
            <a:r>
              <a:rPr lang="ru-RU" sz="6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           КАФЕ</a:t>
            </a:r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         </a:t>
            </a:r>
            <a:endParaRPr lang="ru-RU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           </a:t>
            </a:r>
            <a:r>
              <a:rPr lang="ru-RU" dirty="0" smtClean="0"/>
              <a:t> </a:t>
            </a:r>
            <a:endParaRPr lang="ru-RU" dirty="0" smtClean="0"/>
          </a:p>
          <a:p>
            <a:r>
              <a:rPr lang="ru-RU" dirty="0"/>
              <a:t> </a:t>
            </a:r>
            <a:r>
              <a:rPr lang="ru-RU" dirty="0" smtClean="0"/>
              <a:t> </a:t>
            </a:r>
            <a:r>
              <a:rPr lang="ru-RU" sz="4800" b="1" dirty="0" smtClean="0">
                <a:solidFill>
                  <a:schemeClr val="tx1"/>
                </a:solidFill>
              </a:rPr>
              <a:t>« БРОДЯЧАЯ СОБАКА»</a:t>
            </a:r>
            <a:r>
              <a:rPr lang="ru-RU" dirty="0" smtClean="0"/>
              <a:t>  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638362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21310"/>
    </mc:Choice>
    <mc:Fallback>
      <p:transition spd="slow" advTm="12131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4653136"/>
            <a:ext cx="7554416" cy="208823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2800" b="1" i="1" cap="all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Я </a:t>
            </a:r>
            <a:r>
              <a:rPr lang="ru-RU" sz="2800" b="1" i="1" cap="all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СПОКОЕН, ВЕЖЛИВ, СДЕРЖАН ТОЖЕ, ХАРАКТЕР, КАК ИЗ КОСТИ СЛОНОВОЙ ТОЧЕН, А ЭТОМУ ВЗЯЛ БЫ ДА И ДАЛ ПО РОЖЕ: НЕ НРАВИТСЯ ОН МНЕ ОЧЕНЬ…</a:t>
            </a:r>
            <a:endParaRPr lang="ru-RU" sz="2800" b="1" i="1" dirty="0">
              <a:ln w="11430"/>
              <a:solidFill>
                <a:schemeClr val="tx1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88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74296" y="1405689"/>
            <a:ext cx="3988767" cy="250612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507398" y="800980"/>
            <a:ext cx="3657600" cy="3384377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5940028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26057"/>
    </mc:Choice>
    <mc:Fallback>
      <p:transition spd="slow" advTm="126057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1988840"/>
            <a:ext cx="7543800" cy="1080120"/>
          </a:xfrm>
        </p:spPr>
        <p:txBody>
          <a:bodyPr>
            <a:normAutofit fontScale="90000"/>
          </a:bodyPr>
          <a:lstStyle/>
          <a:p>
            <a:r>
              <a:rPr lang="ru-RU" i="1" dirty="0" smtClean="0"/>
              <a:t>                        </a:t>
            </a:r>
            <a:r>
              <a:rPr lang="ru-RU" sz="6000" i="1" dirty="0" smtClean="0"/>
              <a:t>ПОЭТЫ </a:t>
            </a:r>
            <a:br>
              <a:rPr lang="ru-RU" sz="6000" i="1" dirty="0" smtClean="0"/>
            </a:br>
            <a:r>
              <a:rPr lang="ru-RU" sz="6000" i="1" dirty="0" smtClean="0"/>
              <a:t>        СЕРЕБРЯНОГО    ВЕКА</a:t>
            </a:r>
            <a:br>
              <a:rPr lang="ru-RU" sz="6000" i="1" dirty="0" smtClean="0"/>
            </a:br>
            <a:endParaRPr lang="ru-RU" sz="6000" i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79512" y="3140968"/>
            <a:ext cx="8784976" cy="3600400"/>
          </a:xfr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ВЕДЬ  В  МИРЕ  ЕСТЬ  ИНЫЕ  ОБЛАСТИ,</a:t>
            </a:r>
          </a:p>
          <a:p>
            <a:r>
              <a:rPr lang="ru-RU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ЛУНОЙ  МУЧИТЕЛЬНОЙ  ТОМИМЫ.</a:t>
            </a:r>
          </a:p>
          <a:p>
            <a:r>
              <a:rPr lang="ru-RU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ДЛЯ  ВЫСШЕЙ  СИЛЫ,  </a:t>
            </a:r>
          </a:p>
          <a:p>
            <a:r>
              <a:rPr lang="ru-RU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ВЫСШЕЙ   ДОБЛЕСТИ  </a:t>
            </a:r>
          </a:p>
          <a:p>
            <a:r>
              <a:rPr lang="ru-RU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ОНИ  НАВЕК   НЕДОСТИЖИМЫ…</a:t>
            </a:r>
          </a:p>
          <a:p>
            <a:endParaRPr lang="ru-RU" sz="32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55914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20969"/>
    </mc:Choice>
    <mc:Fallback>
      <p:transition spd="slow" advTm="120969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3861048"/>
            <a:ext cx="7554416" cy="288032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3200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ЛИТЕРАТУРНОЕ КАФЕ «БРОДЯЧАЯ СОБАКА» ПРОСУЩЕСТВОВАЛО ДО 1915 ГОДА. </a:t>
            </a:r>
            <a:r>
              <a:rPr lang="ru-RU" sz="3200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3200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ПРЕЕМНИКОМ  «СОБАКИ» СТАЛ «ПРИЮТ    						КОМЕДИАНТОВ».</a:t>
            </a:r>
            <a:endParaRPr lang="ru-RU" sz="3200" i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548680"/>
            <a:ext cx="5904656" cy="345638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5773932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26010"/>
    </mc:Choice>
    <mc:Fallback>
      <p:transition spd="slow" advTm="12601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4437112"/>
            <a:ext cx="6784848" cy="158417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       </a:t>
            </a:r>
            <a:r>
              <a:rPr lang="ru-RU" dirty="0" smtClean="0"/>
              <a:t>«Да</a:t>
            </a:r>
            <a:r>
              <a:rPr lang="ru-RU" dirty="0" smtClean="0"/>
              <a:t>, я любила их, те     сборища ночные</a:t>
            </a:r>
            <a:r>
              <a:rPr lang="ru-RU" dirty="0" smtClean="0"/>
              <a:t>…»</a:t>
            </a:r>
            <a:endParaRPr lang="ru-RU" dirty="0"/>
          </a:p>
        </p:txBody>
      </p:sp>
      <p:pic>
        <p:nvPicPr>
          <p:cNvPr id="7" name="Рисунок 6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548680"/>
            <a:ext cx="6264696" cy="242582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 rot="10800000" flipV="1">
            <a:off x="827584" y="3284984"/>
            <a:ext cx="7394016" cy="1224136"/>
          </a:xfrm>
          <a:solidFill>
            <a:srgbClr val="C00000"/>
          </a:solidFill>
        </p:spPr>
        <p:txBody>
          <a:bodyPr>
            <a:normAutofit/>
          </a:bodyPr>
          <a:lstStyle/>
          <a:p>
            <a:r>
              <a:rPr lang="ru-RU" sz="5400" b="1" dirty="0" smtClean="0">
                <a:solidFill>
                  <a:schemeClr val="tx1"/>
                </a:solidFill>
              </a:rPr>
              <a:t>А. Ахматова:</a:t>
            </a:r>
            <a:endParaRPr lang="ru-RU" sz="5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27425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21892"/>
    </mc:Choice>
    <mc:Fallback>
      <p:transition spd="slow" advTm="121892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4725144"/>
            <a:ext cx="6925816" cy="1528192"/>
          </a:xfrm>
          <a:ln>
            <a:solidFill>
              <a:schemeClr val="bg1"/>
            </a:solidFill>
          </a:ln>
        </p:spPr>
        <p:txBody>
          <a:bodyPr>
            <a:normAutofit fontScale="90000"/>
          </a:bodyPr>
          <a:lstStyle/>
          <a:p>
            <a:r>
              <a:rPr lang="ru-RU" sz="3600" dirty="0" smtClean="0">
                <a:solidFill>
                  <a:schemeClr val="accent4">
                    <a:lumMod val="75000"/>
                  </a:schemeClr>
                </a:solidFill>
              </a:rPr>
              <a:t>            </a:t>
            </a:r>
            <a:r>
              <a:rPr lang="ru-RU" sz="3600" dirty="0" smtClean="0">
                <a:solidFill>
                  <a:schemeClr val="tx1"/>
                </a:solidFill>
              </a:rPr>
              <a:t>НА ВТОРОМ ДВОРЕ – ПОДВАЛ, В НЁМ             ПРИЮТ СОБАЧИЙ. ВСЯКИЙ, КТО СЮДА                 	ПОПАЛ, ПРОСТО ПЁС БРОДЯЧИЙ…</a:t>
            </a:r>
            <a:endParaRPr lang="ru-RU" sz="3600" dirty="0">
              <a:solidFill>
                <a:schemeClr val="tx1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620688"/>
            <a:ext cx="3096344" cy="381642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1" name="Прямоугольник 10"/>
          <p:cNvSpPr/>
          <p:nvPr/>
        </p:nvSpPr>
        <p:spPr>
          <a:xfrm>
            <a:off x="4427983" y="692696"/>
            <a:ext cx="4323267" cy="276998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5400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 algn="ctr"/>
            <a:r>
              <a:rPr lang="ru-RU" sz="6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НИКОЛАЙ </a:t>
            </a:r>
          </a:p>
          <a:p>
            <a:pPr algn="ctr"/>
            <a:r>
              <a:rPr lang="ru-RU" sz="6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ГУМИЛЁВ</a:t>
            </a:r>
            <a:endParaRPr lang="ru-RU" sz="6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637215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120607"/>
    </mc:Choice>
    <mc:Fallback>
      <p:transition advTm="120607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95936" y="5805264"/>
            <a:ext cx="3550912" cy="366935"/>
          </a:xfrm>
          <a:solidFill>
            <a:schemeClr val="tx1"/>
          </a:solidFill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ru-RU" sz="2000" dirty="0" smtClean="0"/>
              <a:t>                 </a:t>
            </a:r>
            <a:endParaRPr lang="ru-RU" sz="2000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714334" y="1838396"/>
            <a:ext cx="4592782" cy="258941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945903" cy="5636096"/>
          </a:xfrm>
        </p:spPr>
        <p:txBody>
          <a:bodyPr>
            <a:normAutofit fontScale="92500" lnSpcReduction="20000"/>
          </a:bodyPr>
          <a:lstStyle/>
          <a:p>
            <a:r>
              <a:rPr lang="ru-RU" sz="3500" b="1" dirty="0" smtClean="0">
                <a:solidFill>
                  <a:srgbClr val="C00000"/>
                </a:solidFill>
              </a:rPr>
              <a:t>ВЯЧЕСЛАВ </a:t>
            </a:r>
            <a:r>
              <a:rPr lang="ru-RU" sz="3500" b="1" dirty="0" smtClean="0">
                <a:solidFill>
                  <a:srgbClr val="C00000"/>
                </a:solidFill>
              </a:rPr>
              <a:t>ИВАНОВ</a:t>
            </a:r>
            <a:r>
              <a:rPr lang="ru-RU" sz="3500" b="1" dirty="0" smtClean="0">
                <a:solidFill>
                  <a:srgbClr val="C00000"/>
                </a:solidFill>
              </a:rPr>
              <a:t>:</a:t>
            </a:r>
            <a:endParaRPr lang="ru-RU" sz="3500" b="1" dirty="0" smtClean="0">
              <a:solidFill>
                <a:srgbClr val="C00000"/>
              </a:solidFill>
            </a:endParaRPr>
          </a:p>
          <a:p>
            <a:r>
              <a:rPr lang="ru-RU" sz="3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«ЖИЗНЬ </a:t>
            </a:r>
            <a:r>
              <a:rPr lang="ru-RU" sz="3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СЛАДКА НА ВКУС, ГОРЬКА ЛИ, САМ ТЫ ДОЛЖЕН РАСПОЗНАТЬ, И  СВОИ  У ВСЕХ ПЕЧАЛИ: </a:t>
            </a:r>
          </a:p>
          <a:p>
            <a:r>
              <a:rPr lang="ru-RU" sz="3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УЧИТ ОН – ВОСПОМИ</a:t>
            </a:r>
          </a:p>
          <a:p>
            <a:r>
              <a:rPr lang="ru-RU" sz="3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НАТЬ </a:t>
            </a:r>
            <a:r>
              <a:rPr lang="ru-RU" sz="3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…»</a:t>
            </a:r>
            <a:endParaRPr lang="ru-RU" sz="3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04869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21361"/>
    </mc:Choice>
    <mc:Fallback>
      <p:transition spd="slow" advTm="121361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32040" y="5517232"/>
            <a:ext cx="3240360" cy="648072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chemeClr val="tx1"/>
                </a:solidFill>
              </a:rPr>
              <a:t>         «СУСАЛЬНЫЙ АНГЕЛ»</a:t>
            </a:r>
            <a:endParaRPr lang="ru-RU" sz="3600" dirty="0">
              <a:solidFill>
                <a:schemeClr val="tx1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1556792"/>
            <a:ext cx="3048000" cy="295232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27584" y="476672"/>
            <a:ext cx="3528392" cy="5708104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4000" b="1" dirty="0" smtClean="0">
                <a:ln w="12700">
                  <a:solidFill>
                    <a:schemeClr val="accent1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АЛЕКСАНДР </a:t>
            </a:r>
            <a:r>
              <a:rPr lang="ru-RU" sz="4000" b="1" dirty="0" smtClean="0">
                <a:ln w="12700">
                  <a:solidFill>
                    <a:schemeClr val="accent1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БЛОК:</a:t>
            </a:r>
            <a:endParaRPr lang="ru-RU" sz="4000" b="1" dirty="0" smtClean="0">
              <a:ln w="12700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  <a:p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«ЛОМАЙТЕСЬ</a:t>
            </a:r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ТАЙТЕ И УМРИТЕ, СОЗДАНЬЯ ХРУПКИЕ МЕЧТЫ, ПОД ЯРКИМ ПЛАМЕНЕМ СОБЫТИЙ, ПОД ГУЛ ЖИТЕЙСКОЙ СУЕТЫ</a:t>
            </a:r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!..»</a:t>
            </a:r>
            <a:endParaRPr lang="ru-RU" sz="2800" b="1" dirty="0">
              <a:ln w="12700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912822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21631"/>
    </mc:Choice>
    <mc:Fallback>
      <p:transition spd="slow" advTm="121631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5085184"/>
            <a:ext cx="6781800" cy="1087016"/>
          </a:xfrm>
        </p:spPr>
        <p:txBody>
          <a:bodyPr>
            <a:normAutofit/>
          </a:bodyPr>
          <a:lstStyle/>
          <a:p>
            <a:r>
              <a:rPr lang="ru-RU" sz="6000" dirty="0" smtClean="0">
                <a:solidFill>
                  <a:schemeClr val="accent1"/>
                </a:solidFill>
              </a:rPr>
              <a:t>ЗИНАИДА ГИППИУС</a:t>
            </a:r>
            <a:endParaRPr lang="ru-RU" sz="6000" dirty="0">
              <a:solidFill>
                <a:schemeClr val="accent1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692696"/>
            <a:ext cx="4848950" cy="411135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6228183" y="692696"/>
            <a:ext cx="2736305" cy="35394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ТОЛЬКО ОБ ЭТОМ ДУМАЕТ БОГ: О ЧЕЛОВЕКЕ, ЛЮБВИ И СМЕРТИ …</a:t>
            </a:r>
            <a:endParaRPr lang="ru-RU" sz="32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5671909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21276"/>
    </mc:Choice>
    <mc:Fallback>
      <p:transition spd="slow" advTm="121276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27984" y="5805264"/>
            <a:ext cx="3118864" cy="936104"/>
          </a:xfrm>
        </p:spPr>
        <p:txBody>
          <a:bodyPr>
            <a:noAutofit/>
          </a:bodyPr>
          <a:lstStyle/>
          <a:p>
            <a:r>
              <a:rPr lang="ru-RU" sz="2000" dirty="0" smtClean="0"/>
              <a:t>                   </a:t>
            </a:r>
            <a:r>
              <a:rPr lang="ru-RU" sz="3600" dirty="0" smtClean="0">
                <a:solidFill>
                  <a:schemeClr val="tx1"/>
                </a:solidFill>
              </a:rPr>
              <a:t>« ПАМЯТЬ»</a:t>
            </a:r>
            <a:endParaRPr lang="ru-RU" sz="3600" dirty="0">
              <a:solidFill>
                <a:schemeClr val="tx1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2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778709" y="1557994"/>
            <a:ext cx="4752528" cy="316594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62001" y="188640"/>
            <a:ext cx="3017911" cy="6408712"/>
          </a:xfrm>
          <a:solidFill>
            <a:srgbClr val="C00000"/>
          </a:solidFill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>
            <a:normAutofit fontScale="92500" lnSpcReduction="10000"/>
          </a:bodyPr>
          <a:lstStyle/>
          <a:p>
            <a:r>
              <a:rPr lang="ru-RU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НИКОЛАЙ </a:t>
            </a:r>
            <a:r>
              <a:rPr lang="ru-RU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ГУМИЛЁВ: </a:t>
            </a:r>
            <a:r>
              <a:rPr lang="ru-RU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ru-RU" sz="3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ПАМЯТЬ</a:t>
            </a:r>
            <a:r>
              <a:rPr lang="ru-RU" sz="3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ТЫ РУКОЮ ВЕЛИКАНШИ ЖИЗНЬ ВЕДЁШЬ, КАК ПОД УЗДЦЫ КОНЯ, ТЫ РАССКАЖЕШЬ МНЕ О ТЕХ, ЧТО РАНЬШЕ В ЭТОМ ТЕЛЕ ЖИЛИ ДО МЕНЯ </a:t>
            </a:r>
            <a:r>
              <a:rPr lang="ru-RU" sz="3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…»</a:t>
            </a:r>
            <a:endParaRPr lang="ru-RU" sz="30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810893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21661"/>
    </mc:Choice>
    <mc:Fallback>
      <p:transition spd="slow" advTm="121661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5013176"/>
            <a:ext cx="8856984" cy="1728192"/>
          </a:xfrm>
          <a:solidFill>
            <a:srgbClr val="C00000"/>
          </a:solidFill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20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ru-RU" sz="20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31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«…</a:t>
            </a:r>
            <a:r>
              <a:rPr lang="ru-RU" sz="20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31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НИКТО </a:t>
            </a:r>
            <a:r>
              <a:rPr lang="ru-RU" sz="31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НЕ ПРОСНЁТСЯ </a:t>
            </a:r>
            <a:r>
              <a:rPr lang="ru-RU" sz="31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 </a:t>
            </a:r>
            <a:r>
              <a:rPr lang="ru-RU" sz="31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НЕ </a:t>
            </a:r>
            <a:r>
              <a:rPr lang="ru-RU" sz="31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ПОБЕЖИТ  </a:t>
            </a:r>
            <a:r>
              <a:rPr lang="ru-RU" sz="31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СО МНОЙ 	ДАЛЁКО В РАЗГУЛЬЕ: ЧУРЛЮ-ЖУРЛЬ, </a:t>
            </a:r>
            <a:r>
              <a:rPr lang="ru-RU" sz="31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ЧУРЛЮ-ЖУРЛЬ…»</a:t>
            </a:r>
            <a:r>
              <a:rPr lang="ru-RU" sz="31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ru-RU" sz="31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endParaRPr lang="ru-RU" sz="3100" dirty="0">
              <a:solidFill>
                <a:schemeClr val="tx1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2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692696"/>
            <a:ext cx="6893780" cy="403934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5195720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21162"/>
    </mc:Choice>
    <mc:Fallback>
      <p:transition spd="slow" advTm="121162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5733256"/>
            <a:ext cx="6784848" cy="1008112"/>
          </a:xfrm>
        </p:spPr>
        <p:txBody>
          <a:bodyPr>
            <a:noAutofit/>
          </a:bodyPr>
          <a:lstStyle/>
          <a:p>
            <a:r>
              <a:rPr lang="ru-RU" sz="2000" dirty="0" smtClean="0"/>
              <a:t> </a:t>
            </a:r>
            <a:r>
              <a:rPr lang="ru-RU" sz="2000" dirty="0" smtClean="0"/>
              <a:t>  </a:t>
            </a:r>
            <a:r>
              <a:rPr lang="ru-RU" sz="2800" dirty="0" smtClean="0"/>
              <a:t>« РОДИЛАСЬ Я НИ ПОЗДНО, НИ РАНО…»</a:t>
            </a:r>
            <a:endParaRPr lang="ru-RU" sz="28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859065" y="1621655"/>
            <a:ext cx="4738240" cy="288032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62001" y="260648"/>
            <a:ext cx="3233935" cy="5760640"/>
          </a:xfrm>
          <a:ln>
            <a:solidFill>
              <a:schemeClr val="tx1"/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3600" b="1" i="1" dirty="0" smtClean="0">
                <a:ln>
                  <a:solidFill>
                    <a:srgbClr val="FF0000"/>
                  </a:solidFill>
                </a:ln>
                <a:solidFill>
                  <a:schemeClr val="tx1"/>
                </a:solidFill>
              </a:rPr>
              <a:t>АННА </a:t>
            </a:r>
            <a:r>
              <a:rPr lang="ru-RU" sz="3600" b="1" i="1" dirty="0" smtClean="0">
                <a:ln>
                  <a:solidFill>
                    <a:srgbClr val="FF0000"/>
                  </a:solidFill>
                </a:ln>
                <a:solidFill>
                  <a:schemeClr val="tx1"/>
                </a:solidFill>
              </a:rPr>
              <a:t>АХМАТОВА:</a:t>
            </a:r>
          </a:p>
          <a:p>
            <a:r>
              <a:rPr lang="ru-RU" sz="32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«ТОЛЬКО </a:t>
            </a:r>
            <a:r>
              <a:rPr lang="ru-RU" sz="32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СЕРДЦУ ПРОЖИТЬ БЕЗ ОБМАНА</a:t>
            </a:r>
          </a:p>
          <a:p>
            <a:r>
              <a:rPr lang="ru-RU" sz="32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БЫЛО ГОСПОДОМ НЕ ДАНО</a:t>
            </a:r>
            <a:r>
              <a:rPr lang="ru-RU" sz="32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…»</a:t>
            </a:r>
            <a:endParaRPr lang="ru-RU" sz="3200" b="1" i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endParaRPr lang="ru-RU" sz="2000" b="1" i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endParaRPr lang="ru-RU" sz="2000" i="1" dirty="0">
              <a:ln>
                <a:solidFill>
                  <a:srgbClr val="FF0000"/>
                </a:solidFill>
              </a:ln>
              <a:solidFill>
                <a:schemeClr val="tx1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497083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21212"/>
    </mc:Choice>
    <mc:Fallback>
      <p:transition spd="slow" advTm="121212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901</TotalTime>
  <Words>251</Words>
  <Application>Microsoft Office PowerPoint</Application>
  <PresentationFormat>Экран (4:3)</PresentationFormat>
  <Paragraphs>36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NewsPrint</vt:lpstr>
      <vt:lpstr>  ПОЭТЫ СЕРЕБРЯНОГО ВЕКА</vt:lpstr>
      <vt:lpstr>         «Да, я любила их, те     сборища ночные…»</vt:lpstr>
      <vt:lpstr>            НА ВТОРОМ ДВОРЕ – ПОДВАЛ, В НЁМ             ПРИЮТ СОБАЧИЙ. ВСЯКИЙ, КТО СЮДА                  ПОПАЛ, ПРОСТО ПЁС БРОДЯЧИЙ…</vt:lpstr>
      <vt:lpstr>                 </vt:lpstr>
      <vt:lpstr>         «СУСАЛЬНЫЙ АНГЕЛ»</vt:lpstr>
      <vt:lpstr>ЗИНАИДА ГИППИУС</vt:lpstr>
      <vt:lpstr>                   « ПАМЯТЬ»</vt:lpstr>
      <vt:lpstr> «… НИКТО НЕ ПРОСНЁТСЯ И НЕ ПОБЕЖИТ  СО МНОЙ  ДАЛЁКО В РАЗГУЛЬЕ: ЧУРЛЮ-ЖУРЛЬ, ЧУРЛЮ-ЖУРЛЬ…» </vt:lpstr>
      <vt:lpstr>   « РОДИЛАСЬ Я НИ ПОЗДНО, НИ РАНО…»</vt:lpstr>
      <vt:lpstr>Я СПОКОЕН, ВЕЖЛИВ, СДЕРЖАН ТОЖЕ, ХАРАКТЕР, КАК ИЗ КОСТИ СЛОНОВОЙ ТОЧЕН, А ЭТОМУ ВЗЯЛ БЫ ДА И ДАЛ ПО РОЖЕ: НЕ НРАВИТСЯ ОН МНЕ ОЧЕНЬ…</vt:lpstr>
      <vt:lpstr>                        ПОЭТЫ          СЕРЕБРЯНОГО    ВЕКА </vt:lpstr>
      <vt:lpstr>ЛИТЕРАТУРНОЕ КАФЕ «БРОДЯЧАЯ СОБАКА» ПРОСУЩЕСТВОВАЛО ДО 1915 ГОДА.  ПРЕЕМНИКОМ  «СОБАКИ» СТАЛ «ПРИЮТ          КОМЕДИАНТОВ».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ПОЭТЫ СЕРЕБРЯНОГО ВЕКА</dc:title>
  <dc:creator>1</dc:creator>
  <cp:lastModifiedBy>Елена</cp:lastModifiedBy>
  <cp:revision>64</cp:revision>
  <dcterms:created xsi:type="dcterms:W3CDTF">2010-11-06T12:17:47Z</dcterms:created>
  <dcterms:modified xsi:type="dcterms:W3CDTF">2012-11-07T09:24:30Z</dcterms:modified>
</cp:coreProperties>
</file>