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60" r:id="rId2"/>
    <p:sldId id="281" r:id="rId3"/>
    <p:sldId id="258" r:id="rId4"/>
    <p:sldId id="276" r:id="rId5"/>
    <p:sldId id="286" r:id="rId6"/>
    <p:sldId id="278" r:id="rId7"/>
    <p:sldId id="283" r:id="rId8"/>
    <p:sldId id="280" r:id="rId9"/>
    <p:sldId id="277" r:id="rId10"/>
    <p:sldId id="270" r:id="rId11"/>
    <p:sldId id="287" r:id="rId12"/>
    <p:sldId id="290" r:id="rId13"/>
    <p:sldId id="294" r:id="rId14"/>
    <p:sldId id="263" r:id="rId15"/>
    <p:sldId id="264" r:id="rId16"/>
    <p:sldId id="288" r:id="rId17"/>
    <p:sldId id="265" r:id="rId18"/>
    <p:sldId id="29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3399"/>
    <a:srgbClr val="FFFF00"/>
    <a:srgbClr val="FF3300"/>
    <a:srgbClr val="CC3300"/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78893" autoAdjust="0"/>
  </p:normalViewPr>
  <p:slideViewPr>
    <p:cSldViewPr>
      <p:cViewPr varScale="1">
        <p:scale>
          <a:sx n="60" d="100"/>
          <a:sy n="6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0A3B35-AC01-40D3-8BA3-3FB545A29D22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5F9D81-69F0-4AE0-8B94-84C9E066A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C63CCE-BBA7-4753-B7BC-AB203657ADA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2B1EE2-FC37-4473-BBB3-51786AC9068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C978-AFB4-45C8-8A64-B84C223C930B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39E13-ABFE-4F5C-9002-E4BB67A7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18F2-D1B9-4FD5-BFC7-07012338C676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8EC25-ED4A-4BA7-B1D7-C58300B2E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11EB8-AD69-4464-909A-0EB1494510DA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C554-296E-4FB5-A704-7CD767DD4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4FFCA-5BFB-41BA-9A82-D814040BAFB0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C746-E262-4263-BCA0-EFC9DDDA8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8C52-A3FB-4203-83CF-91897B74F5C5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C298C-129A-4A15-873A-4B210EEF7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30AB-11EE-487B-A00F-8EF17C05B10D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E881-C33C-4A29-BC37-4F0C41C02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A077-B44B-48A8-8FAA-989E76D09A2B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66BC-70CC-4BF0-B92B-61646AB5E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F3856-4431-4A61-A8DE-5F6E0C167BBA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4534-40B2-460D-918D-8C568811C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8FA8-38FD-4878-9F0D-C1D489B3E18B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DFFA-1F79-4FFF-A432-E5499DFD4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CA017-730A-4BB5-91B6-3E3457DBB181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83B7-F762-4407-9F83-FC4F132F3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49015-25EC-4F9D-92D9-60095FEAD25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4386-15AA-4B53-BD24-8DFFE09CA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553241-30D9-47FE-83DE-D06F45281F47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C9B9C6-7F02-4FCF-BE6B-51354E4D7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8.bin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2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6.bin"/><Relationship Id="rId32" Type="http://schemas.openxmlformats.org/officeDocument/2006/relationships/oleObject" Target="../embeddings/oleObject34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5.bin"/><Relationship Id="rId28" Type="http://schemas.openxmlformats.org/officeDocument/2006/relationships/oleObject" Target="../embeddings/oleObject30.bin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33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4.bin"/><Relationship Id="rId27" Type="http://schemas.openxmlformats.org/officeDocument/2006/relationships/oleObject" Target="../embeddings/oleObject29.bin"/><Relationship Id="rId30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card/7398/stepennaya-funkciya-s-naturalnym-pokazatelem-ee-svoystva-i-grafik-i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cior.edu.ru/card/6031/stepennaya-funkciya-s-naturalnym-pokazatelem-ee-svoystva-i-grafik-obratnaya-funkciya-ee-oblast-opred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text=%D0%B3%D1%80%D0%B0%D1%84%D0%B8%D0%BA%20%D1%84%D1%83%D0%BD%D0%BA%D1%86%D0%B8%D0%B8%20y%20x2&amp;noreask=1&amp;pos=1&amp;lr=7&amp;rpt=simage&amp;uinfo=ww-1263-wh-675-fw-1038-fh-469-pd-1&amp;img_url=http://e-science.ru/img/math/func/01030603.jpg" TargetMode="External"/><Relationship Id="rId3" Type="http://schemas.openxmlformats.org/officeDocument/2006/relationships/hyperlink" Target="http://school-collection.edu.ru/catalog/rubr/f57c8a56-b9a5-9f0f-872a-fb22a4167f25/?interface=pupil&amp;class%5b%5d=47&amp;class%5b%5d=48&amp;class%5b%5d=49&amp;class%5b%5d=50&amp;class%5b%5d=51&amp;class%5b%5d=53&amp;class%5b%5d=54&amp;subject%5b%5d=16&amp;subject%5b%5d=17&amp;subject%5b%5d=18" TargetMode="External"/><Relationship Id="rId7" Type="http://schemas.openxmlformats.org/officeDocument/2006/relationships/hyperlink" Target="http://images.yandex.ru/yandsearch?source=wiz&amp;fp=3&amp;uinfo=ww-1263-wh-632-fw-1038-fh-448pd%201&amp;p=3&amp;text=%D0%B3%D1%80%D0%B0%D1%84%D0%B8%D0%BA%20%D1%84%D1%83%D0%BD%D0%BA%D1%86%D0%B8%D0%B8%20y%20x2&amp;noreask=1&amp;pos=106&amp;rpt=simage&amp;lr=7&amp;img_url=http://www.100ege.ru/static/pic/09070001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-collection.edu.ru/" TargetMode="External"/><Relationship Id="rId5" Type="http://schemas.openxmlformats.org/officeDocument/2006/relationships/hyperlink" Target="http://fcior.edu.ru/" TargetMode="External"/><Relationship Id="rId10" Type="http://schemas.openxmlformats.org/officeDocument/2006/relationships/hyperlink" Target="http://images.yandex.ru/yandsearch?text=%D0%BA%D0%B0%D1%80%D1%82%D0%B8%D0%BD%D0%BA%D0%B8%20%D1%87%D0%B5%D0%BB%D0%BE%D0%B2%D0%B5%D1%87%D0%B5%D0%BA%20%20%D1%81%20%D0%B2%D0%BE%D0%BF%D1%80%D0%BE%D1%81%D0%BE%D0%BC&amp;fp=0&amp;pos=2&amp;uinfo=ww-1263-wh-675-fw-1038-fh-469-pd-1&amp;rpt=simage&amp;img_url=http://www.myjulia.ru/data/cache/2010/11/05/567129_8722-800x600.jpg" TargetMode="External"/><Relationship Id="rId4" Type="http://schemas.openxmlformats.org/officeDocument/2006/relationships/hyperlink" Target="http://lib.rin.ru/doc/i/20925p1.html" TargetMode="External"/><Relationship Id="rId9" Type="http://schemas.openxmlformats.org/officeDocument/2006/relationships/hyperlink" Target="http://images.yandex.ru/yandsearch?source=wiz&amp;fp=0&amp;uinfo=ww-1017-wh-627-fw-775-fh-448-pd1&amp;text=%D1%87%D0%B5%D0%BB%D0%BE%D0%B2%D0%B5%D1%87%D0%B5%D0%BA%20%20%D1%81%20%D0%B2%D0%BE%D0%BF%D1%80%D0%BE%D1%81%D0%BE%D0%BC&amp;noreask=1&amp;pos=0&amp;rpt=simage&amp;lr=7&amp;img_url=http://www.gunpartscorp.com/images/ebay/listingFrame/info.jpe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TextBox 2"/>
          <p:cNvPicPr>
            <a:picLocks noRot="1" noChangeAspect="1" noMove="1" noResize="1" noEditPoints="1" noAdjustHandles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755650"/>
            <a:ext cx="7499350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440363" y="3783013"/>
            <a:ext cx="3382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sz="2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СОШ № 8 Пак В.Н.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1619250" y="5876925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 Кострома 2013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3430588" y="357188"/>
            <a:ext cx="2182812" cy="6215062"/>
          </a:xfrm>
          <a:custGeom>
            <a:avLst/>
            <a:gdLst>
              <a:gd name="T0" fmla="*/ 2147483647 w 1375"/>
              <a:gd name="T1" fmla="*/ 0 h 4606"/>
              <a:gd name="T2" fmla="*/ 2147483647 w 1375"/>
              <a:gd name="T3" fmla="*/ 2147483647 h 4606"/>
              <a:gd name="T4" fmla="*/ 2147483647 w 1375"/>
              <a:gd name="T5" fmla="*/ 2147483647 h 4606"/>
              <a:gd name="T6" fmla="*/ 2147483647 w 1375"/>
              <a:gd name="T7" fmla="*/ 2147483647 h 4606"/>
              <a:gd name="T8" fmla="*/ 2147483647 w 1375"/>
              <a:gd name="T9" fmla="*/ 2147483647 h 4606"/>
              <a:gd name="T10" fmla="*/ 2147483647 w 1375"/>
              <a:gd name="T11" fmla="*/ 2147483647 h 4606"/>
              <a:gd name="T12" fmla="*/ 2147483647 w 1375"/>
              <a:gd name="T13" fmla="*/ 2147483647 h 4606"/>
              <a:gd name="T14" fmla="*/ 2147483647 w 1375"/>
              <a:gd name="T15" fmla="*/ 2147483647 h 4606"/>
              <a:gd name="T16" fmla="*/ 2147483647 w 1375"/>
              <a:gd name="T17" fmla="*/ 2147483647 h 4606"/>
              <a:gd name="T18" fmla="*/ 2147483647 w 1375"/>
              <a:gd name="T19" fmla="*/ 2147483647 h 46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75"/>
              <a:gd name="T31" fmla="*/ 0 h 4606"/>
              <a:gd name="T32" fmla="*/ 1375 w 1375"/>
              <a:gd name="T33" fmla="*/ 4606 h 46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75" h="4606">
                <a:moveTo>
                  <a:pt x="1375" y="0"/>
                </a:moveTo>
                <a:cubicBezTo>
                  <a:pt x="1358" y="185"/>
                  <a:pt x="1324" y="812"/>
                  <a:pt x="1287" y="1112"/>
                </a:cubicBezTo>
                <a:cubicBezTo>
                  <a:pt x="1250" y="1412"/>
                  <a:pt x="1198" y="1639"/>
                  <a:pt x="1151" y="1802"/>
                </a:cubicBezTo>
                <a:cubicBezTo>
                  <a:pt x="1104" y="1965"/>
                  <a:pt x="1080" y="2013"/>
                  <a:pt x="1007" y="2090"/>
                </a:cubicBezTo>
                <a:cubicBezTo>
                  <a:pt x="934" y="2167"/>
                  <a:pt x="796" y="2213"/>
                  <a:pt x="711" y="2264"/>
                </a:cubicBezTo>
                <a:cubicBezTo>
                  <a:pt x="626" y="2315"/>
                  <a:pt x="568" y="2330"/>
                  <a:pt x="499" y="2393"/>
                </a:cubicBezTo>
                <a:cubicBezTo>
                  <a:pt x="430" y="2456"/>
                  <a:pt x="356" y="2512"/>
                  <a:pt x="295" y="2643"/>
                </a:cubicBezTo>
                <a:cubicBezTo>
                  <a:pt x="234" y="2774"/>
                  <a:pt x="182" y="2907"/>
                  <a:pt x="135" y="3181"/>
                </a:cubicBezTo>
                <a:cubicBezTo>
                  <a:pt x="88" y="3455"/>
                  <a:pt x="30" y="4051"/>
                  <a:pt x="15" y="4288"/>
                </a:cubicBezTo>
                <a:cubicBezTo>
                  <a:pt x="0" y="4525"/>
                  <a:pt x="38" y="4540"/>
                  <a:pt x="44" y="4606"/>
                </a:cubicBezTo>
              </a:path>
            </a:pathLst>
          </a:cu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95725" y="-134938"/>
            <a:ext cx="5429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900" b="1">
                <a:latin typeface="Times New Roman" pitchFamily="18" charset="0"/>
              </a:rPr>
              <a:t>y</a:t>
            </a:r>
            <a:endParaRPr lang="ru-RU" sz="2900" b="1">
              <a:latin typeface="Times New Roman" pitchFamily="18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128000" y="3429000"/>
            <a:ext cx="8096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900" b="1">
                <a:latin typeface="Times New Roman" pitchFamily="18" charset="0"/>
              </a:rPr>
              <a:t>x</a:t>
            </a:r>
            <a:endParaRPr lang="ru-RU" sz="2900" b="1">
              <a:latin typeface="Times New Roman" pitchFamily="18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50825" y="3789363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8501063" y="285750"/>
            <a:ext cx="0" cy="63579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1785938" y="3295650"/>
            <a:ext cx="5143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</a:rPr>
              <a:t>        </a:t>
            </a:r>
            <a:r>
              <a:rPr lang="ru-RU" sz="3600" b="1">
                <a:latin typeface="Times New Roman" pitchFamily="18" charset="0"/>
              </a:rPr>
              <a:t>-2   -1   0      1    2</a:t>
            </a:r>
          </a:p>
        </p:txBody>
      </p:sp>
      <p:sp>
        <p:nvSpPr>
          <p:cNvPr id="13363" name="Freeform 56"/>
          <p:cNvSpPr>
            <a:spLocks/>
          </p:cNvSpPr>
          <p:nvPr/>
        </p:nvSpPr>
        <p:spPr bwMode="auto">
          <a:xfrm>
            <a:off x="3581400" y="357188"/>
            <a:ext cx="1879600" cy="6215062"/>
          </a:xfrm>
          <a:custGeom>
            <a:avLst/>
            <a:gdLst>
              <a:gd name="T0" fmla="*/ 2147483647 w 1184"/>
              <a:gd name="T1" fmla="*/ 0 h 4384"/>
              <a:gd name="T2" fmla="*/ 2147483647 w 1184"/>
              <a:gd name="T3" fmla="*/ 2147483647 h 4384"/>
              <a:gd name="T4" fmla="*/ 2147483647 w 1184"/>
              <a:gd name="T5" fmla="*/ 2147483647 h 4384"/>
              <a:gd name="T6" fmla="*/ 2147483647 w 1184"/>
              <a:gd name="T7" fmla="*/ 2147483647 h 4384"/>
              <a:gd name="T8" fmla="*/ 2147483647 w 1184"/>
              <a:gd name="T9" fmla="*/ 2147483647 h 4384"/>
              <a:gd name="T10" fmla="*/ 2147483647 w 1184"/>
              <a:gd name="T11" fmla="*/ 2147483647 h 4384"/>
              <a:gd name="T12" fmla="*/ 2147483647 w 1184"/>
              <a:gd name="T13" fmla="*/ 2147483647 h 4384"/>
              <a:gd name="T14" fmla="*/ 2147483647 w 1184"/>
              <a:gd name="T15" fmla="*/ 2147483647 h 4384"/>
              <a:gd name="T16" fmla="*/ 2147483647 w 1184"/>
              <a:gd name="T17" fmla="*/ 2147483647 h 4384"/>
              <a:gd name="T18" fmla="*/ 0 w 1184"/>
              <a:gd name="T19" fmla="*/ 2147483647 h 43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84"/>
              <a:gd name="T31" fmla="*/ 0 h 4384"/>
              <a:gd name="T32" fmla="*/ 1184 w 1184"/>
              <a:gd name="T33" fmla="*/ 4384 h 43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84" h="4384">
                <a:moveTo>
                  <a:pt x="1184" y="0"/>
                </a:moveTo>
                <a:cubicBezTo>
                  <a:pt x="1176" y="173"/>
                  <a:pt x="1157" y="751"/>
                  <a:pt x="1136" y="1040"/>
                </a:cubicBezTo>
                <a:cubicBezTo>
                  <a:pt x="1115" y="1329"/>
                  <a:pt x="1091" y="1568"/>
                  <a:pt x="1056" y="1736"/>
                </a:cubicBezTo>
                <a:cubicBezTo>
                  <a:pt x="1021" y="1904"/>
                  <a:pt x="1000" y="1976"/>
                  <a:pt x="928" y="2048"/>
                </a:cubicBezTo>
                <a:cubicBezTo>
                  <a:pt x="856" y="2120"/>
                  <a:pt x="725" y="2128"/>
                  <a:pt x="624" y="2168"/>
                </a:cubicBezTo>
                <a:cubicBezTo>
                  <a:pt x="523" y="2208"/>
                  <a:pt x="397" y="2215"/>
                  <a:pt x="320" y="2288"/>
                </a:cubicBezTo>
                <a:cubicBezTo>
                  <a:pt x="243" y="2361"/>
                  <a:pt x="197" y="2468"/>
                  <a:pt x="160" y="2608"/>
                </a:cubicBezTo>
                <a:cubicBezTo>
                  <a:pt x="123" y="2748"/>
                  <a:pt x="120" y="2904"/>
                  <a:pt x="96" y="3128"/>
                </a:cubicBezTo>
                <a:cubicBezTo>
                  <a:pt x="72" y="3352"/>
                  <a:pt x="32" y="3743"/>
                  <a:pt x="16" y="3952"/>
                </a:cubicBezTo>
                <a:cubicBezTo>
                  <a:pt x="0" y="4161"/>
                  <a:pt x="3" y="4294"/>
                  <a:pt x="0" y="438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4" name="Freeform 57"/>
          <p:cNvSpPr>
            <a:spLocks/>
          </p:cNvSpPr>
          <p:nvPr/>
        </p:nvSpPr>
        <p:spPr bwMode="auto">
          <a:xfrm>
            <a:off x="3714750" y="214313"/>
            <a:ext cx="1620838" cy="6643687"/>
          </a:xfrm>
          <a:custGeom>
            <a:avLst/>
            <a:gdLst>
              <a:gd name="T0" fmla="*/ 2147483647 w 1021"/>
              <a:gd name="T1" fmla="*/ 0 h 4324"/>
              <a:gd name="T2" fmla="*/ 2147483647 w 1021"/>
              <a:gd name="T3" fmla="*/ 2147483647 h 4324"/>
              <a:gd name="T4" fmla="*/ 2147483647 w 1021"/>
              <a:gd name="T5" fmla="*/ 2147483647 h 4324"/>
              <a:gd name="T6" fmla="*/ 2147483647 w 1021"/>
              <a:gd name="T7" fmla="*/ 2147483647 h 4324"/>
              <a:gd name="T8" fmla="*/ 2147483647 w 1021"/>
              <a:gd name="T9" fmla="*/ 2147483647 h 4324"/>
              <a:gd name="T10" fmla="*/ 2147483647 w 1021"/>
              <a:gd name="T11" fmla="*/ 2147483647 h 4324"/>
              <a:gd name="T12" fmla="*/ 2147483647 w 1021"/>
              <a:gd name="T13" fmla="*/ 2147483647 h 4324"/>
              <a:gd name="T14" fmla="*/ 2147483647 w 1021"/>
              <a:gd name="T15" fmla="*/ 2147483647 h 4324"/>
              <a:gd name="T16" fmla="*/ 2147483647 w 1021"/>
              <a:gd name="T17" fmla="*/ 2147483647 h 4324"/>
              <a:gd name="T18" fmla="*/ 2147483647 w 1021"/>
              <a:gd name="T19" fmla="*/ 2147483647 h 4324"/>
              <a:gd name="T20" fmla="*/ 2147483647 w 1021"/>
              <a:gd name="T21" fmla="*/ 2147483647 h 43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21"/>
              <a:gd name="T34" fmla="*/ 0 h 4324"/>
              <a:gd name="T35" fmla="*/ 1021 w 1021"/>
              <a:gd name="T36" fmla="*/ 4324 h 43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21" h="4324">
                <a:moveTo>
                  <a:pt x="1021" y="0"/>
                </a:moveTo>
                <a:cubicBezTo>
                  <a:pt x="1018" y="159"/>
                  <a:pt x="1013" y="680"/>
                  <a:pt x="1005" y="952"/>
                </a:cubicBezTo>
                <a:cubicBezTo>
                  <a:pt x="997" y="1224"/>
                  <a:pt x="994" y="1455"/>
                  <a:pt x="973" y="1632"/>
                </a:cubicBezTo>
                <a:cubicBezTo>
                  <a:pt x="952" y="1809"/>
                  <a:pt x="949" y="1936"/>
                  <a:pt x="877" y="2016"/>
                </a:cubicBezTo>
                <a:cubicBezTo>
                  <a:pt x="805" y="2096"/>
                  <a:pt x="656" y="2081"/>
                  <a:pt x="541" y="2112"/>
                </a:cubicBezTo>
                <a:cubicBezTo>
                  <a:pt x="426" y="2143"/>
                  <a:pt x="264" y="2127"/>
                  <a:pt x="189" y="2200"/>
                </a:cubicBezTo>
                <a:cubicBezTo>
                  <a:pt x="114" y="2273"/>
                  <a:pt x="122" y="2351"/>
                  <a:pt x="93" y="2552"/>
                </a:cubicBezTo>
                <a:cubicBezTo>
                  <a:pt x="64" y="2753"/>
                  <a:pt x="26" y="3137"/>
                  <a:pt x="13" y="3408"/>
                </a:cubicBezTo>
                <a:cubicBezTo>
                  <a:pt x="0" y="3679"/>
                  <a:pt x="13" y="4028"/>
                  <a:pt x="13" y="4176"/>
                </a:cubicBezTo>
                <a:cubicBezTo>
                  <a:pt x="13" y="4324"/>
                  <a:pt x="13" y="4280"/>
                  <a:pt x="13" y="4296"/>
                </a:cubicBezTo>
                <a:cubicBezTo>
                  <a:pt x="13" y="4312"/>
                  <a:pt x="13" y="4277"/>
                  <a:pt x="13" y="427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5" name="Text Box 58"/>
          <p:cNvSpPr txBox="1">
            <a:spLocks noChangeArrowheads="1"/>
          </p:cNvSpPr>
          <p:nvPr/>
        </p:nvSpPr>
        <p:spPr bwMode="auto">
          <a:xfrm>
            <a:off x="5715000" y="22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у = х</a:t>
            </a:r>
            <a:r>
              <a:rPr lang="ru-RU" sz="2400" b="1" baseline="30000">
                <a:solidFill>
                  <a:srgbClr val="3399FF"/>
                </a:solidFill>
              </a:rPr>
              <a:t>3</a:t>
            </a:r>
            <a:r>
              <a:rPr lang="ru-RU" sz="2400" b="1"/>
              <a:t> </a:t>
            </a:r>
          </a:p>
        </p:txBody>
      </p:sp>
      <p:sp>
        <p:nvSpPr>
          <p:cNvPr id="13366" name="Text Box 59"/>
          <p:cNvSpPr txBox="1">
            <a:spLocks noChangeArrowheads="1"/>
          </p:cNvSpPr>
          <p:nvPr/>
        </p:nvSpPr>
        <p:spPr bwMode="auto">
          <a:xfrm>
            <a:off x="5364163" y="119697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7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13367" name="Text Box 60"/>
          <p:cNvSpPr txBox="1">
            <a:spLocks noChangeArrowheads="1"/>
          </p:cNvSpPr>
          <p:nvPr/>
        </p:nvSpPr>
        <p:spPr bwMode="auto">
          <a:xfrm>
            <a:off x="5562600" y="68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5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3368" name="TextBox 122"/>
          <p:cNvSpPr txBox="1">
            <a:spLocks noChangeArrowheads="1"/>
          </p:cNvSpPr>
          <p:nvPr/>
        </p:nvSpPr>
        <p:spPr bwMode="auto">
          <a:xfrm>
            <a:off x="296863" y="5872163"/>
            <a:ext cx="860266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en-US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2n+</a:t>
            </a:r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нечётное натуральное число</a:t>
            </a:r>
          </a:p>
        </p:txBody>
      </p:sp>
      <p:sp>
        <p:nvSpPr>
          <p:cNvPr id="13369" name="Line 7"/>
          <p:cNvSpPr>
            <a:spLocks noChangeShapeType="1"/>
          </p:cNvSpPr>
          <p:nvPr/>
        </p:nvSpPr>
        <p:spPr bwMode="auto">
          <a:xfrm>
            <a:off x="5149850" y="3446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0" name="Line 118"/>
          <p:cNvSpPr>
            <a:spLocks noChangeShapeType="1"/>
          </p:cNvSpPr>
          <p:nvPr/>
        </p:nvSpPr>
        <p:spPr bwMode="auto">
          <a:xfrm flipV="1">
            <a:off x="1403350" y="0"/>
            <a:ext cx="6626225" cy="655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1" name="Text Box 121"/>
          <p:cNvSpPr txBox="1">
            <a:spLocks noChangeArrowheads="1"/>
          </p:cNvSpPr>
          <p:nvPr/>
        </p:nvSpPr>
        <p:spPr bwMode="auto">
          <a:xfrm>
            <a:off x="7451725" y="620713"/>
            <a:ext cx="12239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b="1">
                <a:latin typeface="Times New Roman" pitchFamily="18" charset="0"/>
                <a:cs typeface="Times New Roman" pitchFamily="18" charset="0"/>
              </a:rPr>
              <a:t>у = х</a:t>
            </a:r>
          </a:p>
        </p:txBody>
      </p:sp>
      <p:sp>
        <p:nvSpPr>
          <p:cNvPr id="13372" name="Oval 54"/>
          <p:cNvSpPr>
            <a:spLocks noChangeArrowheads="1"/>
          </p:cNvSpPr>
          <p:nvPr/>
        </p:nvSpPr>
        <p:spPr bwMode="auto">
          <a:xfrm>
            <a:off x="4500563" y="3357563"/>
            <a:ext cx="161925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73" name="Oval 53"/>
          <p:cNvSpPr>
            <a:spLocks noChangeArrowheads="1"/>
          </p:cNvSpPr>
          <p:nvPr/>
        </p:nvSpPr>
        <p:spPr bwMode="auto">
          <a:xfrm>
            <a:off x="5148263" y="2565400"/>
            <a:ext cx="215900" cy="2111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74" name="Oval 53"/>
          <p:cNvSpPr>
            <a:spLocks noChangeArrowheads="1"/>
          </p:cNvSpPr>
          <p:nvPr/>
        </p:nvSpPr>
        <p:spPr bwMode="auto">
          <a:xfrm>
            <a:off x="3708400" y="4005263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8" name="Rectangle 4"/>
          <p:cNvSpPr>
            <a:spLocks noChangeArrowheads="1"/>
          </p:cNvSpPr>
          <p:nvPr/>
        </p:nvSpPr>
        <p:spPr bwMode="auto">
          <a:xfrm>
            <a:off x="179388" y="209550"/>
            <a:ext cx="87852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Таблица исследования свойств функций</a:t>
            </a:r>
          </a:p>
        </p:txBody>
      </p:sp>
      <p:graphicFrame>
        <p:nvGraphicFramePr>
          <p:cNvPr id="4098" name="Object 524"/>
          <p:cNvGraphicFramePr>
            <a:graphicFrameLocks noChangeAspect="1"/>
          </p:cNvGraphicFramePr>
          <p:nvPr/>
        </p:nvGraphicFramePr>
        <p:xfrm>
          <a:off x="2195513" y="5157788"/>
          <a:ext cx="657225" cy="242887"/>
        </p:xfrm>
        <a:graphic>
          <a:graphicData uri="http://schemas.openxmlformats.org/presentationml/2006/ole">
            <p:oleObj spid="_x0000_s4098" name="Equation" r:id="rId3" imgW="583920" imgH="215640" progId="Equation.3">
              <p:embed/>
            </p:oleObj>
          </a:graphicData>
        </a:graphic>
      </p:graphicFrame>
      <p:graphicFrame>
        <p:nvGraphicFramePr>
          <p:cNvPr id="4099" name="Object 526"/>
          <p:cNvGraphicFramePr>
            <a:graphicFrameLocks noChangeAspect="1"/>
          </p:cNvGraphicFramePr>
          <p:nvPr/>
        </p:nvGraphicFramePr>
        <p:xfrm>
          <a:off x="4572000" y="5157788"/>
          <a:ext cx="657225" cy="242887"/>
        </p:xfrm>
        <a:graphic>
          <a:graphicData uri="http://schemas.openxmlformats.org/presentationml/2006/ole">
            <p:oleObj spid="_x0000_s4099" name="Equation" r:id="rId4" imgW="583920" imgH="215640" progId="Equation.3">
              <p:embed/>
            </p:oleObj>
          </a:graphicData>
        </a:graphic>
      </p:graphicFrame>
      <p:graphicFrame>
        <p:nvGraphicFramePr>
          <p:cNvPr id="4100" name="Object 530"/>
          <p:cNvGraphicFramePr>
            <a:graphicFrameLocks noChangeAspect="1"/>
          </p:cNvGraphicFramePr>
          <p:nvPr/>
        </p:nvGraphicFramePr>
        <p:xfrm>
          <a:off x="8027988" y="5157788"/>
          <a:ext cx="657225" cy="242887"/>
        </p:xfrm>
        <a:graphic>
          <a:graphicData uri="http://schemas.openxmlformats.org/presentationml/2006/ole">
            <p:oleObj spid="_x0000_s4100" name="Equation" r:id="rId5" imgW="583920" imgH="215640" progId="Equation.3">
              <p:embed/>
            </p:oleObj>
          </a:graphicData>
        </a:graphic>
      </p:graphicFrame>
      <p:graphicFrame>
        <p:nvGraphicFramePr>
          <p:cNvPr id="4101" name="Object 539"/>
          <p:cNvGraphicFramePr>
            <a:graphicFrameLocks noChangeAspect="1"/>
          </p:cNvGraphicFramePr>
          <p:nvPr/>
        </p:nvGraphicFramePr>
        <p:xfrm>
          <a:off x="8172450" y="5805488"/>
          <a:ext cx="457200" cy="215900"/>
        </p:xfrm>
        <a:graphic>
          <a:graphicData uri="http://schemas.openxmlformats.org/presentationml/2006/ole">
            <p:oleObj spid="_x0000_s4101" name="Equation" r:id="rId6" imgW="457200" imgH="215640" progId="Equation.3">
              <p:embed/>
            </p:oleObj>
          </a:graphicData>
        </a:graphic>
      </p:graphicFrame>
      <p:sp>
        <p:nvSpPr>
          <p:cNvPr id="4129" name="Text Box 553"/>
          <p:cNvSpPr txBox="1">
            <a:spLocks noChangeArrowheads="1"/>
          </p:cNvSpPr>
          <p:nvPr/>
        </p:nvSpPr>
        <p:spPr bwMode="auto">
          <a:xfrm>
            <a:off x="755650" y="1052513"/>
            <a:ext cx="7993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" name="Group 768"/>
          <p:cNvGraphicFramePr>
            <a:graphicFrameLocks noGrp="1"/>
          </p:cNvGraphicFramePr>
          <p:nvPr/>
        </p:nvGraphicFramePr>
        <p:xfrm>
          <a:off x="395288" y="765175"/>
          <a:ext cx="8569325" cy="5983986"/>
        </p:xfrm>
        <a:graphic>
          <a:graphicData uri="http://schemas.openxmlformats.org/drawingml/2006/table">
            <a:tbl>
              <a:tblPr/>
              <a:tblGrid>
                <a:gridCol w="366712"/>
                <a:gridCol w="1244600"/>
                <a:gridCol w="1173163"/>
                <a:gridCol w="1171575"/>
                <a:gridCol w="1169987"/>
                <a:gridCol w="1173163"/>
                <a:gridCol w="1171575"/>
                <a:gridCol w="109855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у=х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у=х</a:t>
                      </a:r>
                      <a:r>
                        <a:rPr kumimoji="0" lang="ru-RU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у=х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у=х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у=х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=x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2n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определения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Чётность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нечётная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чётная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нечётная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чётная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чётная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нечётная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Монотон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возрастает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убывает на луче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возраст. на луче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возрастает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убывает на луче  возраст. на луче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убывает на луче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возраст. на луче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возрастает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Ограничен-ность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ограничена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ограничена снизу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ограничена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ограничена снизу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ограничена снизу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ограничена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наим.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наиб.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сушест.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не сущ.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сушест.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не сущ.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не сущ.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сушест.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непрерывна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непрерывна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непрерывна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непрерывна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непрерывна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непрерывна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значений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Выпуклость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вверх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вниз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выпукла вниз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выпук. вверх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выпук. вниз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выпукла вниз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выпукла вниз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вверх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выпук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вниз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2" name="Object 643"/>
          <p:cNvGraphicFramePr>
            <a:graphicFrameLocks noChangeAspect="1"/>
          </p:cNvGraphicFramePr>
          <p:nvPr/>
        </p:nvGraphicFramePr>
        <p:xfrm>
          <a:off x="2268538" y="1700213"/>
          <a:ext cx="584200" cy="215900"/>
        </p:xfrm>
        <a:graphic>
          <a:graphicData uri="http://schemas.openxmlformats.org/presentationml/2006/ole">
            <p:oleObj spid="_x0000_s4102" name="Equation" r:id="rId7" imgW="583920" imgH="215640" progId="Equation.3">
              <p:embed/>
            </p:oleObj>
          </a:graphicData>
        </a:graphic>
      </p:graphicFrame>
      <p:graphicFrame>
        <p:nvGraphicFramePr>
          <p:cNvPr id="4103" name="Object 647"/>
          <p:cNvGraphicFramePr>
            <a:graphicFrameLocks noChangeAspect="1"/>
          </p:cNvGraphicFramePr>
          <p:nvPr/>
        </p:nvGraphicFramePr>
        <p:xfrm>
          <a:off x="3419475" y="1700213"/>
          <a:ext cx="584200" cy="215900"/>
        </p:xfrm>
        <a:graphic>
          <a:graphicData uri="http://schemas.openxmlformats.org/presentationml/2006/ole">
            <p:oleObj spid="_x0000_s4103" name="Equation" r:id="rId8" imgW="583920" imgH="215640" progId="Equation.3">
              <p:embed/>
            </p:oleObj>
          </a:graphicData>
        </a:graphic>
      </p:graphicFrame>
      <p:graphicFrame>
        <p:nvGraphicFramePr>
          <p:cNvPr id="4104" name="Object 648"/>
          <p:cNvGraphicFramePr>
            <a:graphicFrameLocks noChangeAspect="1"/>
          </p:cNvGraphicFramePr>
          <p:nvPr/>
        </p:nvGraphicFramePr>
        <p:xfrm>
          <a:off x="4572000" y="1700213"/>
          <a:ext cx="584200" cy="215900"/>
        </p:xfrm>
        <a:graphic>
          <a:graphicData uri="http://schemas.openxmlformats.org/presentationml/2006/ole">
            <p:oleObj spid="_x0000_s4104" name="Equation" r:id="rId9" imgW="583920" imgH="215640" progId="Equation.3">
              <p:embed/>
            </p:oleObj>
          </a:graphicData>
        </a:graphic>
      </p:graphicFrame>
      <p:graphicFrame>
        <p:nvGraphicFramePr>
          <p:cNvPr id="4105" name="Object 649"/>
          <p:cNvGraphicFramePr>
            <a:graphicFrameLocks noChangeAspect="1"/>
          </p:cNvGraphicFramePr>
          <p:nvPr/>
        </p:nvGraphicFramePr>
        <p:xfrm>
          <a:off x="5724525" y="1700213"/>
          <a:ext cx="584200" cy="215900"/>
        </p:xfrm>
        <a:graphic>
          <a:graphicData uri="http://schemas.openxmlformats.org/presentationml/2006/ole">
            <p:oleObj spid="_x0000_s4105" name="Equation" r:id="rId10" imgW="583920" imgH="215640" progId="Equation.3">
              <p:embed/>
            </p:oleObj>
          </a:graphicData>
        </a:graphic>
      </p:graphicFrame>
      <p:graphicFrame>
        <p:nvGraphicFramePr>
          <p:cNvPr id="4106" name="Object 650"/>
          <p:cNvGraphicFramePr>
            <a:graphicFrameLocks noChangeAspect="1"/>
          </p:cNvGraphicFramePr>
          <p:nvPr/>
        </p:nvGraphicFramePr>
        <p:xfrm>
          <a:off x="6948488" y="1700213"/>
          <a:ext cx="584200" cy="215900"/>
        </p:xfrm>
        <a:graphic>
          <a:graphicData uri="http://schemas.openxmlformats.org/presentationml/2006/ole">
            <p:oleObj spid="_x0000_s4106" name="Equation" r:id="rId11" imgW="583920" imgH="215640" progId="Equation.3">
              <p:embed/>
            </p:oleObj>
          </a:graphicData>
        </a:graphic>
      </p:graphicFrame>
      <p:graphicFrame>
        <p:nvGraphicFramePr>
          <p:cNvPr id="4107" name="Object 651"/>
          <p:cNvGraphicFramePr>
            <a:graphicFrameLocks noChangeAspect="1"/>
          </p:cNvGraphicFramePr>
          <p:nvPr/>
        </p:nvGraphicFramePr>
        <p:xfrm>
          <a:off x="8027988" y="1700213"/>
          <a:ext cx="584200" cy="215900"/>
        </p:xfrm>
        <a:graphic>
          <a:graphicData uri="http://schemas.openxmlformats.org/presentationml/2006/ole">
            <p:oleObj spid="_x0000_s4107" name="Equation" r:id="rId12" imgW="583920" imgH="215640" progId="Equation.3">
              <p:embed/>
            </p:oleObj>
          </a:graphicData>
        </a:graphic>
      </p:graphicFrame>
      <p:graphicFrame>
        <p:nvGraphicFramePr>
          <p:cNvPr id="4108" name="Object 662"/>
          <p:cNvGraphicFramePr>
            <a:graphicFrameLocks noChangeAspect="1"/>
          </p:cNvGraphicFramePr>
          <p:nvPr/>
        </p:nvGraphicFramePr>
        <p:xfrm>
          <a:off x="3563938" y="5157788"/>
          <a:ext cx="431800" cy="215900"/>
        </p:xfrm>
        <a:graphic>
          <a:graphicData uri="http://schemas.openxmlformats.org/presentationml/2006/ole">
            <p:oleObj spid="_x0000_s4108" name="Equation" r:id="rId13" imgW="431640" imgH="215640" progId="Equation.3">
              <p:embed/>
            </p:oleObj>
          </a:graphicData>
        </a:graphic>
      </p:graphicFrame>
      <p:graphicFrame>
        <p:nvGraphicFramePr>
          <p:cNvPr id="4109" name="Object 668"/>
          <p:cNvGraphicFramePr>
            <a:graphicFrameLocks noChangeAspect="1"/>
          </p:cNvGraphicFramePr>
          <p:nvPr/>
        </p:nvGraphicFramePr>
        <p:xfrm>
          <a:off x="2411413" y="5805488"/>
          <a:ext cx="457200" cy="215900"/>
        </p:xfrm>
        <a:graphic>
          <a:graphicData uri="http://schemas.openxmlformats.org/presentationml/2006/ole">
            <p:oleObj spid="_x0000_s4109" name="Equation" r:id="rId14" imgW="457200" imgH="215640" progId="Equation.3">
              <p:embed/>
            </p:oleObj>
          </a:graphicData>
        </a:graphic>
      </p:graphicFrame>
      <p:graphicFrame>
        <p:nvGraphicFramePr>
          <p:cNvPr id="4110" name="Object 693"/>
          <p:cNvGraphicFramePr>
            <a:graphicFrameLocks noChangeAspect="1"/>
          </p:cNvGraphicFramePr>
          <p:nvPr/>
        </p:nvGraphicFramePr>
        <p:xfrm>
          <a:off x="6084888" y="2708275"/>
          <a:ext cx="457200" cy="215900"/>
        </p:xfrm>
        <a:graphic>
          <a:graphicData uri="http://schemas.openxmlformats.org/presentationml/2006/ole">
            <p:oleObj spid="_x0000_s4110" name="Equation" r:id="rId15" imgW="457200" imgH="215640" progId="Equation.3">
              <p:embed/>
            </p:oleObj>
          </a:graphicData>
        </a:graphic>
      </p:graphicFrame>
      <p:graphicFrame>
        <p:nvGraphicFramePr>
          <p:cNvPr id="4111" name="Object 694"/>
          <p:cNvGraphicFramePr>
            <a:graphicFrameLocks noChangeAspect="1"/>
          </p:cNvGraphicFramePr>
          <p:nvPr/>
        </p:nvGraphicFramePr>
        <p:xfrm>
          <a:off x="3708400" y="2708275"/>
          <a:ext cx="457200" cy="215900"/>
        </p:xfrm>
        <a:graphic>
          <a:graphicData uri="http://schemas.openxmlformats.org/presentationml/2006/ole">
            <p:oleObj spid="_x0000_s4111" name="Equation" r:id="rId16" imgW="457200" imgH="215640" progId="Equation.3">
              <p:embed/>
            </p:oleObj>
          </a:graphicData>
        </a:graphic>
      </p:graphicFrame>
      <p:graphicFrame>
        <p:nvGraphicFramePr>
          <p:cNvPr id="4112" name="Object 695"/>
          <p:cNvGraphicFramePr>
            <a:graphicFrameLocks noChangeAspect="1"/>
          </p:cNvGraphicFramePr>
          <p:nvPr/>
        </p:nvGraphicFramePr>
        <p:xfrm>
          <a:off x="7164388" y="2708275"/>
          <a:ext cx="457200" cy="215900"/>
        </p:xfrm>
        <a:graphic>
          <a:graphicData uri="http://schemas.openxmlformats.org/presentationml/2006/ole">
            <p:oleObj spid="_x0000_s4112" name="Equation" r:id="rId17" imgW="457200" imgH="215640" progId="Equation.3">
              <p:embed/>
            </p:oleObj>
          </a:graphicData>
        </a:graphic>
      </p:graphicFrame>
      <p:graphicFrame>
        <p:nvGraphicFramePr>
          <p:cNvPr id="4113" name="Object 699"/>
          <p:cNvGraphicFramePr>
            <a:graphicFrameLocks noChangeAspect="1"/>
          </p:cNvGraphicFramePr>
          <p:nvPr/>
        </p:nvGraphicFramePr>
        <p:xfrm>
          <a:off x="3779838" y="3141663"/>
          <a:ext cx="431800" cy="215900"/>
        </p:xfrm>
        <a:graphic>
          <a:graphicData uri="http://schemas.openxmlformats.org/presentationml/2006/ole">
            <p:oleObj spid="_x0000_s4113" name="Equation" r:id="rId18" imgW="431640" imgH="215640" progId="Equation.3">
              <p:embed/>
            </p:oleObj>
          </a:graphicData>
        </a:graphic>
      </p:graphicFrame>
      <p:graphicFrame>
        <p:nvGraphicFramePr>
          <p:cNvPr id="4114" name="Object 700"/>
          <p:cNvGraphicFramePr>
            <a:graphicFrameLocks noChangeAspect="1"/>
          </p:cNvGraphicFramePr>
          <p:nvPr/>
        </p:nvGraphicFramePr>
        <p:xfrm>
          <a:off x="6084888" y="3141663"/>
          <a:ext cx="431800" cy="215900"/>
        </p:xfrm>
        <a:graphic>
          <a:graphicData uri="http://schemas.openxmlformats.org/presentationml/2006/ole">
            <p:oleObj spid="_x0000_s4114" name="Equation" r:id="rId19" imgW="431640" imgH="215640" progId="Equation.3">
              <p:embed/>
            </p:oleObj>
          </a:graphicData>
        </a:graphic>
      </p:graphicFrame>
      <p:graphicFrame>
        <p:nvGraphicFramePr>
          <p:cNvPr id="4115" name="Object 701"/>
          <p:cNvGraphicFramePr>
            <a:graphicFrameLocks noChangeAspect="1"/>
          </p:cNvGraphicFramePr>
          <p:nvPr/>
        </p:nvGraphicFramePr>
        <p:xfrm>
          <a:off x="5795963" y="5157788"/>
          <a:ext cx="431800" cy="215900"/>
        </p:xfrm>
        <a:graphic>
          <a:graphicData uri="http://schemas.openxmlformats.org/presentationml/2006/ole">
            <p:oleObj spid="_x0000_s4115" name="Equation" r:id="rId20" imgW="431640" imgH="215640" progId="Equation.3">
              <p:embed/>
            </p:oleObj>
          </a:graphicData>
        </a:graphic>
      </p:graphicFrame>
      <p:graphicFrame>
        <p:nvGraphicFramePr>
          <p:cNvPr id="4116" name="Object 702"/>
          <p:cNvGraphicFramePr>
            <a:graphicFrameLocks noChangeAspect="1"/>
          </p:cNvGraphicFramePr>
          <p:nvPr/>
        </p:nvGraphicFramePr>
        <p:xfrm>
          <a:off x="7235825" y="3141663"/>
          <a:ext cx="431800" cy="215900"/>
        </p:xfrm>
        <a:graphic>
          <a:graphicData uri="http://schemas.openxmlformats.org/presentationml/2006/ole">
            <p:oleObj spid="_x0000_s4116" name="Equation" r:id="rId21" imgW="431640" imgH="215640" progId="Equation.3">
              <p:embed/>
            </p:oleObj>
          </a:graphicData>
        </a:graphic>
      </p:graphicFrame>
      <p:graphicFrame>
        <p:nvGraphicFramePr>
          <p:cNvPr id="4117" name="Object 703"/>
          <p:cNvGraphicFramePr>
            <a:graphicFrameLocks noChangeAspect="1"/>
          </p:cNvGraphicFramePr>
          <p:nvPr/>
        </p:nvGraphicFramePr>
        <p:xfrm>
          <a:off x="6948488" y="5157788"/>
          <a:ext cx="431800" cy="215900"/>
        </p:xfrm>
        <a:graphic>
          <a:graphicData uri="http://schemas.openxmlformats.org/presentationml/2006/ole">
            <p:oleObj spid="_x0000_s4117" name="Equation" r:id="rId22" imgW="431640" imgH="215640" progId="Equation.3">
              <p:embed/>
            </p:oleObj>
          </a:graphicData>
        </a:graphic>
      </p:graphicFrame>
      <p:graphicFrame>
        <p:nvGraphicFramePr>
          <p:cNvPr id="4118" name="Object 711"/>
          <p:cNvGraphicFramePr>
            <a:graphicFrameLocks noChangeAspect="1"/>
          </p:cNvGraphicFramePr>
          <p:nvPr/>
        </p:nvGraphicFramePr>
        <p:xfrm>
          <a:off x="6732588" y="3933825"/>
          <a:ext cx="584200" cy="228600"/>
        </p:xfrm>
        <a:graphic>
          <a:graphicData uri="http://schemas.openxmlformats.org/presentationml/2006/ole">
            <p:oleObj spid="_x0000_s4118" name="Equation" r:id="rId23" imgW="583920" imgH="228600" progId="Equation.3">
              <p:embed/>
            </p:oleObj>
          </a:graphicData>
        </a:graphic>
      </p:graphicFrame>
      <p:graphicFrame>
        <p:nvGraphicFramePr>
          <p:cNvPr id="4119" name="Object 712"/>
          <p:cNvGraphicFramePr>
            <a:graphicFrameLocks noChangeAspect="1"/>
          </p:cNvGraphicFramePr>
          <p:nvPr/>
        </p:nvGraphicFramePr>
        <p:xfrm>
          <a:off x="3276600" y="3933825"/>
          <a:ext cx="584200" cy="228600"/>
        </p:xfrm>
        <a:graphic>
          <a:graphicData uri="http://schemas.openxmlformats.org/presentationml/2006/ole">
            <p:oleObj spid="_x0000_s4119" name="Equation" r:id="rId24" imgW="583920" imgH="228600" progId="Equation.3">
              <p:embed/>
            </p:oleObj>
          </a:graphicData>
        </a:graphic>
      </p:graphicFrame>
      <p:graphicFrame>
        <p:nvGraphicFramePr>
          <p:cNvPr id="4120" name="Object 713"/>
          <p:cNvGraphicFramePr>
            <a:graphicFrameLocks noChangeAspect="1"/>
          </p:cNvGraphicFramePr>
          <p:nvPr/>
        </p:nvGraphicFramePr>
        <p:xfrm>
          <a:off x="5580063" y="3933825"/>
          <a:ext cx="584200" cy="228600"/>
        </p:xfrm>
        <a:graphic>
          <a:graphicData uri="http://schemas.openxmlformats.org/presentationml/2006/ole">
            <p:oleObj spid="_x0000_s4120" name="Equation" r:id="rId25" imgW="583920" imgH="228600" progId="Equation.3">
              <p:embed/>
            </p:oleObj>
          </a:graphicData>
        </a:graphic>
      </p:graphicFrame>
      <p:graphicFrame>
        <p:nvGraphicFramePr>
          <p:cNvPr id="4121" name="Object 723"/>
          <p:cNvGraphicFramePr>
            <a:graphicFrameLocks noChangeAspect="1"/>
          </p:cNvGraphicFramePr>
          <p:nvPr/>
        </p:nvGraphicFramePr>
        <p:xfrm>
          <a:off x="3276600" y="4149725"/>
          <a:ext cx="342900" cy="215900"/>
        </p:xfrm>
        <a:graphic>
          <a:graphicData uri="http://schemas.openxmlformats.org/presentationml/2006/ole">
            <p:oleObj spid="_x0000_s4121" name="Equation" r:id="rId26" imgW="342720" imgH="228600" progId="Equation.3">
              <p:embed/>
            </p:oleObj>
          </a:graphicData>
        </a:graphic>
      </p:graphicFrame>
      <p:graphicFrame>
        <p:nvGraphicFramePr>
          <p:cNvPr id="4122" name="Object 724"/>
          <p:cNvGraphicFramePr>
            <a:graphicFrameLocks noChangeAspect="1"/>
          </p:cNvGraphicFramePr>
          <p:nvPr/>
        </p:nvGraphicFramePr>
        <p:xfrm>
          <a:off x="5580063" y="4149725"/>
          <a:ext cx="342900" cy="228600"/>
        </p:xfrm>
        <a:graphic>
          <a:graphicData uri="http://schemas.openxmlformats.org/presentationml/2006/ole">
            <p:oleObj spid="_x0000_s4122" name="Equation" r:id="rId27" imgW="342720" imgH="228600" progId="Equation.3">
              <p:embed/>
            </p:oleObj>
          </a:graphicData>
        </a:graphic>
      </p:graphicFrame>
      <p:graphicFrame>
        <p:nvGraphicFramePr>
          <p:cNvPr id="4123" name="Object 725"/>
          <p:cNvGraphicFramePr>
            <a:graphicFrameLocks noChangeAspect="1"/>
          </p:cNvGraphicFramePr>
          <p:nvPr/>
        </p:nvGraphicFramePr>
        <p:xfrm>
          <a:off x="6732588" y="4221163"/>
          <a:ext cx="342900" cy="228600"/>
        </p:xfrm>
        <a:graphic>
          <a:graphicData uri="http://schemas.openxmlformats.org/presentationml/2006/ole">
            <p:oleObj spid="_x0000_s4123" name="Equation" r:id="rId28" imgW="342720" imgH="228600" progId="Equation.3">
              <p:embed/>
            </p:oleObj>
          </a:graphicData>
        </a:graphic>
      </p:graphicFrame>
      <p:graphicFrame>
        <p:nvGraphicFramePr>
          <p:cNvPr id="4124" name="Object 761"/>
          <p:cNvGraphicFramePr>
            <a:graphicFrameLocks noChangeAspect="1"/>
          </p:cNvGraphicFramePr>
          <p:nvPr/>
        </p:nvGraphicFramePr>
        <p:xfrm>
          <a:off x="4643438" y="5805488"/>
          <a:ext cx="457200" cy="215900"/>
        </p:xfrm>
        <a:graphic>
          <a:graphicData uri="http://schemas.openxmlformats.org/presentationml/2006/ole">
            <p:oleObj spid="_x0000_s4124" name="Equation" r:id="rId29" imgW="457200" imgH="215640" progId="Equation.3">
              <p:embed/>
            </p:oleObj>
          </a:graphicData>
        </a:graphic>
      </p:graphicFrame>
      <p:graphicFrame>
        <p:nvGraphicFramePr>
          <p:cNvPr id="4125" name="Object 763"/>
          <p:cNvGraphicFramePr>
            <a:graphicFrameLocks noChangeAspect="1"/>
          </p:cNvGraphicFramePr>
          <p:nvPr/>
        </p:nvGraphicFramePr>
        <p:xfrm>
          <a:off x="2411413" y="6237288"/>
          <a:ext cx="431800" cy="215900"/>
        </p:xfrm>
        <a:graphic>
          <a:graphicData uri="http://schemas.openxmlformats.org/presentationml/2006/ole">
            <p:oleObj spid="_x0000_s4125" name="Equation" r:id="rId30" imgW="431640" imgH="215640" progId="Equation.3">
              <p:embed/>
            </p:oleObj>
          </a:graphicData>
        </a:graphic>
      </p:graphicFrame>
      <p:graphicFrame>
        <p:nvGraphicFramePr>
          <p:cNvPr id="4126" name="Object 764"/>
          <p:cNvGraphicFramePr>
            <a:graphicFrameLocks noChangeAspect="1"/>
          </p:cNvGraphicFramePr>
          <p:nvPr/>
        </p:nvGraphicFramePr>
        <p:xfrm>
          <a:off x="8172450" y="6237288"/>
          <a:ext cx="431800" cy="215900"/>
        </p:xfrm>
        <a:graphic>
          <a:graphicData uri="http://schemas.openxmlformats.org/presentationml/2006/ole">
            <p:oleObj spid="_x0000_s4126" name="Equation" r:id="rId31" imgW="431640" imgH="215640" progId="Equation.3">
              <p:embed/>
            </p:oleObj>
          </a:graphicData>
        </a:graphic>
      </p:graphicFrame>
      <p:graphicFrame>
        <p:nvGraphicFramePr>
          <p:cNvPr id="4127" name="Object 765"/>
          <p:cNvGraphicFramePr>
            <a:graphicFrameLocks noChangeAspect="1"/>
          </p:cNvGraphicFramePr>
          <p:nvPr/>
        </p:nvGraphicFramePr>
        <p:xfrm>
          <a:off x="4643438" y="6237288"/>
          <a:ext cx="431800" cy="215900"/>
        </p:xfrm>
        <a:graphic>
          <a:graphicData uri="http://schemas.openxmlformats.org/presentationml/2006/ole">
            <p:oleObj spid="_x0000_s4127" name="Equation" r:id="rId32" imgW="431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1428750" y="285750"/>
            <a:ext cx="64293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Изменение графика степенной функции от значения показателя</a:t>
            </a:r>
          </a:p>
          <a:p>
            <a:pPr algn="ctr"/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755650" y="1168400"/>
            <a:ext cx="78168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900">
                <a:latin typeface="Times New Roman" pitchFamily="18" charset="0"/>
                <a:cs typeface="Times New Roman" pitchFamily="18" charset="0"/>
                <a:hlinkClick r:id="rId3"/>
              </a:rPr>
              <a:t>http://fcior.edu.ru/card/7398/stepennaya-funkciya-s-naturalnym-pokazatelem-ee-svoystva-i-grafik-i1.html</a:t>
            </a:r>
            <a:endParaRPr lang="ru-RU" sz="29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9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827088" y="2708275"/>
            <a:ext cx="7643812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900">
                <a:latin typeface="Times New Roman" pitchFamily="18" charset="0"/>
                <a:cs typeface="Times New Roman" pitchFamily="18" charset="0"/>
                <a:hlinkClick r:id="rId4"/>
              </a:rPr>
              <a:t>http://fcior.edu.ru/card/6031/stepennaya-funkciya-s-naturalnym-pokazatelem-ee-svoystva-i-grafik-obratnaya-funkciya-ee-oblast-opred.html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29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sz="2900">
                <a:latin typeface="Times New Roman" pitchFamily="18" charset="0"/>
                <a:cs typeface="Times New Roman" pitchFamily="18" charset="0"/>
              </a:rPr>
              <a:t>(проверка усвоения материала 1-2 задания)</a:t>
            </a: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811" name="Group 67"/>
          <p:cNvGraphicFramePr>
            <a:graphicFrameLocks noGrp="1"/>
          </p:cNvGraphicFramePr>
          <p:nvPr/>
        </p:nvGraphicFramePr>
        <p:xfrm>
          <a:off x="285750" y="1143000"/>
          <a:ext cx="8499475" cy="4946654"/>
        </p:xfrm>
        <a:graphic>
          <a:graphicData uri="http://schemas.openxmlformats.org/drawingml/2006/table">
            <a:tbl>
              <a:tblPr/>
              <a:tblGrid>
                <a:gridCol w="1249363"/>
                <a:gridCol w="1190625"/>
                <a:gridCol w="1185862"/>
                <a:gridCol w="1187450"/>
                <a:gridCol w="1230313"/>
                <a:gridCol w="2455862"/>
              </a:tblGrid>
              <a:tr h="471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вариант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вариант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Выполняя моделирование, заполните пустые клетки таблицы: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Данная функция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Новая функция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преобразования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Данная функция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Новая функция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преобразования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 на 2 единицы вверх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 на 2 единицы вверх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+1)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+1)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 на 3 единицы вправо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 на 3 единицы вправо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ru-R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 на 1 единицу влево и на 2 единицы вниз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y=x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Перенос на 1 единицу влево и 2 единицы вниз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422" name="Прямоугольник 4"/>
          <p:cNvSpPr>
            <a:spLocks noChangeArrowheads="1"/>
          </p:cNvSpPr>
          <p:nvPr/>
        </p:nvSpPr>
        <p:spPr bwMode="auto">
          <a:xfrm>
            <a:off x="1714500" y="500063"/>
            <a:ext cx="5643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Карточка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rL7DYoGsq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340768"/>
            <a:ext cx="3976688" cy="50736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0825" y="549275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8313" y="2060575"/>
            <a:ext cx="46799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b="1">
                <a:latin typeface="Times New Roman" pitchFamily="18" charset="0"/>
              </a:rPr>
              <a:t>График функции                 и её свойства такие же как у функции                    </a:t>
            </a:r>
            <a:r>
              <a:rPr lang="ru-RU" sz="360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3348038" y="1989138"/>
          <a:ext cx="1871662" cy="768350"/>
        </p:xfrm>
        <a:graphic>
          <a:graphicData uri="http://schemas.openxmlformats.org/presentationml/2006/ole">
            <p:oleObj spid="_x0000_s5122" name="Equation" r:id="rId5" imgW="507960" imgH="228600" progId="Equation.3">
              <p:embed/>
            </p:oleObj>
          </a:graphicData>
        </a:graphic>
      </p:graphicFrame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250825" y="476250"/>
            <a:ext cx="85693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900" b="1">
                <a:solidFill>
                  <a:srgbClr val="7030A0"/>
                </a:solidFill>
                <a:latin typeface="Times New Roman" pitchFamily="18" charset="0"/>
              </a:rPr>
              <a:t>Ответ на поставленный вопрос найден!</a:t>
            </a:r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2411413" y="2924175"/>
          <a:ext cx="1873250" cy="766763"/>
        </p:xfrm>
        <a:graphic>
          <a:graphicData uri="http://schemas.openxmlformats.org/presentationml/2006/ole">
            <p:oleObj spid="_x0000_s5123" name="Equation" r:id="rId6" imgW="558720" imgH="228600" progId="Equation.3">
              <p:embed/>
            </p:oleObj>
          </a:graphicData>
        </a:graphic>
      </p:graphicFrame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900113" y="1484313"/>
            <a:ext cx="3714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rL7DYoGsq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3600450" cy="304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Отметьте на десятибалльной шкале значком       ваше эмоциональное  ощущение на уроке и значком       -  степень усвоения нового материала.</a:t>
            </a:r>
          </a:p>
        </p:txBody>
      </p:sp>
      <p:sp>
        <p:nvSpPr>
          <p:cNvPr id="16388" name="Line 12"/>
          <p:cNvSpPr>
            <a:spLocks noChangeShapeType="1"/>
          </p:cNvSpPr>
          <p:nvPr/>
        </p:nvSpPr>
        <p:spPr bwMode="auto">
          <a:xfrm>
            <a:off x="4140200" y="22764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13"/>
          <p:cNvSpPr>
            <a:spLocks noChangeShapeType="1"/>
          </p:cNvSpPr>
          <p:nvPr/>
        </p:nvSpPr>
        <p:spPr bwMode="auto">
          <a:xfrm>
            <a:off x="4140200" y="41497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4"/>
          <p:cNvSpPr>
            <a:spLocks noChangeShapeType="1"/>
          </p:cNvSpPr>
          <p:nvPr/>
        </p:nvSpPr>
        <p:spPr bwMode="auto">
          <a:xfrm>
            <a:off x="4140200" y="7651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5"/>
          <p:cNvSpPr>
            <a:spLocks noChangeShapeType="1"/>
          </p:cNvSpPr>
          <p:nvPr/>
        </p:nvSpPr>
        <p:spPr bwMode="auto">
          <a:xfrm>
            <a:off x="4140200" y="11255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6"/>
          <p:cNvSpPr>
            <a:spLocks noChangeShapeType="1"/>
          </p:cNvSpPr>
          <p:nvPr/>
        </p:nvSpPr>
        <p:spPr bwMode="auto">
          <a:xfrm>
            <a:off x="4140200" y="37893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7"/>
          <p:cNvSpPr>
            <a:spLocks noChangeShapeType="1"/>
          </p:cNvSpPr>
          <p:nvPr/>
        </p:nvSpPr>
        <p:spPr bwMode="auto">
          <a:xfrm>
            <a:off x="4140200" y="34290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8"/>
          <p:cNvSpPr>
            <a:spLocks noChangeShapeType="1"/>
          </p:cNvSpPr>
          <p:nvPr/>
        </p:nvSpPr>
        <p:spPr bwMode="auto">
          <a:xfrm>
            <a:off x="4140200" y="14843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20"/>
          <p:cNvSpPr>
            <a:spLocks noChangeShapeType="1"/>
          </p:cNvSpPr>
          <p:nvPr/>
        </p:nvSpPr>
        <p:spPr bwMode="auto">
          <a:xfrm>
            <a:off x="4140200" y="19161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21"/>
          <p:cNvSpPr>
            <a:spLocks noChangeShapeType="1"/>
          </p:cNvSpPr>
          <p:nvPr/>
        </p:nvSpPr>
        <p:spPr bwMode="auto">
          <a:xfrm>
            <a:off x="4140200" y="29972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22"/>
          <p:cNvSpPr>
            <a:spLocks noChangeShapeType="1"/>
          </p:cNvSpPr>
          <p:nvPr/>
        </p:nvSpPr>
        <p:spPr bwMode="auto">
          <a:xfrm>
            <a:off x="4140200" y="26368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Text Box 23"/>
          <p:cNvSpPr txBox="1">
            <a:spLocks noChangeArrowheads="1"/>
          </p:cNvSpPr>
          <p:nvPr/>
        </p:nvSpPr>
        <p:spPr bwMode="auto">
          <a:xfrm>
            <a:off x="4356100" y="620713"/>
            <a:ext cx="487363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10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9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8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7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6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5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4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3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2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 1</a:t>
            </a:r>
          </a:p>
        </p:txBody>
      </p:sp>
      <p:sp>
        <p:nvSpPr>
          <p:cNvPr id="16399" name="Line 5"/>
          <p:cNvSpPr>
            <a:spLocks noChangeShapeType="1"/>
          </p:cNvSpPr>
          <p:nvPr/>
        </p:nvSpPr>
        <p:spPr bwMode="auto">
          <a:xfrm flipV="1">
            <a:off x="4284663" y="323850"/>
            <a:ext cx="0" cy="627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4"/>
          <p:cNvSpPr>
            <a:spLocks noChangeShapeType="1"/>
          </p:cNvSpPr>
          <p:nvPr/>
        </p:nvSpPr>
        <p:spPr bwMode="auto">
          <a:xfrm>
            <a:off x="250825" y="4508500"/>
            <a:ext cx="8470900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Text Box 36"/>
          <p:cNvSpPr txBox="1">
            <a:spLocks noChangeArrowheads="1"/>
          </p:cNvSpPr>
          <p:nvPr/>
        </p:nvSpPr>
        <p:spPr bwMode="auto">
          <a:xfrm>
            <a:off x="4356100" y="2603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</a:t>
            </a:r>
          </a:p>
        </p:txBody>
      </p:sp>
      <p:sp>
        <p:nvSpPr>
          <p:cNvPr id="16402" name="Text Box 37"/>
          <p:cNvSpPr txBox="1">
            <a:spLocks noChangeArrowheads="1"/>
          </p:cNvSpPr>
          <p:nvPr/>
        </p:nvSpPr>
        <p:spPr bwMode="auto">
          <a:xfrm>
            <a:off x="8388350" y="45815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6403" name="Text Box 38"/>
          <p:cNvSpPr txBox="1">
            <a:spLocks noChangeArrowheads="1"/>
          </p:cNvSpPr>
          <p:nvPr/>
        </p:nvSpPr>
        <p:spPr bwMode="auto">
          <a:xfrm>
            <a:off x="3995738" y="4508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0</a:t>
            </a:r>
          </a:p>
        </p:txBody>
      </p:sp>
      <p:sp>
        <p:nvSpPr>
          <p:cNvPr id="16404" name="Arc 20"/>
          <p:cNvSpPr>
            <a:spLocks/>
          </p:cNvSpPr>
          <p:nvPr/>
        </p:nvSpPr>
        <p:spPr bwMode="auto">
          <a:xfrm rot="10800000" flipH="1">
            <a:off x="4284663" y="765175"/>
            <a:ext cx="1001712" cy="3743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6405" name="Arc 22"/>
          <p:cNvSpPr>
            <a:spLocks/>
          </p:cNvSpPr>
          <p:nvPr/>
        </p:nvSpPr>
        <p:spPr bwMode="auto">
          <a:xfrm flipH="1">
            <a:off x="3429000" y="4508500"/>
            <a:ext cx="855663" cy="20891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AutoShape 24"/>
          <p:cNvSpPr>
            <a:spLocks noChangeArrowheads="1"/>
          </p:cNvSpPr>
          <p:nvPr/>
        </p:nvSpPr>
        <p:spPr bwMode="auto">
          <a:xfrm>
            <a:off x="1857375" y="2286000"/>
            <a:ext cx="342900" cy="3571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Улыбающееся лицо 27"/>
          <p:cNvSpPr/>
          <p:nvPr/>
        </p:nvSpPr>
        <p:spPr>
          <a:xfrm>
            <a:off x="2143125" y="1143000"/>
            <a:ext cx="428625" cy="42862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92275" y="908050"/>
            <a:ext cx="60483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900" b="1">
                <a:solidFill>
                  <a:srgbClr val="7030A0"/>
                </a:solidFill>
                <a:latin typeface="Times New Roman" pitchFamily="18" charset="0"/>
              </a:rPr>
              <a:t>Домашнее задание: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331913" y="2276475"/>
            <a:ext cx="67691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900" b="1">
                <a:latin typeface="Times New Roman" pitchFamily="18" charset="0"/>
              </a:rPr>
              <a:t>§ 11.стр.103 – 108, </a:t>
            </a:r>
          </a:p>
          <a:p>
            <a:pPr algn="ctr">
              <a:spcBef>
                <a:spcPct val="50000"/>
              </a:spcBef>
            </a:pPr>
            <a:r>
              <a:rPr lang="ru-RU" sz="2900" b="1">
                <a:latin typeface="Times New Roman" pitchFamily="18" charset="0"/>
              </a:rPr>
              <a:t>№ 305 (б, г), 306 (а, г), 309 (а, б), </a:t>
            </a:r>
          </a:p>
          <a:p>
            <a:pPr algn="ctr">
              <a:spcBef>
                <a:spcPct val="50000"/>
              </a:spcBef>
            </a:pPr>
            <a:r>
              <a:rPr lang="ru-RU" sz="2900" b="1">
                <a:solidFill>
                  <a:srgbClr val="FF3399"/>
                </a:solidFill>
                <a:latin typeface="Times New Roman" pitchFamily="18" charset="0"/>
              </a:rPr>
              <a:t>Д. № 307 (б), 308 (г).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7" y="609942"/>
            <a:ext cx="8280920" cy="3456384"/>
          </a:xfrm>
          <a:prstGeom prst="rect">
            <a:avLst/>
          </a:prstGeom>
          <a:noFill/>
        </p:spPr>
        <p:txBody>
          <a:bodyPr wrap="none">
            <a:prstTxWarp prst="textTriangle">
              <a:avLst>
                <a:gd name="adj" fmla="val 56386"/>
              </a:avLst>
            </a:prstTxWarp>
            <a:spAutoFit/>
            <a:scene3d>
              <a:camera prst="perspectiveContrastingRightFacing"/>
              <a:lightRig rig="glow" dir="t">
                <a:rot lat="0" lon="0" rev="3600000"/>
              </a:lightRig>
            </a:scene3d>
            <a:sp3d extrusionH="57150" prstMaterial="softEdge">
              <a:bevelT w="29210" h="16510" prst="slope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84784"/>
            <a:ext cx="8352928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урок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071563" y="285750"/>
            <a:ext cx="7748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 i="1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3324225"/>
          <a:ext cx="6096000" cy="21031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indent="285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619672" y="908720"/>
            <a:ext cx="712904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Алгебра. 9 класс. В 2 ч. Ч. 1. Учебник для учащихся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общеобразовательныхучреждений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/ А.Г.Мордкович, П. В. Семёнов. – 12 – е  изд., стер. – М.: Мнемозина, 2010. – 224 с. : ил.</a:t>
            </a:r>
          </a:p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Алгебра. 9 класс. В 2 ч. Ч. 2. Задачник для учащихся общеобразовательных учреждений/ А.Г.Мордкович, П. В. Семёнов. – 12 – е  изд., стер. – М.: Мнемозина, 2010. – 224 с. : ил.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С.В.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Мелешкова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 Особенности применения информационных технологий на уроках математики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latin typeface="Times New Roman" pitchFamily="18" charset="0"/>
                <a:cs typeface="Times New Roman" pitchFamily="18" charset="0"/>
                <a:hlinkClick r:id="rId3"/>
              </a:rPr>
              <a:t>Платформа "1С Образование 3.0"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Р.Декарт. Рассуждения о методе, чтобы верно направлять свой разум и отыскивать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истину в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науках.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1200" dirty="0">
                <a:latin typeface="Times New Roman" pitchFamily="18" charset="0"/>
                <a:cs typeface="Times New Roman" pitchFamily="18" charset="0"/>
                <a:hlinkClick r:id="rId4"/>
              </a:rPr>
              <a:t>://lib.rin.ru/doc/i/20925p1.html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sz="1200" dirty="0">
                <a:latin typeface="Times New Roman" pitchFamily="18" charset="0"/>
                <a:cs typeface="Times New Roman" pitchFamily="18" charset="0"/>
                <a:hlinkClick r:id="rId5"/>
              </a:rPr>
              <a:t>http://fcior.edu.ru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8575" eaLnBrk="0" hangingPunct="0">
              <a:buFont typeface="+mj-lt"/>
              <a:buAutoNum type="arabicPeriod"/>
              <a:tabLst>
                <a:tab pos="2076450" algn="l"/>
              </a:tabLs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Сайт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http://school-collection.edu.ru/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7"/>
              </a:rPr>
              <a:t>http://images.yandex.ru/yandsearch?source=wiz&amp;fp=3&amp;uinfo=ww-1263-wh-632-fw-1038-fh-448pd%201&amp;p=3&amp;text=%D0%B3%D1%80%D0%B0%D1%84%D0%B8%D0%BA%20%D1%84%D1%83%D0%BD%D0%BA%D1%86%D0%B8%D0%B8%20y%20x2&amp;noreask=1&amp;pos=106&amp;rpt=simage&amp;lr=7&amp;img_url=http%3A%2F%2Fwww.100ege.ru%2Fstatic%2Fpic%2F09070001.png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://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images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yandex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ru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yandsearch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?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source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wiz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&amp;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fp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=0&amp;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text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3%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1%80%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1%84%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8%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BA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1%84%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1%83%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BA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1%86%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8%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0%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B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8%20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y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%20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x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2&amp;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noreask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=1&amp;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pos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=1&amp;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lr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=7&amp;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rpt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simage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&amp;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uinfo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ww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-1263-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wh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-675-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fw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-1038-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fh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-469-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pd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-1&amp;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img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_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url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=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%3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A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F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Fe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-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science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ru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Fimg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Fmath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</a:t>
            </a:r>
            <a:r>
              <a:rPr lang="en-US" sz="12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Ffunc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%2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F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01030603.</a:t>
            </a:r>
            <a:r>
              <a:rPr lang="en-US" sz="1200" u="sng" dirty="0">
                <a:latin typeface="Times New Roman" pitchFamily="18" charset="0"/>
                <a:cs typeface="Times New Roman" pitchFamily="18" charset="0"/>
                <a:hlinkClick r:id="rId8"/>
              </a:rPr>
              <a:t>jpg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9"/>
              </a:rPr>
              <a:t>http://images.yandex.ru/yandsearch?source=wiz&amp;fp=0&amp;uinfo=ww-1017-wh-627-fw-775-fh-448-pd1&amp;text=%D1%87%D0%B5%D0%BB%D0%BE%D0%B2%D0%B5%D1%87%D0%B5%D0%BA%20%20%D1%81%20%D0%B2%D0%BE%D0%BF%D1%80%D0%BE%D1%81%D0%BE%D0%BC&amp;noreask=1&amp;pos=0&amp;rpt=simage&amp;lr=7&amp;img_url=http%3A%2F%2Fwww.gunpartscorp.com%2Fimages%2Febay%2FlistingFrame%2Finfo.jpeg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u="sng" dirty="0">
                <a:latin typeface="Times New Roman" pitchFamily="18" charset="0"/>
                <a:cs typeface="Times New Roman" pitchFamily="18" charset="0"/>
                <a:hlinkClick r:id="rId10"/>
              </a:rPr>
              <a:t>http://images.yandex.ru/yandsearch?text=%D0%BA%D0%B0%D1%80%D1%82%D0%B8%D0%BD%D0%BA%D0%B8%20%D1%87%D0%B5%D0%BB%D0%BE%D0%B2%D0%B5%D1%87%D0%B5%D0%BA%20%20%D1%81%20%D0%B2%D0%BE%D0%BF%D1%80%D0%BE%D1%81%D0%BE%D0%BC&amp;fp=0&amp;pos=2&amp;uinfo=ww-1263-wh-675-fw-1038-fh-469-pd-1&amp;rpt=simage&amp;img_url=http%3A%2F%2Fwww.myjulia.ru%2Fdata%2Fcache%2F2010%2F11%2F05%2F567129_8722-800x600.jpg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4284663" y="476250"/>
            <a:ext cx="4535487" cy="577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Эпиграф урока:</a:t>
            </a:r>
          </a:p>
          <a:p>
            <a:pPr algn="ctr"/>
            <a:endParaRPr lang="ru-RU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«… руководить  ходом своих мыслей, начиная с предметов простейших</a:t>
            </a:r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9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9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легко  познаваемых,  и восходить</a:t>
            </a:r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мало-помалу, как   по   ступеням   до познания   наиболее сложных…»</a:t>
            </a:r>
          </a:p>
          <a:p>
            <a:r>
              <a:rPr lang="ru-RU" sz="29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9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 Декарт</a:t>
            </a:r>
          </a:p>
        </p:txBody>
      </p:sp>
      <p:pic>
        <p:nvPicPr>
          <p:cNvPr id="6148" name="Рисунок 14" descr="Рене Декарт (фр. Rene Descartes; лат. Renatus Cartesius — Картезий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548680"/>
            <a:ext cx="4026033" cy="51125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5" descr="rL7DYoGsq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3850" y="260350"/>
            <a:ext cx="8496300" cy="143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функция (прямая пропорциональность), график - прямая, проходящая через начало координат</a:t>
            </a:r>
          </a:p>
        </p:txBody>
      </p:sp>
      <p:sp>
        <p:nvSpPr>
          <p:cNvPr id="1029" name="TextBox 88"/>
          <p:cNvSpPr txBox="1">
            <a:spLocks noChangeArrowheads="1"/>
          </p:cNvSpPr>
          <p:nvPr/>
        </p:nvSpPr>
        <p:spPr bwMode="auto">
          <a:xfrm>
            <a:off x="2489200" y="3902075"/>
            <a:ext cx="539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0" name="TextBox 18"/>
          <p:cNvSpPr txBox="1">
            <a:spLocks noChangeArrowheads="1"/>
          </p:cNvSpPr>
          <p:nvPr/>
        </p:nvSpPr>
        <p:spPr bwMode="auto">
          <a:xfrm>
            <a:off x="4356100" y="1773238"/>
            <a:ext cx="4608513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900" b="1" u="sng">
                <a:latin typeface="Times New Roman" pitchFamily="18" charset="0"/>
                <a:cs typeface="Times New Roman" pitchFamily="18" charset="0"/>
              </a:rPr>
              <a:t>Свойства функции  </a:t>
            </a:r>
            <a:r>
              <a:rPr lang="ru-RU" sz="2900" b="1" i="1" u="sng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900" b="1" u="sng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900" i="1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 = (− ∞; + ∞); </a:t>
            </a:r>
          </a:p>
          <a:p>
            <a:r>
              <a:rPr lang="en-US" sz="290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возрастает на всей 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    области определения;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3. не ограничена ни снизу,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    ни сверху;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4. нет ни наибольшего, ни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    наименьшего значения;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5. функция непрерывна;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900" i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900" i="1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= (− ∞; + ∞)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7596188" y="1773238"/>
          <a:ext cx="1022350" cy="576262"/>
        </p:xfrm>
        <a:graphic>
          <a:graphicData uri="http://schemas.openxmlformats.org/presentationml/2006/ole">
            <p:oleObj spid="_x0000_s1026" name="Формула" r:id="rId5" imgW="406080" imgH="228600" progId="Equation.3">
              <p:embed/>
            </p:oleObj>
          </a:graphicData>
        </a:graphic>
      </p:graphicFrame>
      <p:pic>
        <p:nvPicPr>
          <p:cNvPr id="1031" name="Picture 18" descr="http://e-science.ru/img/math/func/010306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2276475"/>
            <a:ext cx="3743325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 descr="rL7DYoGsq5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3"/>
          <p:cNvSpPr txBox="1">
            <a:spLocks noChangeArrowheads="1"/>
          </p:cNvSpPr>
          <p:nvPr/>
        </p:nvSpPr>
        <p:spPr bwMode="auto">
          <a:xfrm>
            <a:off x="250825" y="260350"/>
            <a:ext cx="84629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9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Квадратичная функция, график – парабола, вершина которой лежит в начале координат и которая направлена ветвями вверх</a:t>
            </a:r>
          </a:p>
        </p:txBody>
      </p:sp>
      <p:sp>
        <p:nvSpPr>
          <p:cNvPr id="2053" name="Прямоугольник 14"/>
          <p:cNvSpPr>
            <a:spLocks noChangeArrowheads="1"/>
          </p:cNvSpPr>
          <p:nvPr/>
        </p:nvSpPr>
        <p:spPr bwMode="auto">
          <a:xfrm>
            <a:off x="4140200" y="1628775"/>
            <a:ext cx="4824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900" b="1" u="sng">
                <a:latin typeface="Times New Roman" pitchFamily="18" charset="0"/>
                <a:cs typeface="Times New Roman" pitchFamily="18" charset="0"/>
              </a:rPr>
              <a:t>Свойства функции   </a:t>
            </a:r>
            <a:r>
              <a:rPr lang="ru-RU" sz="2900" b="1" i="1" u="sng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900" b="1" u="sng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900" i="1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 = (− ∞; + ∞); </a:t>
            </a:r>
          </a:p>
          <a:p>
            <a:r>
              <a:rPr lang="en-US" sz="290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убывает на луче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(− ∞;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0],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    возрастает на луче [0; +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3. ограничена снизу, не 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    ограничена  сверху;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900" i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. = 0, </a:t>
            </a:r>
            <a:r>
              <a:rPr lang="ru-RU" sz="2900" i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. - не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    существует;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5. функция непрерывна;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900" i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900" i="1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[0</a:t>
            </a:r>
            <a:r>
              <a:rPr lang="en-US" sz="2900">
                <a:latin typeface="Times New Roman" pitchFamily="18" charset="0"/>
                <a:cs typeface="Times New Roman" pitchFamily="18" charset="0"/>
              </a:rPr>
              <a:t>; + ∞)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900">
                <a:latin typeface="Times New Roman" pitchFamily="18" charset="0"/>
                <a:cs typeface="Times New Roman" pitchFamily="18" charset="0"/>
              </a:rPr>
              <a:t>7. выпукла снизу.</a:t>
            </a:r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7451725" y="1484313"/>
          <a:ext cx="1198563" cy="655637"/>
        </p:xfrm>
        <a:graphic>
          <a:graphicData uri="http://schemas.openxmlformats.org/presentationml/2006/ole">
            <p:oleObj spid="_x0000_s2050" name="Формула" r:id="rId5" imgW="419040" imgH="228600" progId="Equation.3">
              <p:embed/>
            </p:oleObj>
          </a:graphicData>
        </a:graphic>
      </p:graphicFrame>
      <p:pic>
        <p:nvPicPr>
          <p:cNvPr id="2054" name="Picture 16" descr="http://ru.static.z-dn.net/files/deb/7d1ea60e5d79cb909796d6d59d032b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2133600"/>
            <a:ext cx="374332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 descr="rL7DYoGsq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331913" y="836613"/>
            <a:ext cx="5976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32656"/>
            <a:ext cx="5328592" cy="63373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quation" r:id="rId5" imgW="114120" imgH="215640" progId="Equation.3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214313" y="1857375"/>
          <a:ext cx="5000625" cy="2154238"/>
        </p:xfrm>
        <a:graphic>
          <a:graphicData uri="http://schemas.openxmlformats.org/presentationml/2006/ole">
            <p:oleObj spid="_x0000_s3075" name="Equation" r:id="rId6" imgW="507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395288" y="549275"/>
            <a:ext cx="82089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 algn="ctr"/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«Функции 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= х</a:t>
            </a:r>
            <a:r>
              <a:rPr lang="en-US" sz="3600" b="1" i="1" baseline="30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 Є 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их свойства и графики».</a:t>
            </a:r>
          </a:p>
          <a:p>
            <a:pPr algn="ctr"/>
            <a:r>
              <a:rPr lang="ru-RU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</a:p>
          <a:p>
            <a:pPr algn="ctr"/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Научиться строить графики функции 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= х</a:t>
            </a:r>
            <a:r>
              <a:rPr lang="en-US" sz="3600" b="1" i="1" baseline="30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 Є 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изучить  их свойства».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971550" y="1196975"/>
            <a:ext cx="73453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pPr algn="ctr"/>
            <a:endParaRPr lang="ru-RU" sz="3600" b="1" i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= х</a:t>
            </a:r>
            <a:r>
              <a:rPr lang="en-US" sz="3600" b="1" i="1" baseline="30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 = 1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3, 4, 5, …, </a:t>
            </a:r>
            <a:r>
              <a:rPr lang="ru-RU" sz="3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называют степенной функцией с натуральным показателем.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rL7DYoGsq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1908175" y="1125538"/>
            <a:ext cx="6767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8175" y="404813"/>
            <a:ext cx="6840538" cy="538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исследования функций:</a:t>
            </a:r>
            <a:endParaRPr lang="ru-RU" sz="2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979613" y="981075"/>
            <a:ext cx="6840537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hlink"/>
              </a:buCl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900">
                <a:latin typeface="Times New Roman" pitchFamily="18" charset="0"/>
                <a:cs typeface="Times New Roman" pitchFamily="18" charset="0"/>
              </a:rPr>
              <a:t>Указать область определения функции.</a:t>
            </a:r>
          </a:p>
          <a:p>
            <a:pPr marL="457200" indent="-457200">
              <a:buClr>
                <a:srgbClr val="0000FF"/>
              </a:buClr>
            </a:pPr>
            <a:r>
              <a:rPr lang="ru-RU" sz="2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 Определить четность или нечетность функции (или отметить, что она не является ни четной, ни нечетной).</a:t>
            </a:r>
          </a:p>
          <a:p>
            <a:pPr marL="457200" indent="-457200">
              <a:buClr>
                <a:schemeClr val="hlink"/>
              </a:buClr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3.   Определить промежутки возрастания и убывания функции.</a:t>
            </a:r>
          </a:p>
          <a:p>
            <a:pPr marL="457200" indent="-457200">
              <a:buClr>
                <a:schemeClr val="hlink"/>
              </a:buClr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4.   Определить ограниченность функции.</a:t>
            </a:r>
          </a:p>
          <a:p>
            <a:pPr marL="457200" indent="-457200">
              <a:buClr>
                <a:schemeClr val="hlink"/>
              </a:buClr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5.   Указать наибольшее и наименьшее значение функции.</a:t>
            </a:r>
          </a:p>
          <a:p>
            <a:pPr marL="457200" indent="-457200">
              <a:buClr>
                <a:schemeClr val="hlink"/>
              </a:buClr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6.   Определить непрерывность функции.</a:t>
            </a:r>
          </a:p>
          <a:p>
            <a:pPr marL="457200" indent="-457200">
              <a:buClr>
                <a:schemeClr val="hlink"/>
              </a:buClr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7.   Указать область значений функции.</a:t>
            </a:r>
          </a:p>
          <a:p>
            <a:pPr marL="457200" indent="-457200">
              <a:buClr>
                <a:schemeClr val="hlink"/>
              </a:buClr>
            </a:pPr>
            <a:r>
              <a:rPr lang="ru-RU" sz="2900">
                <a:latin typeface="Times New Roman" pitchFamily="18" charset="0"/>
                <a:cs typeface="Times New Roman" pitchFamily="18" charset="0"/>
              </a:rPr>
              <a:t>8.   Определить выпуклость функции.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900" b="1">
                <a:latin typeface="Times New Roman" pitchFamily="18" charset="0"/>
              </a:rPr>
              <a:t>y</a:t>
            </a:r>
            <a:endParaRPr lang="ru-RU" sz="2900" b="1">
              <a:latin typeface="Times New Roman" pitchFamily="18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4572000" y="214313"/>
            <a:ext cx="0" cy="6643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900" b="1">
                <a:latin typeface="Times New Roman" pitchFamily="18" charset="0"/>
              </a:rPr>
              <a:t>x</a:t>
            </a:r>
            <a:endParaRPr lang="ru-RU" sz="2900" b="1">
              <a:latin typeface="Times New Roman" pitchFamily="18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319088" y="6675438"/>
            <a:ext cx="8658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H="1">
            <a:off x="2392363" y="214313"/>
            <a:ext cx="36512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928688" y="214313"/>
            <a:ext cx="31750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198438" y="228600"/>
            <a:ext cx="46037" cy="64309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2339975" y="3284538"/>
            <a:ext cx="4359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</a:rPr>
              <a:t>   -</a:t>
            </a:r>
            <a:r>
              <a:rPr lang="ru-RU" sz="3600" b="1">
                <a:latin typeface="Times New Roman" pitchFamily="18" charset="0"/>
              </a:rPr>
              <a:t>2   </a:t>
            </a:r>
            <a:r>
              <a:rPr lang="ru-RU" sz="3600">
                <a:latin typeface="Times New Roman" pitchFamily="18" charset="0"/>
              </a:rPr>
              <a:t>-</a:t>
            </a:r>
            <a:r>
              <a:rPr lang="ru-RU" sz="3600" b="1">
                <a:latin typeface="Times New Roman" pitchFamily="18" charset="0"/>
              </a:rPr>
              <a:t>1   0      1    2</a:t>
            </a:r>
          </a:p>
        </p:txBody>
      </p:sp>
      <p:sp>
        <p:nvSpPr>
          <p:cNvPr id="12339" name="Freeform 51"/>
          <p:cNvSpPr>
            <a:spLocks/>
          </p:cNvSpPr>
          <p:nvPr/>
        </p:nvSpPr>
        <p:spPr bwMode="auto">
          <a:xfrm>
            <a:off x="2998788" y="15875"/>
            <a:ext cx="3127375" cy="3421063"/>
          </a:xfrm>
          <a:custGeom>
            <a:avLst/>
            <a:gdLst>
              <a:gd name="T0" fmla="*/ 2147483647 w 1970"/>
              <a:gd name="T1" fmla="*/ 2147483647 h 2155"/>
              <a:gd name="T2" fmla="*/ 2147483647 w 1970"/>
              <a:gd name="T3" fmla="*/ 2147483647 h 2155"/>
              <a:gd name="T4" fmla="*/ 2147483647 w 1970"/>
              <a:gd name="T5" fmla="*/ 2147483647 h 2155"/>
              <a:gd name="T6" fmla="*/ 2147483647 w 1970"/>
              <a:gd name="T7" fmla="*/ 2147483647 h 2155"/>
              <a:gd name="T8" fmla="*/ 2147483647 w 1970"/>
              <a:gd name="T9" fmla="*/ 2147483647 h 2155"/>
              <a:gd name="T10" fmla="*/ 2147483647 w 1970"/>
              <a:gd name="T11" fmla="*/ 2147483647 h 2155"/>
              <a:gd name="T12" fmla="*/ 2147483647 w 1970"/>
              <a:gd name="T13" fmla="*/ 0 h 21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70"/>
              <a:gd name="T22" fmla="*/ 0 h 2155"/>
              <a:gd name="T23" fmla="*/ 1970 w 1970"/>
              <a:gd name="T24" fmla="*/ 2155 h 21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70" h="2155">
                <a:moveTo>
                  <a:pt x="2" y="115"/>
                </a:moveTo>
                <a:cubicBezTo>
                  <a:pt x="0" y="96"/>
                  <a:pt x="42" y="186"/>
                  <a:pt x="89" y="336"/>
                </a:cubicBezTo>
                <a:cubicBezTo>
                  <a:pt x="136" y="486"/>
                  <a:pt x="209" y="785"/>
                  <a:pt x="287" y="1014"/>
                </a:cubicBezTo>
                <a:cubicBezTo>
                  <a:pt x="365" y="1243"/>
                  <a:pt x="443" y="1521"/>
                  <a:pt x="559" y="1710"/>
                </a:cubicBezTo>
                <a:cubicBezTo>
                  <a:pt x="675" y="1899"/>
                  <a:pt x="833" y="2155"/>
                  <a:pt x="981" y="2150"/>
                </a:cubicBezTo>
                <a:cubicBezTo>
                  <a:pt x="1129" y="2145"/>
                  <a:pt x="1281" y="2038"/>
                  <a:pt x="1446" y="1680"/>
                </a:cubicBezTo>
                <a:cubicBezTo>
                  <a:pt x="1611" y="1322"/>
                  <a:pt x="1861" y="350"/>
                  <a:pt x="1970" y="0"/>
                </a:cubicBezTo>
              </a:path>
            </a:pathLst>
          </a:cu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0" name="Freeform 56"/>
          <p:cNvSpPr>
            <a:spLocks/>
          </p:cNvSpPr>
          <p:nvPr/>
        </p:nvSpPr>
        <p:spPr bwMode="auto">
          <a:xfrm>
            <a:off x="3308350" y="15875"/>
            <a:ext cx="2457450" cy="3405188"/>
          </a:xfrm>
          <a:custGeom>
            <a:avLst/>
            <a:gdLst>
              <a:gd name="T0" fmla="*/ 0 w 1548"/>
              <a:gd name="T1" fmla="*/ 0 h 2329"/>
              <a:gd name="T2" fmla="*/ 2147483647 w 1548"/>
              <a:gd name="T3" fmla="*/ 2147483647 h 2329"/>
              <a:gd name="T4" fmla="*/ 2147483647 w 1548"/>
              <a:gd name="T5" fmla="*/ 2147483647 h 2329"/>
              <a:gd name="T6" fmla="*/ 2147483647 w 1548"/>
              <a:gd name="T7" fmla="*/ 2147483647 h 2329"/>
              <a:gd name="T8" fmla="*/ 2147483647 w 1548"/>
              <a:gd name="T9" fmla="*/ 2147483647 h 2329"/>
              <a:gd name="T10" fmla="*/ 2147483647 w 1548"/>
              <a:gd name="T11" fmla="*/ 2147483647 h 2329"/>
              <a:gd name="T12" fmla="*/ 2147483647 w 1548"/>
              <a:gd name="T13" fmla="*/ 2147483647 h 2329"/>
              <a:gd name="T14" fmla="*/ 2147483647 w 1548"/>
              <a:gd name="T15" fmla="*/ 2147483647 h 2329"/>
              <a:gd name="T16" fmla="*/ 2147483647 w 1548"/>
              <a:gd name="T17" fmla="*/ 2147483647 h 2329"/>
              <a:gd name="T18" fmla="*/ 2147483647 w 1548"/>
              <a:gd name="T19" fmla="*/ 2147483647 h 2329"/>
              <a:gd name="T20" fmla="*/ 2147483647 w 1548"/>
              <a:gd name="T21" fmla="*/ 2147483647 h 232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48"/>
              <a:gd name="T34" fmla="*/ 0 h 2329"/>
              <a:gd name="T35" fmla="*/ 1548 w 1548"/>
              <a:gd name="T36" fmla="*/ 2329 h 232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48" h="2329">
                <a:moveTo>
                  <a:pt x="0" y="0"/>
                </a:moveTo>
                <a:cubicBezTo>
                  <a:pt x="8" y="33"/>
                  <a:pt x="36" y="138"/>
                  <a:pt x="46" y="204"/>
                </a:cubicBezTo>
                <a:cubicBezTo>
                  <a:pt x="56" y="270"/>
                  <a:pt x="36" y="232"/>
                  <a:pt x="60" y="398"/>
                </a:cubicBezTo>
                <a:cubicBezTo>
                  <a:pt x="84" y="564"/>
                  <a:pt x="140" y="958"/>
                  <a:pt x="188" y="1198"/>
                </a:cubicBezTo>
                <a:cubicBezTo>
                  <a:pt x="236" y="1438"/>
                  <a:pt x="297" y="1670"/>
                  <a:pt x="348" y="1838"/>
                </a:cubicBezTo>
                <a:cubicBezTo>
                  <a:pt x="399" y="2006"/>
                  <a:pt x="420" y="2125"/>
                  <a:pt x="492" y="2206"/>
                </a:cubicBezTo>
                <a:cubicBezTo>
                  <a:pt x="564" y="2287"/>
                  <a:pt x="687" y="2319"/>
                  <a:pt x="783" y="2324"/>
                </a:cubicBezTo>
                <a:cubicBezTo>
                  <a:pt x="879" y="2329"/>
                  <a:pt x="990" y="2316"/>
                  <a:pt x="1068" y="2238"/>
                </a:cubicBezTo>
                <a:cubicBezTo>
                  <a:pt x="1146" y="2160"/>
                  <a:pt x="1195" y="2027"/>
                  <a:pt x="1248" y="1854"/>
                </a:cubicBezTo>
                <a:cubicBezTo>
                  <a:pt x="1301" y="1681"/>
                  <a:pt x="1338" y="1505"/>
                  <a:pt x="1388" y="1198"/>
                </a:cubicBezTo>
                <a:cubicBezTo>
                  <a:pt x="1438" y="891"/>
                  <a:pt x="1515" y="261"/>
                  <a:pt x="1548" y="1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1" name="Text Box 59"/>
          <p:cNvSpPr txBox="1">
            <a:spLocks noChangeArrowheads="1"/>
          </p:cNvSpPr>
          <p:nvPr/>
        </p:nvSpPr>
        <p:spPr bwMode="auto">
          <a:xfrm>
            <a:off x="6019800" y="22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у = х</a:t>
            </a:r>
            <a:r>
              <a:rPr lang="ru-RU" sz="2400" b="1" baseline="30000">
                <a:solidFill>
                  <a:srgbClr val="3399FF"/>
                </a:solidFill>
              </a:rPr>
              <a:t>2</a:t>
            </a:r>
            <a:r>
              <a:rPr lang="ru-RU" sz="2400" b="1"/>
              <a:t> </a:t>
            </a:r>
          </a:p>
        </p:txBody>
      </p:sp>
      <p:sp>
        <p:nvSpPr>
          <p:cNvPr id="12342" name="Freeform 61"/>
          <p:cNvSpPr>
            <a:spLocks/>
          </p:cNvSpPr>
          <p:nvPr/>
        </p:nvSpPr>
        <p:spPr bwMode="auto">
          <a:xfrm>
            <a:off x="3556000" y="-76200"/>
            <a:ext cx="1930400" cy="3530600"/>
          </a:xfrm>
          <a:custGeom>
            <a:avLst/>
            <a:gdLst>
              <a:gd name="T0" fmla="*/ 0 w 1216"/>
              <a:gd name="T1" fmla="*/ 0 h 2224"/>
              <a:gd name="T2" fmla="*/ 2147483647 w 1216"/>
              <a:gd name="T3" fmla="*/ 2147483647 h 2224"/>
              <a:gd name="T4" fmla="*/ 2147483647 w 1216"/>
              <a:gd name="T5" fmla="*/ 2147483647 h 2224"/>
              <a:gd name="T6" fmla="*/ 2147483647 w 1216"/>
              <a:gd name="T7" fmla="*/ 2147483647 h 2224"/>
              <a:gd name="T8" fmla="*/ 2147483647 w 1216"/>
              <a:gd name="T9" fmla="*/ 2147483647 h 2224"/>
              <a:gd name="T10" fmla="*/ 2147483647 w 1216"/>
              <a:gd name="T11" fmla="*/ 2147483647 h 2224"/>
              <a:gd name="T12" fmla="*/ 2147483647 w 1216"/>
              <a:gd name="T13" fmla="*/ 2147483647 h 2224"/>
              <a:gd name="T14" fmla="*/ 2147483647 w 1216"/>
              <a:gd name="T15" fmla="*/ 2147483647 h 2224"/>
              <a:gd name="T16" fmla="*/ 2147483647 w 1216"/>
              <a:gd name="T17" fmla="*/ 0 h 2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16"/>
              <a:gd name="T28" fmla="*/ 0 h 2224"/>
              <a:gd name="T29" fmla="*/ 1216 w 1216"/>
              <a:gd name="T30" fmla="*/ 2224 h 2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16" h="2224">
                <a:moveTo>
                  <a:pt x="0" y="0"/>
                </a:moveTo>
                <a:cubicBezTo>
                  <a:pt x="19" y="155"/>
                  <a:pt x="77" y="640"/>
                  <a:pt x="112" y="928"/>
                </a:cubicBezTo>
                <a:cubicBezTo>
                  <a:pt x="147" y="1216"/>
                  <a:pt x="173" y="1525"/>
                  <a:pt x="208" y="1728"/>
                </a:cubicBezTo>
                <a:cubicBezTo>
                  <a:pt x="243" y="1931"/>
                  <a:pt x="248" y="2064"/>
                  <a:pt x="320" y="2144"/>
                </a:cubicBezTo>
                <a:cubicBezTo>
                  <a:pt x="392" y="2224"/>
                  <a:pt x="533" y="2208"/>
                  <a:pt x="640" y="2208"/>
                </a:cubicBezTo>
                <a:cubicBezTo>
                  <a:pt x="747" y="2208"/>
                  <a:pt x="888" y="2224"/>
                  <a:pt x="960" y="2144"/>
                </a:cubicBezTo>
                <a:cubicBezTo>
                  <a:pt x="1032" y="2064"/>
                  <a:pt x="1040" y="1933"/>
                  <a:pt x="1072" y="1728"/>
                </a:cubicBezTo>
                <a:cubicBezTo>
                  <a:pt x="1104" y="1523"/>
                  <a:pt x="1128" y="1200"/>
                  <a:pt x="1152" y="912"/>
                </a:cubicBezTo>
                <a:cubicBezTo>
                  <a:pt x="1176" y="624"/>
                  <a:pt x="1203" y="190"/>
                  <a:pt x="1216" y="0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3" name="Oval 53"/>
          <p:cNvSpPr>
            <a:spLocks noChangeArrowheads="1"/>
          </p:cNvSpPr>
          <p:nvPr/>
        </p:nvSpPr>
        <p:spPr bwMode="auto">
          <a:xfrm>
            <a:off x="3781425" y="2609850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44" name="Oval 54"/>
          <p:cNvSpPr>
            <a:spLocks noChangeArrowheads="1"/>
          </p:cNvSpPr>
          <p:nvPr/>
        </p:nvSpPr>
        <p:spPr bwMode="auto">
          <a:xfrm>
            <a:off x="5189538" y="2620963"/>
            <a:ext cx="163512" cy="1635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45" name="Oval 55"/>
          <p:cNvSpPr>
            <a:spLocks noChangeArrowheads="1"/>
          </p:cNvSpPr>
          <p:nvPr/>
        </p:nvSpPr>
        <p:spPr bwMode="auto">
          <a:xfrm>
            <a:off x="4489450" y="3340100"/>
            <a:ext cx="163513" cy="1635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346" name="Text Box 62"/>
          <p:cNvSpPr txBox="1">
            <a:spLocks noChangeArrowheads="1"/>
          </p:cNvSpPr>
          <p:nvPr/>
        </p:nvSpPr>
        <p:spPr bwMode="auto">
          <a:xfrm>
            <a:off x="5334000" y="121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6</a:t>
            </a:r>
            <a:endParaRPr lang="ru-RU" sz="2400" b="1">
              <a:solidFill>
                <a:srgbClr val="008000"/>
              </a:solidFill>
            </a:endParaRPr>
          </a:p>
        </p:txBody>
      </p:sp>
      <p:sp>
        <p:nvSpPr>
          <p:cNvPr id="12347" name="Text Box 60"/>
          <p:cNvSpPr txBox="1">
            <a:spLocks noChangeArrowheads="1"/>
          </p:cNvSpPr>
          <p:nvPr/>
        </p:nvSpPr>
        <p:spPr bwMode="auto">
          <a:xfrm>
            <a:off x="5562600" y="68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у = х</a:t>
            </a:r>
            <a:r>
              <a:rPr lang="ru-RU" sz="2400" b="1" baseline="30000">
                <a:solidFill>
                  <a:srgbClr val="FF0000"/>
                </a:solidFill>
              </a:rPr>
              <a:t>4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1000" y="5791200"/>
            <a:ext cx="8474075" cy="538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en-US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ru-RU" sz="29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чётное натуральное число</a:t>
            </a:r>
          </a:p>
        </p:txBody>
      </p:sp>
      <p:sp>
        <p:nvSpPr>
          <p:cNvPr id="12349" name="Line 6"/>
          <p:cNvSpPr>
            <a:spLocks noChangeShapeType="1"/>
          </p:cNvSpPr>
          <p:nvPr/>
        </p:nvSpPr>
        <p:spPr bwMode="auto">
          <a:xfrm>
            <a:off x="5184775" y="33845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1081</Words>
  <Application>Microsoft Office PowerPoint</Application>
  <PresentationFormat>Экран (4:3)</PresentationFormat>
  <Paragraphs>228</Paragraphs>
  <Slides>18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Формула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Megafon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Пак В. Н.</dc:creator>
  <cp:keywords>Функция</cp:keywords>
  <cp:lastModifiedBy>Пользователь</cp:lastModifiedBy>
  <cp:revision>155</cp:revision>
  <dcterms:created xsi:type="dcterms:W3CDTF">2013-01-01T19:32:31Z</dcterms:created>
  <dcterms:modified xsi:type="dcterms:W3CDTF">2013-11-10T18:53:52Z</dcterms:modified>
</cp:coreProperties>
</file>