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1"/>
  </p:notesMasterIdLst>
  <p:handoutMasterIdLst>
    <p:handoutMasterId r:id="rId62"/>
  </p:handoutMasterIdLst>
  <p:sldIdLst>
    <p:sldId id="256" r:id="rId3"/>
    <p:sldId id="267" r:id="rId4"/>
    <p:sldId id="270" r:id="rId5"/>
    <p:sldId id="273" r:id="rId6"/>
    <p:sldId id="274" r:id="rId7"/>
    <p:sldId id="275" r:id="rId8"/>
    <p:sldId id="276" r:id="rId9"/>
    <p:sldId id="277" r:id="rId10"/>
    <p:sldId id="281" r:id="rId11"/>
    <p:sldId id="280" r:id="rId12"/>
    <p:sldId id="279" r:id="rId13"/>
    <p:sldId id="278" r:id="rId14"/>
    <p:sldId id="282" r:id="rId15"/>
    <p:sldId id="286" r:id="rId16"/>
    <p:sldId id="285" r:id="rId17"/>
    <p:sldId id="284" r:id="rId18"/>
    <p:sldId id="283" r:id="rId19"/>
    <p:sldId id="294" r:id="rId20"/>
    <p:sldId id="295" r:id="rId21"/>
    <p:sldId id="293" r:id="rId22"/>
    <p:sldId id="292" r:id="rId23"/>
    <p:sldId id="291" r:id="rId24"/>
    <p:sldId id="290" r:id="rId25"/>
    <p:sldId id="289" r:id="rId26"/>
    <p:sldId id="296" r:id="rId27"/>
    <p:sldId id="301" r:id="rId28"/>
    <p:sldId id="300" r:id="rId29"/>
    <p:sldId id="299" r:id="rId30"/>
    <p:sldId id="298" r:id="rId31"/>
    <p:sldId id="297" r:id="rId32"/>
    <p:sldId id="302" r:id="rId33"/>
    <p:sldId id="307" r:id="rId34"/>
    <p:sldId id="308" r:id="rId35"/>
    <p:sldId id="309" r:id="rId36"/>
    <p:sldId id="310" r:id="rId37"/>
    <p:sldId id="306" r:id="rId38"/>
    <p:sldId id="305" r:id="rId39"/>
    <p:sldId id="304" r:id="rId40"/>
    <p:sldId id="303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66" d="100"/>
          <a:sy n="66" d="100"/>
        </p:scale>
        <p:origin x="-594" y="-5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ru-RU"/>
              <a:pPr/>
              <a:t>08.12.2013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ru-RU"/>
              <a:pPr/>
              <a:t>08.12.2013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ru-RU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8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ru-RU" noProof="0" smtClean="0"/>
              <a:pPr/>
              <a:t>08.12.2013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1"/>
                </a:solidFill>
                <a:latin typeface="Consolas"/>
              </a:rPr>
              <a:t>Элементы информатики и вычислительной техники на уроках математики</a:t>
            </a:r>
            <a:endParaRPr lang="ru-RU" sz="4800" b="0" i="0" dirty="0">
              <a:solidFill>
                <a:schemeClr val="accent1"/>
              </a:solidFill>
              <a:latin typeface="Consola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Лобанова Галина Павловна,</a:t>
            </a:r>
          </a:p>
          <a:p>
            <a:r>
              <a:rPr lang="ru-RU" dirty="0" smtClean="0"/>
              <a:t>учитель математики УОР №2, Санкт-Петербург</a:t>
            </a:r>
            <a:endParaRPr lang="ru-RU" b="0" i="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ru-RU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0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ru-RU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82175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 + 0.2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7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ru-RU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82175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 + 0.2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30516" y="589846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12.2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2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975428"/>
            <a:ext cx="1847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276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8/9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8/9 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1/4 = 2/9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8/9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8/9 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1/4 = 2/9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&lt;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8/9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8/9 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1/4 = 2/9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&lt;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82175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0.75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3/4 = 1/6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8/9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8/9 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1/4 = 2/9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&lt;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82175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0.75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2/9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3/4 = 1/6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30516" y="589846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1/6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 smtClean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67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1.2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1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1.2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1.2 : 6 =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08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1.2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1.2 : 6 =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0.2 + 1.2 = 1.4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49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1.2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1.2 : 6 =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0.2 + 1.2 = 1.4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1.4 ∙ 0.1 = 0.14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26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1.2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1.2 : 6 =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0.2 + 1.2 = 1.4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1.4 ∙ 0.1 = 0.14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30516" y="503962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0.14 &lt;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4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1.2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1.2 : 6 =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0.2 + 1.2 = 1.4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1.4 ∙ 0.1 = 0.14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30516" y="596341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0.14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30516" y="503962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0.14 &lt;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2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72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6 = 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8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6 = 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0.5 + 1.2 = 1.7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56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6 = 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0.5 + 1.2 = 1.7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1.7 ∙ 0.1 = 0.17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01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6 = 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0.5 + 1.2 = 1.7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1.7 ∙ 0.1 = 0.17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30516" y="503962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0.17 &lt;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0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/>
              <a:t>.</a:t>
            </a:r>
            <a:r>
              <a:rPr lang="en-US" dirty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6 = 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0.5 + 1.2 = 1.7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1.7 ∙ 0.1 = 0.17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30516" y="596341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0.17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30516" y="503962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0.17 &lt;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7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85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8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30516" y="3411128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 + 1.2 = 6.2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5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30516" y="3411128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 + 1.2 = 6.2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4130575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6.2 ∙ 0.1 = 0.62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1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30516" y="3411128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 + 1.2 = 6.2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4130575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6.2 ∙ 0.1 = 0.62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5039622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0.62 &gt;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9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0.62 + 1.2 = 1.82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8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0.62 + 1.2 = 1.82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1.82 ∙ 0.1 = 0.182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67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0.62 + 1.2 = 1.82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1.82 ∙ 0.1 = 0.182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30516" y="503962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0.182 &lt;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2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2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6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4874411"/>
            <a:ext cx="2232248" cy="792088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70210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3768" y="5510230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57908" y="488568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30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2769" y="268351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30 : 6 = 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2769" y="341112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0.62 + 1.2 = 1.82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130575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1.82 ∙ 0.1 = 0.182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30516" y="596341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0.182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972" y="3364526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+ 1.2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971" y="4083974"/>
            <a:ext cx="2232248" cy="55486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0.1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5" name="Straight Arrow Connector 14"/>
          <p:cNvCxnSpPr>
            <a:stCxn id="3" idx="2"/>
            <a:endCxn id="28" idx="0"/>
          </p:cNvCxnSpPr>
          <p:nvPr/>
        </p:nvCxnSpPr>
        <p:spPr>
          <a:xfrm>
            <a:off x="3250096" y="3191780"/>
            <a:ext cx="0" cy="172746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 flipH="1">
            <a:off x="3250095" y="3919394"/>
            <a:ext cx="1" cy="1645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5" idx="0"/>
          </p:cNvCxnSpPr>
          <p:nvPr/>
        </p:nvCxnSpPr>
        <p:spPr>
          <a:xfrm>
            <a:off x="3250095" y="4638842"/>
            <a:ext cx="1" cy="235569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0" idx="0"/>
          </p:cNvCxnSpPr>
          <p:nvPr/>
        </p:nvCxnSpPr>
        <p:spPr>
          <a:xfrm>
            <a:off x="3250096" y="5666499"/>
            <a:ext cx="0" cy="203711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1"/>
            <a:endCxn id="28" idx="1"/>
          </p:cNvCxnSpPr>
          <p:nvPr/>
        </p:nvCxnSpPr>
        <p:spPr>
          <a:xfrm rot="10800000">
            <a:off x="2133972" y="3641961"/>
            <a:ext cx="12700" cy="1628495"/>
          </a:xfrm>
          <a:prstGeom prst="bentConnector3">
            <a:avLst>
              <a:gd name="adj1" fmla="val 5556528"/>
            </a:avLst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30516" y="503962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0.182 &lt; 0.2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7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/>
              <a:t>.</a:t>
            </a:r>
            <a:r>
              <a:rPr lang="en-US" dirty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.00 = 10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6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8" y="2730115"/>
            <a:ext cx="3978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 : 0.4 =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80 :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 = 20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8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 : 0.4 = 20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 : 0.4 = 20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20 - 0.12 = 19.88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7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 : 0.4 = 20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20 - 0.12 = 19.88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12769" y="522176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19.88 : 10 = 1.988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 : 0.4 = 20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20 - 0.12 = 19.88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12769" y="522176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19.88 : 10 = 1.988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2769" y="589846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1.988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4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 smtClean="0">
                <a:latin typeface="Consolas"/>
              </a:rPr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 smtClean="0">
                <a:latin typeface="Consolas"/>
              </a:rPr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20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: 4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1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 smtClean="0">
                <a:latin typeface="Consolas"/>
              </a:rPr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6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/>
              <a:t>.</a:t>
            </a:r>
            <a:r>
              <a:rPr lang="en-US" dirty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 ∙ 0.25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&lt;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0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 smtClean="0">
                <a:latin typeface="Consolas"/>
              </a:rPr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8" y="4446726"/>
            <a:ext cx="49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- 0.12 = 5.00 – 0.12 = 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 smtClean="0">
                <a:latin typeface="Consolas"/>
              </a:rPr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- 0.12 =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12769" y="522176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.88 : 10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9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 smtClean="0">
                <a:latin typeface="Consolas"/>
              </a:rPr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9" y="370222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&gt; 0.4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- 0.12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12769" y="5221762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.88 : 10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2769" y="589846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0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4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88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8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8" y="2730115"/>
            <a:ext cx="4266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1.6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: 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3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8" y="3702222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6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8" y="3702222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∙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.2 = 0.08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8" y="3702222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∙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.2 = 0.08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12344" y="5221762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0.08 + 5 = 5.08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Упражнение </a:t>
            </a:r>
            <a:r>
              <a:rPr lang="en-US" dirty="0" smtClean="0">
                <a:latin typeface="Consolas"/>
              </a:rPr>
              <a:t>3.</a:t>
            </a:r>
            <a:r>
              <a:rPr lang="ru-RU" dirty="0">
                <a:latin typeface="Consolas"/>
              </a:rPr>
              <a:t>3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 0.4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- 0.12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391231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∙ 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5"/>
            <a:ext cx="288032" cy="458175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458175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3851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: 10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62165" y="5166267"/>
            <a:ext cx="1584176" cy="5726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+ 5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26" idx="0"/>
          </p:cNvCxnSpPr>
          <p:nvPr/>
        </p:nvCxnSpPr>
        <p:spPr>
          <a:xfrm flipH="1">
            <a:off x="1845939" y="4963887"/>
            <a:ext cx="1" cy="202380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27" idx="0"/>
          </p:cNvCxnSpPr>
          <p:nvPr/>
        </p:nvCxnSpPr>
        <p:spPr>
          <a:xfrm>
            <a:off x="4654252" y="4963887"/>
            <a:ext cx="1" cy="202380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7" idx="2"/>
            <a:endCxn id="10" idx="6"/>
          </p:cNvCxnSpPr>
          <p:nvPr/>
        </p:nvCxnSpPr>
        <p:spPr>
          <a:xfrm rot="5400000">
            <a:off x="4315049" y="5790095"/>
            <a:ext cx="390377" cy="288033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10" idx="2"/>
          </p:cNvCxnSpPr>
          <p:nvPr/>
        </p:nvCxnSpPr>
        <p:spPr>
          <a:xfrm rot="16200000" flipH="1">
            <a:off x="1794767" y="5790094"/>
            <a:ext cx="390377" cy="288033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2769" y="1866019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2769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16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: 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2768" y="3702222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= 0.4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2769" y="4446726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0.4 ∙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.2 = 0.08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12344" y="5221762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0.08 + 5 = 5.08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2343" y="5898466"/>
            <a:ext cx="383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5.08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9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/>
              <a:t>.</a:t>
            </a:r>
            <a:r>
              <a:rPr lang="en-US" dirty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 ∙ 0.25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&lt;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82175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0.75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7.5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2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/>
              <a:t>.</a:t>
            </a:r>
            <a:r>
              <a:rPr lang="en-US" dirty="0"/>
              <a:t>1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нет</a:t>
            </a:r>
            <a:endParaRPr lang="en-US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да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40 ∙ 0.25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30516" y="37022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&lt; 10.5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30516" y="482175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10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∙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0.75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7.5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30516" y="589846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Ответ: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7.5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ru-RU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3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Упражнение </a:t>
            </a:r>
            <a:r>
              <a:rPr lang="en-US" dirty="0"/>
              <a:t>1</a:t>
            </a:r>
            <a:r>
              <a:rPr lang="ru-RU" dirty="0" smtClean="0"/>
              <a:t>.</a:t>
            </a:r>
            <a:r>
              <a:rPr lang="ru-RU" dirty="0"/>
              <a:t>2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33972" y="1772816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начало 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972" y="2636912"/>
            <a:ext cx="2232248" cy="64807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133972" y="3501008"/>
            <a:ext cx="2232248" cy="864096"/>
          </a:xfrm>
          <a:prstGeom prst="diamond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&gt;10.5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3852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+0.2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64" y="4656544"/>
            <a:ext cx="1584176" cy="79208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75%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972" y="5805264"/>
            <a:ext cx="2232248" cy="648072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конец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3" idx="0"/>
          </p:cNvCxnSpPr>
          <p:nvPr/>
        </p:nvCxnSpPr>
        <p:spPr>
          <a:xfrm>
            <a:off x="3250096" y="2420888"/>
            <a:ext cx="0" cy="216024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250096" y="3284984"/>
            <a:ext cx="0" cy="216024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6" idx="0"/>
          </p:cNvCxnSpPr>
          <p:nvPr/>
        </p:nvCxnSpPr>
        <p:spPr>
          <a:xfrm rot="10800000" flipV="1">
            <a:off x="184594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9" idx="0"/>
          </p:cNvCxnSpPr>
          <p:nvPr/>
        </p:nvCxnSpPr>
        <p:spPr>
          <a:xfrm>
            <a:off x="4366220" y="3933056"/>
            <a:ext cx="288032" cy="723488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2"/>
            <a:endCxn id="10" idx="2"/>
          </p:cNvCxnSpPr>
          <p:nvPr/>
        </p:nvCxnSpPr>
        <p:spPr>
          <a:xfrm rot="16200000" flipH="1">
            <a:off x="164962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2"/>
            <a:endCxn id="10" idx="6"/>
          </p:cNvCxnSpPr>
          <p:nvPr/>
        </p:nvCxnSpPr>
        <p:spPr>
          <a:xfrm rot="5400000">
            <a:off x="4169902" y="5644950"/>
            <a:ext cx="680668" cy="288032"/>
          </a:xfrm>
          <a:prstGeom prst="bentConnector2">
            <a:avLst/>
          </a:prstGeom>
          <a:ln w="25400">
            <a:solidFill>
              <a:schemeClr val="accent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54252" y="3846525"/>
            <a:ext cx="62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нет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5099" y="384981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0516" y="1866019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48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0516" y="2730115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4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8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∙ 0.25 =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12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 ∙ 4 ∙ 0.25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= 12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6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361420C-9553-44A4-8E05-DF83120FC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1843</Words>
  <Application>Microsoft Office PowerPoint</Application>
  <PresentationFormat>Произвольный</PresentationFormat>
  <Paragraphs>794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TS102804846</vt:lpstr>
      <vt:lpstr>Элементы информатики и вычислительной техники на уроках математики</vt:lpstr>
      <vt:lpstr>Упражнение 1</vt:lpstr>
      <vt:lpstr>Упражнение 1.1</vt:lpstr>
      <vt:lpstr>Упражнение 1.1</vt:lpstr>
      <vt:lpstr>Упражнение 1.1</vt:lpstr>
      <vt:lpstr>Упражнение 1.1</vt:lpstr>
      <vt:lpstr>Упражнение 1.1</vt:lpstr>
      <vt:lpstr>Упражнение 1.2</vt:lpstr>
      <vt:lpstr>Упражнение 1.2</vt:lpstr>
      <vt:lpstr>Упражнение 1.2</vt:lpstr>
      <vt:lpstr>Упражнение 1.2</vt:lpstr>
      <vt:lpstr>Упражнение 1.2</vt:lpstr>
      <vt:lpstr>Упражнение 1.3</vt:lpstr>
      <vt:lpstr>Упражнение 1.3</vt:lpstr>
      <vt:lpstr>Упражнение 1.3</vt:lpstr>
      <vt:lpstr>Упражнение 1.3</vt:lpstr>
      <vt:lpstr>Упражнение 1.3</vt:lpstr>
      <vt:lpstr>Упражнение 2</vt:lpstr>
      <vt:lpstr>Упражнение 2.1</vt:lpstr>
      <vt:lpstr>Упражнение 2.1</vt:lpstr>
      <vt:lpstr>Упражнение 2.1</vt:lpstr>
      <vt:lpstr>Упражнение 2.1</vt:lpstr>
      <vt:lpstr>Упражнение 2.1</vt:lpstr>
      <vt:lpstr>Упражнение 2.1</vt:lpstr>
      <vt:lpstr>Упражнение 2.2</vt:lpstr>
      <vt:lpstr>Упражнение 2.2</vt:lpstr>
      <vt:lpstr>Упражнение 2.2</vt:lpstr>
      <vt:lpstr>Упражнение 2.2</vt:lpstr>
      <vt:lpstr>Упражнение 2.2</vt:lpstr>
      <vt:lpstr>Упражнение 2.2</vt:lpstr>
      <vt:lpstr>Упражнение 2.3</vt:lpstr>
      <vt:lpstr>Упражнение 2.3</vt:lpstr>
      <vt:lpstr>Упражнение 2.3</vt:lpstr>
      <vt:lpstr>Упражнение 2.3</vt:lpstr>
      <vt:lpstr>Упражнение 2.3</vt:lpstr>
      <vt:lpstr>Упражнение 2.3</vt:lpstr>
      <vt:lpstr>Упражнение 2.3</vt:lpstr>
      <vt:lpstr>Упражнение 2.3</vt:lpstr>
      <vt:lpstr>Упражнение 2.3</vt:lpstr>
      <vt:lpstr>Упражнение 3</vt:lpstr>
      <vt:lpstr>Упражнение 3.1</vt:lpstr>
      <vt:lpstr>Упражнение 3.1</vt:lpstr>
      <vt:lpstr>Упражнение 3.1</vt:lpstr>
      <vt:lpstr>Упражнение 3.1</vt:lpstr>
      <vt:lpstr>Упражнение 3.1</vt:lpstr>
      <vt:lpstr>Упражнение 3.1</vt:lpstr>
      <vt:lpstr>Упражнение 3.2</vt:lpstr>
      <vt:lpstr>Упражнение 3.2</vt:lpstr>
      <vt:lpstr>Упражнение 3.2</vt:lpstr>
      <vt:lpstr>Упражнение 3.2</vt:lpstr>
      <vt:lpstr>Упражнение 3.2</vt:lpstr>
      <vt:lpstr>Упражнение 3.2</vt:lpstr>
      <vt:lpstr>Упражнение 3.3</vt:lpstr>
      <vt:lpstr>Упражнение 3.3</vt:lpstr>
      <vt:lpstr>Упражнение 3.3</vt:lpstr>
      <vt:lpstr>Упражнение 3.3</vt:lpstr>
      <vt:lpstr>Упражнение 3.3</vt:lpstr>
      <vt:lpstr>Упражнение 3.3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2013-11-13T10:43:03Z</dcterms:created>
  <dcterms:modified xsi:type="dcterms:W3CDTF">2013-12-08T02:53:13Z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