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0"/>
  </p:notesMasterIdLst>
  <p:sldIdLst>
    <p:sldId id="258" r:id="rId2"/>
    <p:sldId id="259" r:id="rId3"/>
    <p:sldId id="262" r:id="rId4"/>
    <p:sldId id="260" r:id="rId5"/>
    <p:sldId id="275" r:id="rId6"/>
    <p:sldId id="276" r:id="rId7"/>
    <p:sldId id="277" r:id="rId8"/>
    <p:sldId id="265" r:id="rId9"/>
    <p:sldId id="263" r:id="rId10"/>
    <p:sldId id="264" r:id="rId11"/>
    <p:sldId id="266" r:id="rId12"/>
    <p:sldId id="267" r:id="rId13"/>
    <p:sldId id="270" r:id="rId14"/>
    <p:sldId id="279" r:id="rId15"/>
    <p:sldId id="280" r:id="rId16"/>
    <p:sldId id="281" r:id="rId17"/>
    <p:sldId id="282" r:id="rId18"/>
    <p:sldId id="283" r:id="rId19"/>
    <p:sldId id="268" r:id="rId20"/>
    <p:sldId id="269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2" r:id="rId38"/>
    <p:sldId id="304" r:id="rId39"/>
    <p:sldId id="305" r:id="rId40"/>
    <p:sldId id="306" r:id="rId41"/>
    <p:sldId id="307" r:id="rId42"/>
    <p:sldId id="309" r:id="rId43"/>
    <p:sldId id="308" r:id="rId44"/>
    <p:sldId id="272" r:id="rId45"/>
    <p:sldId id="273" r:id="rId46"/>
    <p:sldId id="271" r:id="rId47"/>
    <p:sldId id="310" r:id="rId48"/>
    <p:sldId id="311" r:id="rId4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-52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-52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-52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-52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-52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-52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-52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-52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-52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5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2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C6AD259-A8C7-49AA-8BB8-B498757EBEEA}" type="datetimeFigureOut">
              <a:rPr lang="ru-RU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4597371-E469-4E27-AD2D-54C6A529C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AA9E52-8A6C-44EC-995D-D04FBDA78E2D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68099D-0739-43BF-9222-D698494606ED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36B18-F959-4E0A-A84A-48F168D23A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5F09F-63A0-409C-BFD8-C697F52B2A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97163-8F7D-4F4C-A03D-7A897C70F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C8571-87B4-45E5-8E8E-4057812486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EB339-E992-41DB-98A9-57D2E72058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21F93-88E7-4B6A-9C3C-D8DBBF876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FCD18-D7F6-4C55-A074-506ED3293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B6D1B-A1AD-4EB6-B64B-1A4EE3879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82290-C5D5-4799-BFE2-F186FE1CB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2FB1C-D694-44A6-B9FD-BA9F3BCB8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5A8FC-7C29-488D-A591-683D2F01F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C1A54-6BEC-4C4B-8936-5DF6E246BD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AEA0C-FE85-4C16-B50E-BDEDE071F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6E2A641-2DBD-4513-BBE2-70C9E7672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jpeg"/><Relationship Id="rId11" Type="http://schemas.openxmlformats.org/officeDocument/2006/relationships/image" Target="../media/image24.gif"/><Relationship Id="rId5" Type="http://schemas.openxmlformats.org/officeDocument/2006/relationships/image" Target="../media/image60.jpeg"/><Relationship Id="rId10" Type="http://schemas.openxmlformats.org/officeDocument/2006/relationships/image" Target="../media/image65.gif"/><Relationship Id="rId4" Type="http://schemas.openxmlformats.org/officeDocument/2006/relationships/image" Target="../media/image59.jpeg"/><Relationship Id="rId9" Type="http://schemas.openxmlformats.org/officeDocument/2006/relationships/image" Target="../media/image64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13" Type="http://schemas.openxmlformats.org/officeDocument/2006/relationships/image" Target="../media/image84.jpeg"/><Relationship Id="rId18" Type="http://schemas.openxmlformats.org/officeDocument/2006/relationships/image" Target="../media/image89.gif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12" Type="http://schemas.openxmlformats.org/officeDocument/2006/relationships/image" Target="../media/image83.jpeg"/><Relationship Id="rId17" Type="http://schemas.openxmlformats.org/officeDocument/2006/relationships/image" Target="../media/image88.jpeg"/><Relationship Id="rId2" Type="http://schemas.openxmlformats.org/officeDocument/2006/relationships/image" Target="../media/image73.jpeg"/><Relationship Id="rId16" Type="http://schemas.openxmlformats.org/officeDocument/2006/relationships/image" Target="../media/image87.jpeg"/><Relationship Id="rId20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11" Type="http://schemas.openxmlformats.org/officeDocument/2006/relationships/image" Target="../media/image82.jpeg"/><Relationship Id="rId5" Type="http://schemas.openxmlformats.org/officeDocument/2006/relationships/image" Target="../media/image76.jpeg"/><Relationship Id="rId15" Type="http://schemas.openxmlformats.org/officeDocument/2006/relationships/image" Target="../media/image86.jpeg"/><Relationship Id="rId10" Type="http://schemas.openxmlformats.org/officeDocument/2006/relationships/image" Target="../media/image81.gif"/><Relationship Id="rId19" Type="http://schemas.openxmlformats.org/officeDocument/2006/relationships/image" Target="../media/image90.gif"/><Relationship Id="rId4" Type="http://schemas.openxmlformats.org/officeDocument/2006/relationships/image" Target="../media/image75.jpeg"/><Relationship Id="rId9" Type="http://schemas.openxmlformats.org/officeDocument/2006/relationships/image" Target="../media/image80.gif"/><Relationship Id="rId14" Type="http://schemas.openxmlformats.org/officeDocument/2006/relationships/image" Target="../media/image8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gif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gif"/><Relationship Id="rId2" Type="http://schemas.openxmlformats.org/officeDocument/2006/relationships/image" Target="../media/image98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gif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.cap.ru/?t=hry&amp;eduid=10608&amp;hry=./184059/18598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slajd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914400" y="1524000"/>
            <a:ext cx="5029200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Социально-ориентированный урок русского языка в 5 классе</a:t>
            </a:r>
            <a:br>
              <a:rPr lang="ru-RU" sz="2800"/>
            </a:br>
            <a:r>
              <a:rPr lang="ru-RU" sz="2800"/>
              <a:t>Тема: «Категория числа имён существительных. Имена существительные, имеющие форму только ед. и только множественного числа»</a:t>
            </a:r>
            <a:br>
              <a:rPr lang="ru-RU" sz="2800"/>
            </a:br>
            <a:r>
              <a:rPr lang="ru-RU" sz="2800"/>
              <a:t>учитель русского языка</a:t>
            </a:r>
            <a:br>
              <a:rPr lang="ru-RU" sz="2800"/>
            </a:br>
            <a:r>
              <a:rPr lang="ru-RU" sz="2800"/>
              <a:t>Снигирева Т.С.</a:t>
            </a:r>
            <a:endParaRPr lang="ru-RU" sz="1400"/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2000250" y="0"/>
            <a:ext cx="571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Снигирева Т.С. (254 – 588 – 640)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451239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143000" y="1066800"/>
            <a:ext cx="10506075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Имена существительные, имеющие форму</a:t>
            </a:r>
          </a:p>
          <a:p>
            <a:r>
              <a:rPr lang="ru-RU"/>
              <a:t>только множественного числа</a:t>
            </a:r>
          </a:p>
          <a:p>
            <a:endParaRPr lang="ru-RU"/>
          </a:p>
          <a:p>
            <a:r>
              <a:rPr lang="ru-RU"/>
              <a:t>1. Название составных и парных предметов (грабли, вилы)</a:t>
            </a:r>
          </a:p>
          <a:p>
            <a:endParaRPr lang="ru-RU"/>
          </a:p>
          <a:p>
            <a:r>
              <a:rPr lang="ru-RU"/>
              <a:t>2. Название материалов, отходов, остатков (духи, </a:t>
            </a:r>
          </a:p>
          <a:p>
            <a:r>
              <a:rPr lang="ru-RU"/>
              <a:t>дрожжи, сливки)</a:t>
            </a:r>
          </a:p>
          <a:p>
            <a:endParaRPr lang="ru-RU"/>
          </a:p>
          <a:p>
            <a:r>
              <a:rPr lang="ru-RU"/>
              <a:t>3. Названия промежутков времени, игр (жмурки, каникулы)</a:t>
            </a:r>
          </a:p>
          <a:p>
            <a:endParaRPr lang="ru-RU"/>
          </a:p>
          <a:p>
            <a:r>
              <a:rPr lang="ru-RU"/>
              <a:t>4. Название действий и состояния природы (выборы, </a:t>
            </a:r>
          </a:p>
          <a:p>
            <a:r>
              <a:rPr lang="ru-RU"/>
              <a:t>сумерки)</a:t>
            </a:r>
          </a:p>
          <a:p>
            <a:endParaRPr lang="ru-RU"/>
          </a:p>
          <a:p>
            <a:r>
              <a:rPr lang="ru-RU"/>
              <a:t>5. Географические названия (Альпы, Афины)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730249-b5b405a7c269ba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708525" y="727075"/>
            <a:ext cx="375602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Верно ли образовано число</a:t>
            </a:r>
          </a:p>
          <a:p>
            <a:r>
              <a:rPr lang="ru-RU"/>
              <a:t> имён существительных?</a:t>
            </a:r>
          </a:p>
          <a:p>
            <a:endParaRPr lang="ru-RU"/>
          </a:p>
          <a:p>
            <a:r>
              <a:rPr lang="ru-RU"/>
              <a:t>1. Восстание - восстания</a:t>
            </a:r>
          </a:p>
          <a:p>
            <a:r>
              <a:rPr lang="ru-RU"/>
              <a:t>2. Ворота - вороты</a:t>
            </a:r>
          </a:p>
          <a:p>
            <a:r>
              <a:rPr lang="ru-RU"/>
              <a:t>3. Серебро - серебра</a:t>
            </a:r>
          </a:p>
          <a:p>
            <a:r>
              <a:rPr lang="ru-RU"/>
              <a:t>4. Оттепель - оттепели</a:t>
            </a:r>
          </a:p>
          <a:p>
            <a:r>
              <a:rPr lang="ru-RU"/>
              <a:t>5. Цитата - цитаты</a:t>
            </a:r>
          </a:p>
          <a:p>
            <a:r>
              <a:rPr lang="ru-RU"/>
              <a:t>6. Консервы - консерва</a:t>
            </a:r>
          </a:p>
          <a:p>
            <a:r>
              <a:rPr lang="ru-RU"/>
              <a:t>7.свёкла - свёклы</a:t>
            </a:r>
          </a:p>
          <a:p>
            <a:r>
              <a:rPr lang="ru-RU"/>
              <a:t>8. Щавель - щавеля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slaj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048000" y="606425"/>
            <a:ext cx="71278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Верно</a:t>
            </a:r>
          </a:p>
          <a:p>
            <a:endParaRPr lang="ru-RU" sz="4000"/>
          </a:p>
          <a:p>
            <a:endParaRPr lang="ru-RU" sz="4000"/>
          </a:p>
          <a:p>
            <a:r>
              <a:rPr lang="ru-RU" sz="4000"/>
              <a:t>1. Восстание - восстания</a:t>
            </a:r>
          </a:p>
          <a:p>
            <a:r>
              <a:rPr lang="ru-RU" sz="4000"/>
              <a:t>5. Цитата - цитаты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2082533-6d0c836ee765483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1000" y="1447800"/>
            <a:ext cx="921226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По  лексическому значению определите слово и его число</a:t>
            </a:r>
          </a:p>
          <a:p>
            <a:endParaRPr lang="ru-RU"/>
          </a:p>
          <a:p>
            <a:r>
              <a:rPr lang="ru-RU"/>
              <a:t>1. Скоростная дорога                                </a:t>
            </a:r>
          </a:p>
          <a:p>
            <a:r>
              <a:rPr lang="ru-RU"/>
              <a:t>2. Наука о лечении человека                   </a:t>
            </a:r>
          </a:p>
          <a:p>
            <a:r>
              <a:rPr lang="ru-RU"/>
              <a:t>3. Болезнь из-за недостатка витаминов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8625" y="4071938"/>
            <a:ext cx="5072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1. Шоссе ( только ед.ч.)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8625" y="4610100"/>
            <a:ext cx="3857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2. Медицина ( только ед.ч)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7188" y="5143500"/>
            <a:ext cx="4214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3. Цинга ( только ед.ч.)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Rectangle 2"/>
          <p:cNvPicPr>
            <a:picLocks noGrp="1" noChangeArrowheads="1"/>
          </p:cNvPicPr>
          <p:nvPr>
            <p:ph type="title" sz="quarter"/>
          </p:nvPr>
        </p:nvPicPr>
        <p:blipFill>
          <a:blip r:embed="rId2"/>
          <a:srcRect/>
          <a:stretch>
            <a:fillRect/>
          </a:stretch>
        </p:blipFill>
        <p:spPr>
          <a:xfrm>
            <a:off x="908050" y="176213"/>
            <a:ext cx="7785100" cy="1250950"/>
          </a:xfrm>
        </p:spPr>
      </p:pic>
      <p:sp>
        <p:nvSpPr>
          <p:cNvPr id="1843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7" name="Содержимое 6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989" name="Picture 5" descr="j03459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1643063"/>
            <a:ext cx="371475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5" descr="j031687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1571625"/>
            <a:ext cx="371475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895350" y="-36513"/>
            <a:ext cx="7785100" cy="1663701"/>
          </a:xfrm>
        </p:spPr>
      </p:pic>
      <p:pic>
        <p:nvPicPr>
          <p:cNvPr id="19459" name="Picture 4" descr="111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3488" y="2286000"/>
            <a:ext cx="3124200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j031687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2286000"/>
            <a:ext cx="32099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Rectangle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450850" y="268288"/>
            <a:ext cx="8242300" cy="1158875"/>
          </a:xfrm>
        </p:spPr>
      </p:pic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600" smtClean="0">
                <a:solidFill>
                  <a:srgbClr val="006600"/>
                </a:solidFill>
              </a:rPr>
              <a:t>Человеку необходимо питаться.</a:t>
            </a:r>
          </a:p>
        </p:txBody>
      </p:sp>
      <p:pic>
        <p:nvPicPr>
          <p:cNvPr id="9220" name="Picture 4" descr="j031687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313" y="2581275"/>
            <a:ext cx="2881312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7" descr="i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2571750"/>
            <a:ext cx="28384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195263"/>
            <a:ext cx="8388350" cy="1262062"/>
          </a:xfrm>
        </p:spPr>
      </p:pic>
      <p:sp>
        <p:nvSpPr>
          <p:cNvPr id="2150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0" y="1600200"/>
            <a:ext cx="3810000" cy="4530725"/>
          </a:xfrm>
        </p:spPr>
        <p:txBody>
          <a:bodyPr/>
          <a:lstStyle/>
          <a:p>
            <a:pPr eaLnBrk="1" hangingPunct="1"/>
            <a:endParaRPr lang="ru-RU" sz="2400" smtClean="0"/>
          </a:p>
          <a:p>
            <a:pPr eaLnBrk="1" hangingPunct="1"/>
            <a:endParaRPr lang="ru-RU" sz="2400" smtClean="0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403350" y="1916113"/>
            <a:ext cx="2805113" cy="4365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2200"/>
              <a:t>Полезные продукты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292725" y="1916113"/>
            <a:ext cx="3111500" cy="43656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/>
              <a:t>Неполезные продукты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879475" y="2728913"/>
            <a:ext cx="76533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Рыба, пепси, кефир, фанта, чипсы, геркулес, жирное мясо, подсолнечное масло, торты, «Сникерс», морковь, капуста, шоколадные конфеты, яблоки, груши, хлеб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  <p:bldP spid="24583" grpId="0" animBg="1"/>
      <p:bldP spid="2458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z="36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0" y="1600200"/>
            <a:ext cx="3810000" cy="4530725"/>
          </a:xfrm>
        </p:spPr>
        <p:txBody>
          <a:bodyPr/>
          <a:lstStyle/>
          <a:p>
            <a:pPr eaLnBrk="1" hangingPunct="1"/>
            <a:endParaRPr lang="ru-RU" sz="2400" smtClean="0"/>
          </a:p>
          <a:p>
            <a:pPr eaLnBrk="1" hangingPunct="1"/>
            <a:endParaRPr lang="ru-RU" sz="2400" smtClean="0"/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1403350" y="1916113"/>
            <a:ext cx="2805113" cy="4365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2200"/>
              <a:t>Полезные продукты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5292725" y="1916113"/>
            <a:ext cx="3111500" cy="43656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/>
              <a:t>Неполезные продукты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971550" y="2500313"/>
            <a:ext cx="333216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Рыба,</a:t>
            </a:r>
          </a:p>
          <a:p>
            <a:pPr algn="ctr"/>
            <a:r>
              <a:rPr lang="ru-RU"/>
              <a:t>кефир, </a:t>
            </a:r>
          </a:p>
          <a:p>
            <a:pPr algn="ctr"/>
            <a:r>
              <a:rPr lang="ru-RU"/>
              <a:t>геркулес,</a:t>
            </a:r>
          </a:p>
          <a:p>
            <a:pPr algn="ctr"/>
            <a:r>
              <a:rPr lang="ru-RU"/>
              <a:t>подсолнечное масло,  морковь, </a:t>
            </a:r>
          </a:p>
          <a:p>
            <a:pPr algn="ctr"/>
            <a:r>
              <a:rPr lang="ru-RU"/>
              <a:t>капуста, </a:t>
            </a:r>
          </a:p>
          <a:p>
            <a:pPr algn="ctr"/>
            <a:r>
              <a:rPr lang="ru-RU"/>
              <a:t>яблоки, </a:t>
            </a:r>
          </a:p>
          <a:p>
            <a:pPr algn="ctr"/>
            <a:r>
              <a:rPr lang="ru-RU"/>
              <a:t>груши, </a:t>
            </a:r>
          </a:p>
          <a:p>
            <a:pPr algn="ctr"/>
            <a:r>
              <a:rPr lang="ru-RU"/>
              <a:t>хлеб</a:t>
            </a: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5148263" y="2500313"/>
            <a:ext cx="3332162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Пепси, </a:t>
            </a:r>
          </a:p>
          <a:p>
            <a:pPr algn="ctr"/>
            <a:r>
              <a:rPr lang="ru-RU"/>
              <a:t>фанта, </a:t>
            </a:r>
          </a:p>
          <a:p>
            <a:pPr algn="ctr"/>
            <a:r>
              <a:rPr lang="ru-RU"/>
              <a:t>чипсы, </a:t>
            </a:r>
          </a:p>
          <a:p>
            <a:pPr algn="ctr"/>
            <a:r>
              <a:rPr lang="ru-RU"/>
              <a:t>жирное мясо, </a:t>
            </a:r>
          </a:p>
          <a:p>
            <a:pPr algn="ctr"/>
            <a:r>
              <a:rPr lang="ru-RU"/>
              <a:t>торты, </a:t>
            </a:r>
          </a:p>
          <a:p>
            <a:pPr algn="ctr"/>
            <a:r>
              <a:rPr lang="ru-RU"/>
              <a:t>«Сникерс», шоколадные конфеты</a:t>
            </a:r>
          </a:p>
        </p:txBody>
      </p:sp>
      <p:pic>
        <p:nvPicPr>
          <p:cNvPr id="80907" name="Picture 11" descr="j018921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5143500"/>
            <a:ext cx="1979612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8" name="Picture 12" descr="j022377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4429125"/>
            <a:ext cx="1584325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9" name="Picture 13" descr="j022377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5429250"/>
            <a:ext cx="1444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10" name="Picture 14" descr="j023474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75" y="5143500"/>
            <a:ext cx="10541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0" decel="100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animBg="1"/>
      <p:bldP spid="80901" grpId="0" animBg="1"/>
      <p:bldP spid="80902" grpId="0"/>
      <p:bldP spid="8090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2082533-6d0c836ee765483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1157287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Мне предложили алгоритм определения числа </a:t>
            </a:r>
          </a:p>
          <a:p>
            <a:r>
              <a:rPr lang="ru-RU"/>
              <a:t>имён существительных. Можно ли принять этот алгоритм?</a:t>
            </a:r>
          </a:p>
          <a:p>
            <a:endParaRPr lang="ru-RU"/>
          </a:p>
          <a:p>
            <a:r>
              <a:rPr lang="ru-RU"/>
              <a:t>1. Поставьте имя существительное в И.п. Ед. ч.</a:t>
            </a:r>
          </a:p>
          <a:p>
            <a:endParaRPr lang="ru-RU"/>
          </a:p>
          <a:p>
            <a:r>
              <a:rPr lang="ru-RU"/>
              <a:t>2. Измените форму числа.</a:t>
            </a:r>
          </a:p>
          <a:p>
            <a:endParaRPr lang="ru-RU"/>
          </a:p>
          <a:p>
            <a:r>
              <a:rPr lang="ru-RU"/>
              <a:t>3. Если изменяется, то сущ. имеет 2 формы числа </a:t>
            </a:r>
          </a:p>
          <a:p>
            <a:r>
              <a:rPr lang="ru-RU"/>
              <a:t>( ед. и мн. число)</a:t>
            </a:r>
          </a:p>
          <a:p>
            <a:endParaRPr lang="ru-RU"/>
          </a:p>
          <a:p>
            <a:r>
              <a:rPr lang="ru-RU"/>
              <a:t>4. Если не изменяется, то либо только ед. число</a:t>
            </a:r>
          </a:p>
          <a:p>
            <a:r>
              <a:rPr lang="ru-RU"/>
              <a:t> или только мн. число.</a:t>
            </a:r>
          </a:p>
          <a:p>
            <a:endParaRPr lang="ru-RU"/>
          </a:p>
          <a:p>
            <a:r>
              <a:rPr lang="ru-RU"/>
              <a:t>5. Определим, что обозначает имя существительное</a:t>
            </a:r>
          </a:p>
          <a:p>
            <a:endParaRPr lang="ru-RU"/>
          </a:p>
          <a:p>
            <a:endParaRPr lang="ru-RU"/>
          </a:p>
          <a:p>
            <a:r>
              <a:rPr lang="ru-RU"/>
              <a:t>6. Только после этого определим категорию числа имени сущ.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730249-b5b405a7c269ba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44525"/>
            <a:ext cx="86868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343400" y="1565275"/>
            <a:ext cx="4191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Успехов, удачи и счастья на уроке</a:t>
            </a:r>
          </a:p>
          <a:p>
            <a:endParaRPr lang="ru-RU" sz="3600"/>
          </a:p>
          <a:p>
            <a:r>
              <a:rPr lang="ru-RU" sz="3600"/>
              <a:t>Стыдно не знать, стыдно не учиться.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slaj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276600" y="1143000"/>
            <a:ext cx="55626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Упражнение 513</a:t>
            </a:r>
          </a:p>
          <a:p>
            <a:endParaRPr lang="ru-RU"/>
          </a:p>
          <a:p>
            <a:r>
              <a:rPr lang="ru-RU"/>
              <a:t>1                      2                        3</a:t>
            </a:r>
          </a:p>
          <a:p>
            <a:r>
              <a:rPr lang="ru-RU"/>
              <a:t>засуха         боязнь              каучук</a:t>
            </a:r>
          </a:p>
          <a:p>
            <a:r>
              <a:rPr lang="ru-RU"/>
              <a:t>злоба            дремота            молодёжь</a:t>
            </a:r>
          </a:p>
          <a:p>
            <a:r>
              <a:rPr lang="ru-RU"/>
              <a:t>ненависть  доставка         </a:t>
            </a:r>
          </a:p>
          <a:p>
            <a:r>
              <a:rPr lang="ru-RU"/>
              <a:t>свёкла        досуг</a:t>
            </a:r>
          </a:p>
          <a:p>
            <a:r>
              <a:rPr lang="ru-RU"/>
              <a:t>силос          единство</a:t>
            </a:r>
          </a:p>
          <a:p>
            <a:r>
              <a:rPr lang="ru-RU"/>
              <a:t>хворост      крапива</a:t>
            </a:r>
          </a:p>
          <a:p>
            <a:r>
              <a:rPr lang="ru-RU"/>
              <a:t>хвоя           целина</a:t>
            </a:r>
          </a:p>
          <a:p>
            <a:r>
              <a:rPr lang="ru-RU"/>
              <a:t>хлопок      щавель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Rectangle 5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895350" y="92075"/>
            <a:ext cx="7785100" cy="1438275"/>
          </a:xfrm>
        </p:spPr>
      </p:pic>
      <p:pic>
        <p:nvPicPr>
          <p:cNvPr id="25603" name="Содержимое 7" descr="ол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71563" y="1785938"/>
            <a:ext cx="7286625" cy="435768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76250" y="280988"/>
            <a:ext cx="8648700" cy="1150937"/>
          </a:xfrm>
        </p:spPr>
      </p:pic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643313"/>
            <a:ext cx="8229600" cy="2665412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mtClean="0"/>
              <a:t>Завтрак (дома).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mtClean="0"/>
              <a:t>Завтрак (второй в школе).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mtClean="0"/>
              <a:t>Обед.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mtClean="0"/>
              <a:t>Полдник.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mtClean="0"/>
              <a:t>Ужин.</a:t>
            </a:r>
          </a:p>
        </p:txBody>
      </p:sp>
      <p:pic>
        <p:nvPicPr>
          <p:cNvPr id="26628" name="Picture 5" descr="j022378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1785938"/>
            <a:ext cx="30543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5" descr="час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1500188"/>
            <a:ext cx="242887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2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solidFill>
                <a:srgbClr val="FF0000"/>
              </a:solidFill>
            </a:endParaRPr>
          </a:p>
        </p:txBody>
      </p:sp>
      <p:pic>
        <p:nvPicPr>
          <p:cNvPr id="27651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428625"/>
            <a:ext cx="8286750" cy="58578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solidFill>
                <a:srgbClr val="FF0000"/>
              </a:solidFill>
            </a:endParaRPr>
          </a:p>
        </p:txBody>
      </p:sp>
      <p:pic>
        <p:nvPicPr>
          <p:cNvPr id="28675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214313"/>
            <a:ext cx="8215312" cy="6357937"/>
          </a:xfrm>
        </p:spPr>
      </p:pic>
      <p:pic>
        <p:nvPicPr>
          <p:cNvPr id="28676" name="Содержимое 3" descr="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85750"/>
            <a:ext cx="8215313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3638550" y="158750"/>
            <a:ext cx="4872038" cy="1041400"/>
          </a:xfrm>
        </p:spPr>
      </p:pic>
      <p:sp>
        <p:nvSpPr>
          <p:cNvPr id="29699" name="Текст 10"/>
          <p:cNvSpPr>
            <a:spLocks noGrp="1"/>
          </p:cNvSpPr>
          <p:nvPr>
            <p:ph type="subTitle" idx="1"/>
          </p:nvPr>
        </p:nvSpPr>
        <p:spPr>
          <a:xfrm>
            <a:off x="2786063" y="1000125"/>
            <a:ext cx="6143625" cy="2571750"/>
          </a:xfrm>
        </p:spPr>
        <p:txBody>
          <a:bodyPr/>
          <a:lstStyle/>
          <a:p>
            <a:pPr algn="just"/>
            <a:r>
              <a:rPr lang="ru-RU" sz="2400" smtClean="0"/>
              <a:t>То, чем позавтракал утром, влияет на наше настроение и самочувствие весь день. Вкусный </a:t>
            </a:r>
            <a:r>
              <a:rPr lang="ru-RU" sz="2400" b="1" smtClean="0"/>
              <a:t>завтрак</a:t>
            </a:r>
            <a:r>
              <a:rPr lang="ru-RU" sz="2400" smtClean="0"/>
              <a:t> должен быть здоровым и разносторонним, но ни в коем случае однообразным. Общее мнение такое, что на </a:t>
            </a:r>
            <a:r>
              <a:rPr lang="ru-RU" sz="2400" b="1" smtClean="0"/>
              <a:t>завтрак</a:t>
            </a:r>
            <a:r>
              <a:rPr lang="ru-RU" sz="2400" smtClean="0"/>
              <a:t> надо обязательно есть кашу</a:t>
            </a:r>
            <a:r>
              <a:rPr lang="ru-RU" smtClean="0"/>
              <a:t>. </a:t>
            </a:r>
          </a:p>
        </p:txBody>
      </p:sp>
      <p:pic>
        <p:nvPicPr>
          <p:cNvPr id="29700" name="Содержимое 9" descr="16.jpg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285750" y="285750"/>
            <a:ext cx="2428875" cy="2863850"/>
          </a:xfrm>
        </p:spPr>
      </p:pic>
      <p:pic>
        <p:nvPicPr>
          <p:cNvPr id="29701" name="Содержимое 5" descr="ть.jpg"/>
          <p:cNvPicPr>
            <a:picLocks noGrp="1" noChangeAspect="1"/>
          </p:cNvPicPr>
          <p:nvPr>
            <p:ph sz="half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4929188" y="3646488"/>
            <a:ext cx="3857625" cy="2892425"/>
          </a:xfrm>
        </p:spPr>
      </p:pic>
      <p:sp>
        <p:nvSpPr>
          <p:cNvPr id="29702" name="Прямоугольник 5"/>
          <p:cNvSpPr>
            <a:spLocks noChangeArrowheads="1"/>
          </p:cNvSpPr>
          <p:nvPr/>
        </p:nvSpPr>
        <p:spPr bwMode="auto">
          <a:xfrm>
            <a:off x="285750" y="4071938"/>
            <a:ext cx="50006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50875" indent="-514350">
              <a:buFontTx/>
              <a:buAutoNum type="arabicPeriod"/>
            </a:pPr>
            <a:r>
              <a:rPr lang="ru-RU" sz="2800"/>
              <a:t>Каша.</a:t>
            </a:r>
          </a:p>
          <a:p>
            <a:pPr marL="650875" indent="-514350">
              <a:buFontTx/>
              <a:buAutoNum type="arabicPeriod"/>
            </a:pPr>
            <a:r>
              <a:rPr lang="ru-RU" sz="2800"/>
              <a:t>Хлеб с маслом.</a:t>
            </a:r>
          </a:p>
          <a:p>
            <a:pPr marL="650875" indent="-514350">
              <a:buFontTx/>
              <a:buAutoNum type="arabicPeriod"/>
            </a:pPr>
            <a:r>
              <a:rPr lang="ru-RU" sz="2800"/>
              <a:t>Чай сладкий.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3352800" y="-6350"/>
            <a:ext cx="4511675" cy="1165225"/>
          </a:xfrm>
        </p:spPr>
      </p:pic>
      <p:sp>
        <p:nvSpPr>
          <p:cNvPr id="30723" name="Текст 6"/>
          <p:cNvSpPr>
            <a:spLocks noGrp="1"/>
          </p:cNvSpPr>
          <p:nvPr>
            <p:ph type="body" sz="half" idx="1"/>
          </p:nvPr>
        </p:nvSpPr>
        <p:spPr>
          <a:xfrm>
            <a:off x="285750" y="3500438"/>
            <a:ext cx="5072063" cy="2714625"/>
          </a:xfrm>
        </p:spPr>
        <p:txBody>
          <a:bodyPr/>
          <a:lstStyle/>
          <a:p>
            <a:pPr marL="650875" indent="-514350">
              <a:buFont typeface="Wingdings 2" pitchFamily="18" charset="2"/>
              <a:buNone/>
            </a:pPr>
            <a:r>
              <a:rPr lang="ru-RU" smtClean="0"/>
              <a:t>1. Котлета  (рыбная, мясная), гуляш и т.д.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mtClean="0"/>
              <a:t>2. Пюре.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mtClean="0"/>
              <a:t>3. Сок, компот, напиток, чай.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mtClean="0"/>
              <a:t>4. Хлеб.</a:t>
            </a:r>
          </a:p>
        </p:txBody>
      </p:sp>
      <p:pic>
        <p:nvPicPr>
          <p:cNvPr id="30724" name="Содержимое 4" descr="18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85750" y="357188"/>
            <a:ext cx="2500313" cy="1914525"/>
          </a:xfrm>
        </p:spPr>
      </p:pic>
      <p:pic>
        <p:nvPicPr>
          <p:cNvPr id="30725" name="Содержимое 5" descr="лдж.jpg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5643563" y="3084513"/>
            <a:ext cx="3179762" cy="3440112"/>
          </a:xfrm>
        </p:spPr>
      </p:pic>
      <p:sp>
        <p:nvSpPr>
          <p:cNvPr id="30726" name="Прямоугольник 5"/>
          <p:cNvSpPr>
            <a:spLocks noChangeArrowheads="1"/>
          </p:cNvSpPr>
          <p:nvPr/>
        </p:nvSpPr>
        <p:spPr bwMode="auto">
          <a:xfrm>
            <a:off x="2928938" y="1071563"/>
            <a:ext cx="592931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Хороший </a:t>
            </a:r>
            <a:r>
              <a:rPr lang="ru-RU" sz="2000" b="1"/>
              <a:t>завтрак</a:t>
            </a:r>
            <a:r>
              <a:rPr lang="ru-RU" sz="2000"/>
              <a:t> - это не значит наесться так, чтобы потом нельзя было встать со стула. Хороший </a:t>
            </a:r>
            <a:r>
              <a:rPr lang="ru-RU" sz="2000" b="1"/>
              <a:t>завтрак</a:t>
            </a:r>
            <a:r>
              <a:rPr lang="ru-RU" sz="2000"/>
              <a:t> подразумевает оптимальное сочетание продуктов, содержащих белки, углеводы, жиры, витамины и другие полезные вещества, нужны организму после сна. 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93713" y="182563"/>
            <a:ext cx="8059737" cy="877887"/>
          </a:xfrm>
        </p:spPr>
      </p:pic>
      <p:sp>
        <p:nvSpPr>
          <p:cNvPr id="31747" name="Содержимое 2"/>
          <p:cNvSpPr>
            <a:spLocks noGrp="1"/>
          </p:cNvSpPr>
          <p:nvPr>
            <p:ph sz="half" idx="1"/>
          </p:nvPr>
        </p:nvSpPr>
        <p:spPr>
          <a:xfrm>
            <a:off x="357188" y="2571750"/>
            <a:ext cx="3786187" cy="3482975"/>
          </a:xfrm>
        </p:spPr>
        <p:txBody>
          <a:bodyPr/>
          <a:lstStyle/>
          <a:p>
            <a:pPr marL="650875" indent="-514350">
              <a:buFont typeface="Wingdings 2" pitchFamily="18" charset="2"/>
              <a:buNone/>
            </a:pPr>
            <a:r>
              <a:rPr lang="ru-RU" smtClean="0"/>
              <a:t>1. Суп, борщ, щи.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mtClean="0"/>
              <a:t>2. Биточки, котлеты, гуляш и т.д.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mtClean="0"/>
              <a:t>3. Пюре.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mtClean="0"/>
              <a:t>4. Компот из сухофруктов.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mtClean="0"/>
              <a:t>5. Хлеб.</a:t>
            </a:r>
          </a:p>
        </p:txBody>
      </p:sp>
      <p:pic>
        <p:nvPicPr>
          <p:cNvPr id="31748" name="Содержимое 4" descr="21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4875" y="2405063"/>
            <a:ext cx="3900488" cy="3806825"/>
          </a:xfrm>
        </p:spPr>
      </p:pic>
      <p:sp>
        <p:nvSpPr>
          <p:cNvPr id="31749" name="Прямоугольник 4"/>
          <p:cNvSpPr>
            <a:spLocks noChangeArrowheads="1"/>
          </p:cNvSpPr>
          <p:nvPr/>
        </p:nvSpPr>
        <p:spPr bwMode="auto">
          <a:xfrm>
            <a:off x="357188" y="1071563"/>
            <a:ext cx="8429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Обе́д</a:t>
            </a:r>
            <a:r>
              <a:rPr lang="ru-RU"/>
              <a:t> — как правило, второй или третий приём пищи в день (обычно после первого либо второго завтрака). Как правило на </a:t>
            </a:r>
            <a:r>
              <a:rPr lang="ru-RU" b="1"/>
              <a:t>обед</a:t>
            </a:r>
            <a:r>
              <a:rPr lang="ru-RU"/>
              <a:t> подается горячая пища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268288"/>
            <a:ext cx="8242300" cy="1158875"/>
          </a:xfrm>
        </p:spPr>
      </p:pic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Попрыгать.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Почитать книгу.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Порисовать.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Потанцевать.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Побегать.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Поиграть с конструктором.</a:t>
            </a:r>
          </a:p>
        </p:txBody>
      </p:sp>
      <p:pic>
        <p:nvPicPr>
          <p:cNvPr id="13316" name="Picture 4" descr="j01787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643063"/>
            <a:ext cx="25304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4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4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268288"/>
            <a:ext cx="8242300" cy="1158875"/>
          </a:xfrm>
        </p:spPr>
      </p:pic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mtClean="0"/>
              <a:t>Можно на полдник есть булочки, вафли, печенье с чаем, соком или молоком.</a:t>
            </a:r>
          </a:p>
        </p:txBody>
      </p:sp>
      <p:pic>
        <p:nvPicPr>
          <p:cNvPr id="14342" name="Picture 6" descr="j03169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3571875"/>
            <a:ext cx="354806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6" descr="i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25" y="3643313"/>
            <a:ext cx="17351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8" descr="CA6YFXPK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3571875"/>
            <a:ext cx="2000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F:\2082533-6d0c836ee765483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9154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Справка</a:t>
            </a:r>
          </a:p>
          <a:p>
            <a:endParaRPr lang="ru-RU"/>
          </a:p>
          <a:p>
            <a:r>
              <a:rPr lang="ru-RU"/>
              <a:t>Большинство существительных обозначает</a:t>
            </a:r>
          </a:p>
          <a:p>
            <a:r>
              <a:rPr lang="ru-RU"/>
              <a:t>предметы, поддающиеся счёту, и поэтому сочетаются </a:t>
            </a:r>
          </a:p>
          <a:p>
            <a:r>
              <a:rPr lang="ru-RU"/>
              <a:t>с количественными числительными. Данные существительные</a:t>
            </a:r>
          </a:p>
          <a:p>
            <a:r>
              <a:rPr lang="ru-RU"/>
              <a:t> имеют форму ед. и мн. числа.</a:t>
            </a:r>
          </a:p>
          <a:p>
            <a:r>
              <a:rPr lang="ru-RU"/>
              <a:t>При обозначении одного предмета слово употребляется в форме ед. ч., </a:t>
            </a:r>
          </a:p>
          <a:p>
            <a:r>
              <a:rPr lang="ru-RU"/>
              <a:t>а при обозначении нескольких - в форме мн. числа.</a:t>
            </a:r>
          </a:p>
          <a:p>
            <a:r>
              <a:rPr lang="ru-RU"/>
              <a:t>Изменение конкретных существительных по числам передаётся </a:t>
            </a:r>
          </a:p>
          <a:p>
            <a:r>
              <a:rPr lang="ru-RU"/>
              <a:t>при помощи окончаний, при этом меняется место ударения.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Rectangle 4"/>
          <p:cNvPicPr>
            <a:picLocks noGrp="1" noChangeArrowheads="1"/>
          </p:cNvPicPr>
          <p:nvPr>
            <p:ph type="title" sz="quarter"/>
          </p:nvPr>
        </p:nvPicPr>
        <p:blipFill>
          <a:blip r:embed="rId2"/>
          <a:srcRect/>
          <a:stretch>
            <a:fillRect/>
          </a:stretch>
        </p:blipFill>
        <p:spPr>
          <a:xfrm>
            <a:off x="908050" y="274638"/>
            <a:ext cx="7785100" cy="1152525"/>
          </a:xfrm>
        </p:spPr>
      </p:pic>
      <p:pic>
        <p:nvPicPr>
          <p:cNvPr id="53253" name="Picture 5" descr="j017795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1500188"/>
            <a:ext cx="6678613" cy="4757737"/>
          </a:xfr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908050" y="274638"/>
            <a:ext cx="7785100" cy="1152525"/>
          </a:xfrm>
        </p:spPr>
      </p:pic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7761288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Ужин – последняя еда перед сном. Чтобы хорошо спать и отдыхать ночью, на ужин можно есть только легкую пищу: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запеканки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творог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омлет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кефир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простоквашу</a:t>
            </a:r>
          </a:p>
        </p:txBody>
      </p:sp>
      <p:pic>
        <p:nvPicPr>
          <p:cNvPr id="16396" name="Picture 12" descr="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12000" contrast="36000"/>
          </a:blip>
          <a:srcRect/>
          <a:stretch>
            <a:fillRect/>
          </a:stretch>
        </p:blipFill>
        <p:spPr>
          <a:xfrm>
            <a:off x="4071938" y="4286250"/>
            <a:ext cx="1943100" cy="1014413"/>
          </a:xfrm>
          <a:noFill/>
        </p:spPr>
      </p:pic>
      <p:pic>
        <p:nvPicPr>
          <p:cNvPr id="16390" name="Picture 6" descr="53"/>
          <p:cNvPicPr>
            <a:picLocks noChangeAspect="1" noChangeArrowheads="1"/>
          </p:cNvPicPr>
          <p:nvPr/>
        </p:nvPicPr>
        <p:blipFill>
          <a:blip r:embed="rId4">
            <a:lum contrast="54000"/>
          </a:blip>
          <a:srcRect/>
          <a:stretch>
            <a:fillRect/>
          </a:stretch>
        </p:blipFill>
        <p:spPr bwMode="auto">
          <a:xfrm>
            <a:off x="7500938" y="4214813"/>
            <a:ext cx="114458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39"/>
          <p:cNvPicPr>
            <a:picLocks noChangeAspect="1" noChangeArrowheads="1"/>
          </p:cNvPicPr>
          <p:nvPr/>
        </p:nvPicPr>
        <p:blipFill>
          <a:blip r:embed="rId5">
            <a:lum contrast="12000"/>
          </a:blip>
          <a:srcRect/>
          <a:stretch>
            <a:fillRect/>
          </a:stretch>
        </p:blipFill>
        <p:spPr bwMode="auto">
          <a:xfrm>
            <a:off x="3786188" y="3071813"/>
            <a:ext cx="2017712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38"/>
          <p:cNvPicPr>
            <a:picLocks noChangeAspect="1" noChangeArrowheads="1"/>
          </p:cNvPicPr>
          <p:nvPr/>
        </p:nvPicPr>
        <p:blipFill>
          <a:blip r:embed="rId6">
            <a:lum contrast="18000"/>
          </a:blip>
          <a:srcRect/>
          <a:stretch>
            <a:fillRect/>
          </a:stretch>
        </p:blipFill>
        <p:spPr bwMode="auto">
          <a:xfrm>
            <a:off x="6443663" y="2997200"/>
            <a:ext cx="1944687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 descr="26"/>
          <p:cNvPicPr>
            <a:picLocks noChangeAspect="1" noChangeArrowheads="1"/>
          </p:cNvPicPr>
          <p:nvPr/>
        </p:nvPicPr>
        <p:blipFill>
          <a:blip r:embed="rId7">
            <a:lum contrast="24000"/>
          </a:blip>
          <a:srcRect/>
          <a:stretch>
            <a:fillRect/>
          </a:stretch>
        </p:blipFill>
        <p:spPr bwMode="auto">
          <a:xfrm>
            <a:off x="4643438" y="5429250"/>
            <a:ext cx="2162175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3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8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8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8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28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8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28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268288"/>
            <a:ext cx="8242300" cy="1158875"/>
          </a:xfrm>
        </p:spPr>
      </p:pic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 rot="561988">
            <a:off x="2754313" y="5197475"/>
            <a:ext cx="5637212" cy="8858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FEFEF"/>
                </a:solidFill>
                <a:effectLst>
                  <a:outerShdw dist="40000" dir="5400000" algn="tl" rotWithShape="0">
                    <a:srgbClr val="000000">
                      <a:alpha val="32999"/>
                    </a:srgbClr>
                  </a:outerShdw>
                </a:effectLst>
                <a:latin typeface="Arial"/>
                <a:cs typeface="Arial"/>
              </a:rPr>
              <a:t>разнообразие</a:t>
            </a:r>
          </a:p>
        </p:txBody>
      </p:sp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 rot="-519410">
            <a:off x="474663" y="3648075"/>
            <a:ext cx="6765925" cy="776288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6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FEFEF"/>
                </a:solidFill>
                <a:effectLst>
                  <a:outerShdw dist="40000" dir="5400000" algn="tl" rotWithShape="0">
                    <a:srgbClr val="000000">
                      <a:alpha val="32999"/>
                    </a:srgbClr>
                  </a:outerShdw>
                </a:effectLst>
                <a:latin typeface="Arial"/>
                <a:cs typeface="Arial"/>
              </a:rPr>
              <a:t>умеренность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071678"/>
            <a:ext cx="8429684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FEFEF"/>
                </a:solidFill>
                <a:effectLst>
                  <a:outerShdw dist="40000" dir="5400000" algn="tl" rotWithShape="0">
                    <a:srgbClr val="000000">
                      <a:alpha val="32999"/>
                    </a:srgbClr>
                  </a:outerShdw>
                </a:effectLst>
                <a:latin typeface="Arial"/>
                <a:cs typeface="Arial"/>
              </a:rPr>
              <a:t>СВОЕВРЕМЕННОСТЬ</a:t>
            </a:r>
            <a:endParaRPr lang="ru-RU" sz="4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Rectangle 10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908050" y="274638"/>
            <a:ext cx="7858125" cy="1152525"/>
          </a:xfrm>
        </p:spPr>
      </p:pic>
      <p:pic>
        <p:nvPicPr>
          <p:cNvPr id="20489" name="Picture 9" descr="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24000"/>
          </a:blip>
          <a:srcRect/>
          <a:stretch>
            <a:fillRect/>
          </a:stretch>
        </p:blipFill>
        <p:spPr>
          <a:xfrm>
            <a:off x="3071813" y="4286250"/>
            <a:ext cx="2757487" cy="2020888"/>
          </a:xfrm>
          <a:noFill/>
        </p:spPr>
      </p:pic>
      <p:pic>
        <p:nvPicPr>
          <p:cNvPr id="20484" name="Picture 4" descr="моркрвь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785813" y="1571625"/>
            <a:ext cx="2259012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огурцы"/>
          <p:cNvPicPr>
            <a:picLocks noChangeAspect="1" noChangeArrowheads="1"/>
          </p:cNvPicPr>
          <p:nvPr/>
        </p:nvPicPr>
        <p:blipFill>
          <a:blip r:embed="rId5">
            <a:lum contrast="30000"/>
          </a:blip>
          <a:srcRect/>
          <a:stretch>
            <a:fillRect/>
          </a:stretch>
        </p:blipFill>
        <p:spPr bwMode="auto">
          <a:xfrm>
            <a:off x="6786563" y="1500188"/>
            <a:ext cx="2022475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редиска"/>
          <p:cNvPicPr>
            <a:picLocks noChangeAspect="1" noChangeArrowheads="1"/>
          </p:cNvPicPr>
          <p:nvPr/>
        </p:nvPicPr>
        <p:blipFill>
          <a:blip r:embed="rId6">
            <a:lum contrast="30000"/>
          </a:blip>
          <a:srcRect/>
          <a:stretch>
            <a:fillRect/>
          </a:stretch>
        </p:blipFill>
        <p:spPr bwMode="auto">
          <a:xfrm>
            <a:off x="6929438" y="3643313"/>
            <a:ext cx="17018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редиска2"/>
          <p:cNvPicPr>
            <a:picLocks noChangeAspect="1" noChangeArrowheads="1"/>
          </p:cNvPicPr>
          <p:nvPr/>
        </p:nvPicPr>
        <p:blipFill>
          <a:blip r:embed="rId7">
            <a:lum contrast="30000"/>
          </a:blip>
          <a:srcRect/>
          <a:stretch>
            <a:fillRect/>
          </a:stretch>
        </p:blipFill>
        <p:spPr bwMode="auto">
          <a:xfrm>
            <a:off x="4214813" y="1500188"/>
            <a:ext cx="165735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тыква"/>
          <p:cNvPicPr>
            <a:picLocks noChangeAspect="1" noChangeArrowheads="1"/>
          </p:cNvPicPr>
          <p:nvPr/>
        </p:nvPicPr>
        <p:blipFill>
          <a:blip r:embed="rId8">
            <a:lum contrast="30000"/>
          </a:blip>
          <a:srcRect/>
          <a:stretch>
            <a:fillRect/>
          </a:stretch>
        </p:blipFill>
        <p:spPr bwMode="auto">
          <a:xfrm>
            <a:off x="571500" y="4071938"/>
            <a:ext cx="2205038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2" descr="J0076170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0" y="2643188"/>
            <a:ext cx="2024063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3" descr="J0076177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00688" y="2714625"/>
            <a:ext cx="1560512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14" descr="j0223773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57938" y="4929188"/>
            <a:ext cx="216693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Кроссворд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611188" y="0"/>
            <a:ext cx="8532812" cy="693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1403350" y="8366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Я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1979613" y="836613"/>
            <a:ext cx="334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Б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2627313" y="836613"/>
            <a:ext cx="334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Л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3132138" y="836613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3779838" y="836613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</a:t>
            </a: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4284663" y="836613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3779838" y="11969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3779838" y="17002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</a:t>
            </a:r>
          </a:p>
        </p:txBody>
      </p:sp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3779838" y="2133600"/>
            <a:ext cx="328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У</a:t>
            </a:r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3708400" y="25654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</a:t>
            </a:r>
          </a:p>
        </p:txBody>
      </p:sp>
      <p:sp>
        <p:nvSpPr>
          <p:cNvPr id="72721" name="Text Box 17"/>
          <p:cNvSpPr txBox="1">
            <a:spLocks noChangeArrowheads="1"/>
          </p:cNvSpPr>
          <p:nvPr/>
        </p:nvSpPr>
        <p:spPr bwMode="auto">
          <a:xfrm>
            <a:off x="3779838" y="29972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Т</a:t>
            </a:r>
          </a:p>
        </p:txBody>
      </p:sp>
      <p:sp>
        <p:nvSpPr>
          <p:cNvPr id="72722" name="Text Box 18"/>
          <p:cNvSpPr txBox="1">
            <a:spLocks noChangeArrowheads="1"/>
          </p:cNvSpPr>
          <p:nvPr/>
        </p:nvSpPr>
        <p:spPr bwMode="auto">
          <a:xfrm>
            <a:off x="3779838" y="34290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72723" name="Text Box 19"/>
          <p:cNvSpPr txBox="1">
            <a:spLocks noChangeArrowheads="1"/>
          </p:cNvSpPr>
          <p:nvPr/>
        </p:nvSpPr>
        <p:spPr bwMode="auto">
          <a:xfrm>
            <a:off x="6156325" y="2060575"/>
            <a:ext cx="334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Б</a:t>
            </a:r>
          </a:p>
        </p:txBody>
      </p:sp>
      <p:sp>
        <p:nvSpPr>
          <p:cNvPr id="72724" name="Text Box 20"/>
          <p:cNvSpPr txBox="1">
            <a:spLocks noChangeArrowheads="1"/>
          </p:cNvSpPr>
          <p:nvPr/>
        </p:nvSpPr>
        <p:spPr bwMode="auto">
          <a:xfrm>
            <a:off x="6640513" y="20812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72725" name="Text Box 21"/>
          <p:cNvSpPr txBox="1">
            <a:spLocks noChangeArrowheads="1"/>
          </p:cNvSpPr>
          <p:nvPr/>
        </p:nvSpPr>
        <p:spPr bwMode="auto">
          <a:xfrm>
            <a:off x="7143750" y="20812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Н</a:t>
            </a:r>
          </a:p>
        </p:txBody>
      </p:sp>
      <p:sp>
        <p:nvSpPr>
          <p:cNvPr id="72726" name="Text Box 22"/>
          <p:cNvSpPr txBox="1">
            <a:spLocks noChangeArrowheads="1"/>
          </p:cNvSpPr>
          <p:nvPr/>
        </p:nvSpPr>
        <p:spPr bwMode="auto">
          <a:xfrm>
            <a:off x="7793038" y="20812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72727" name="Text Box 23"/>
          <p:cNvSpPr txBox="1">
            <a:spLocks noChangeArrowheads="1"/>
          </p:cNvSpPr>
          <p:nvPr/>
        </p:nvSpPr>
        <p:spPr bwMode="auto">
          <a:xfrm>
            <a:off x="8367713" y="20812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Н</a:t>
            </a:r>
          </a:p>
        </p:txBody>
      </p:sp>
      <p:sp>
        <p:nvSpPr>
          <p:cNvPr id="72728" name="Text Box 24"/>
          <p:cNvSpPr txBox="1">
            <a:spLocks noChangeArrowheads="1"/>
          </p:cNvSpPr>
          <p:nvPr/>
        </p:nvSpPr>
        <p:spPr bwMode="auto">
          <a:xfrm>
            <a:off x="4192588" y="2584450"/>
            <a:ext cx="334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Л</a:t>
            </a:r>
          </a:p>
        </p:txBody>
      </p:sp>
      <p:sp>
        <p:nvSpPr>
          <p:cNvPr id="72729" name="Text Box 25"/>
          <p:cNvSpPr txBox="1">
            <a:spLocks noChangeArrowheads="1"/>
          </p:cNvSpPr>
          <p:nvPr/>
        </p:nvSpPr>
        <p:spPr bwMode="auto">
          <a:xfrm>
            <a:off x="4767263" y="258445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И</a:t>
            </a:r>
          </a:p>
        </p:txBody>
      </p:sp>
      <p:sp>
        <p:nvSpPr>
          <p:cNvPr id="72730" name="Text Box 26"/>
          <p:cNvSpPr txBox="1">
            <a:spLocks noChangeArrowheads="1"/>
          </p:cNvSpPr>
          <p:nvPr/>
        </p:nvSpPr>
        <p:spPr bwMode="auto">
          <a:xfrm>
            <a:off x="5435600" y="25654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</a:t>
            </a:r>
          </a:p>
        </p:txBody>
      </p:sp>
      <p:sp>
        <p:nvSpPr>
          <p:cNvPr id="72731" name="Text Box 27"/>
          <p:cNvSpPr txBox="1">
            <a:spLocks noChangeArrowheads="1"/>
          </p:cNvSpPr>
          <p:nvPr/>
        </p:nvSpPr>
        <p:spPr bwMode="auto">
          <a:xfrm>
            <a:off x="6084888" y="25654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72732" name="Text Box 28"/>
          <p:cNvSpPr txBox="1">
            <a:spLocks noChangeArrowheads="1"/>
          </p:cNvSpPr>
          <p:nvPr/>
        </p:nvSpPr>
        <p:spPr bwMode="auto">
          <a:xfrm>
            <a:off x="1384300" y="3448050"/>
            <a:ext cx="307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Г</a:t>
            </a:r>
          </a:p>
        </p:txBody>
      </p:sp>
      <p:sp>
        <p:nvSpPr>
          <p:cNvPr id="72733" name="Text Box 29"/>
          <p:cNvSpPr txBox="1">
            <a:spLocks noChangeArrowheads="1"/>
          </p:cNvSpPr>
          <p:nvPr/>
        </p:nvSpPr>
        <p:spPr bwMode="auto">
          <a:xfrm>
            <a:off x="1816100" y="344805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Р</a:t>
            </a:r>
          </a:p>
        </p:txBody>
      </p:sp>
      <p:sp>
        <p:nvSpPr>
          <p:cNvPr id="72734" name="Text Box 30"/>
          <p:cNvSpPr txBox="1">
            <a:spLocks noChangeArrowheads="1"/>
          </p:cNvSpPr>
          <p:nvPr/>
        </p:nvSpPr>
        <p:spPr bwMode="auto">
          <a:xfrm>
            <a:off x="2463800" y="3448050"/>
            <a:ext cx="328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У</a:t>
            </a:r>
          </a:p>
        </p:txBody>
      </p:sp>
      <p:sp>
        <p:nvSpPr>
          <p:cNvPr id="72735" name="Text Box 31"/>
          <p:cNvSpPr txBox="1">
            <a:spLocks noChangeArrowheads="1"/>
          </p:cNvSpPr>
          <p:nvPr/>
        </p:nvSpPr>
        <p:spPr bwMode="auto">
          <a:xfrm>
            <a:off x="3040063" y="3448050"/>
            <a:ext cx="39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Ш</a:t>
            </a:r>
          </a:p>
        </p:txBody>
      </p:sp>
      <p:sp>
        <p:nvSpPr>
          <p:cNvPr id="72736" name="Text Box 32"/>
          <p:cNvSpPr txBox="1">
            <a:spLocks noChangeArrowheads="1"/>
          </p:cNvSpPr>
          <p:nvPr/>
        </p:nvSpPr>
        <p:spPr bwMode="auto">
          <a:xfrm>
            <a:off x="6208713" y="3881438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</a:t>
            </a:r>
          </a:p>
        </p:txBody>
      </p:sp>
      <p:sp>
        <p:nvSpPr>
          <p:cNvPr id="72737" name="Text Box 33"/>
          <p:cNvSpPr txBox="1">
            <a:spLocks noChangeArrowheads="1"/>
          </p:cNvSpPr>
          <p:nvPr/>
        </p:nvSpPr>
        <p:spPr bwMode="auto">
          <a:xfrm>
            <a:off x="6640513" y="388143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И</a:t>
            </a:r>
          </a:p>
        </p:txBody>
      </p:sp>
      <p:sp>
        <p:nvSpPr>
          <p:cNvPr id="72738" name="Text Box 34"/>
          <p:cNvSpPr txBox="1">
            <a:spLocks noChangeArrowheads="1"/>
          </p:cNvSpPr>
          <p:nvPr/>
        </p:nvSpPr>
        <p:spPr bwMode="auto">
          <a:xfrm>
            <a:off x="7216775" y="3881438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</a:t>
            </a:r>
          </a:p>
        </p:txBody>
      </p:sp>
      <p:sp>
        <p:nvSpPr>
          <p:cNvPr id="72739" name="Text Box 35"/>
          <p:cNvSpPr txBox="1">
            <a:spLocks noChangeArrowheads="1"/>
          </p:cNvSpPr>
          <p:nvPr/>
        </p:nvSpPr>
        <p:spPr bwMode="auto">
          <a:xfrm>
            <a:off x="7793038" y="388143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И</a:t>
            </a:r>
          </a:p>
        </p:txBody>
      </p:sp>
      <p:sp>
        <p:nvSpPr>
          <p:cNvPr id="72740" name="Text Box 36"/>
          <p:cNvSpPr txBox="1">
            <a:spLocks noChangeArrowheads="1"/>
          </p:cNvSpPr>
          <p:nvPr/>
        </p:nvSpPr>
        <p:spPr bwMode="auto">
          <a:xfrm>
            <a:off x="5056188" y="5608638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72741" name="Text Box 37"/>
          <p:cNvSpPr txBox="1">
            <a:spLocks noChangeArrowheads="1"/>
          </p:cNvSpPr>
          <p:nvPr/>
        </p:nvSpPr>
        <p:spPr bwMode="auto">
          <a:xfrm>
            <a:off x="5416550" y="560863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Н</a:t>
            </a:r>
          </a:p>
        </p:txBody>
      </p:sp>
      <p:sp>
        <p:nvSpPr>
          <p:cNvPr id="72742" name="Text Box 38"/>
          <p:cNvSpPr txBox="1">
            <a:spLocks noChangeArrowheads="1"/>
          </p:cNvSpPr>
          <p:nvPr/>
        </p:nvSpPr>
        <p:spPr bwMode="auto">
          <a:xfrm>
            <a:off x="5992813" y="5608638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72743" name="Text Box 39"/>
          <p:cNvSpPr txBox="1">
            <a:spLocks noChangeArrowheads="1"/>
          </p:cNvSpPr>
          <p:nvPr/>
        </p:nvSpPr>
        <p:spPr bwMode="auto">
          <a:xfrm>
            <a:off x="6567488" y="560863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Н</a:t>
            </a:r>
          </a:p>
        </p:txBody>
      </p:sp>
      <p:sp>
        <p:nvSpPr>
          <p:cNvPr id="72744" name="Text Box 40"/>
          <p:cNvSpPr txBox="1">
            <a:spLocks noChangeArrowheads="1"/>
          </p:cNvSpPr>
          <p:nvPr/>
        </p:nvSpPr>
        <p:spPr bwMode="auto">
          <a:xfrm>
            <a:off x="7216775" y="5608638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72745" name="Text Box 41"/>
          <p:cNvSpPr txBox="1">
            <a:spLocks noChangeArrowheads="1"/>
          </p:cNvSpPr>
          <p:nvPr/>
        </p:nvSpPr>
        <p:spPr bwMode="auto">
          <a:xfrm>
            <a:off x="7793038" y="560863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</a:t>
            </a:r>
          </a:p>
        </p:txBody>
      </p:sp>
      <p:sp>
        <p:nvSpPr>
          <p:cNvPr id="72746" name="Text Box 42"/>
          <p:cNvSpPr txBox="1">
            <a:spLocks noChangeArrowheads="1"/>
          </p:cNvSpPr>
          <p:nvPr/>
        </p:nvSpPr>
        <p:spPr bwMode="auto">
          <a:xfrm>
            <a:off x="2535238" y="3016250"/>
            <a:ext cx="334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Л</a:t>
            </a:r>
          </a:p>
        </p:txBody>
      </p:sp>
      <p:sp>
        <p:nvSpPr>
          <p:cNvPr id="72747" name="Text Box 43"/>
          <p:cNvSpPr txBox="1">
            <a:spLocks noChangeArrowheads="1"/>
          </p:cNvSpPr>
          <p:nvPr/>
        </p:nvSpPr>
        <p:spPr bwMode="auto">
          <a:xfrm>
            <a:off x="2535238" y="3881438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</a:t>
            </a:r>
          </a:p>
        </p:txBody>
      </p:sp>
      <p:sp>
        <p:nvSpPr>
          <p:cNvPr id="72748" name="Text Box 44"/>
          <p:cNvSpPr txBox="1">
            <a:spLocks noChangeArrowheads="1"/>
          </p:cNvSpPr>
          <p:nvPr/>
        </p:nvSpPr>
        <p:spPr bwMode="auto">
          <a:xfrm>
            <a:off x="6084888" y="1268413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</a:t>
            </a:r>
          </a:p>
        </p:txBody>
      </p:sp>
      <p:sp>
        <p:nvSpPr>
          <p:cNvPr id="72749" name="Text Box 45"/>
          <p:cNvSpPr txBox="1">
            <a:spLocks noChangeArrowheads="1"/>
          </p:cNvSpPr>
          <p:nvPr/>
        </p:nvSpPr>
        <p:spPr bwMode="auto">
          <a:xfrm>
            <a:off x="6084888" y="17002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72750" name="Text Box 46"/>
          <p:cNvSpPr txBox="1">
            <a:spLocks noChangeArrowheads="1"/>
          </p:cNvSpPr>
          <p:nvPr/>
        </p:nvSpPr>
        <p:spPr bwMode="auto">
          <a:xfrm>
            <a:off x="6084888" y="29972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Ч</a:t>
            </a:r>
          </a:p>
        </p:txBody>
      </p:sp>
      <p:sp>
        <p:nvSpPr>
          <p:cNvPr id="72751" name="Text Box 47"/>
          <p:cNvSpPr txBox="1">
            <a:spLocks noChangeArrowheads="1"/>
          </p:cNvSpPr>
          <p:nvPr/>
        </p:nvSpPr>
        <p:spPr bwMode="auto">
          <a:xfrm>
            <a:off x="6135688" y="344805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72752" name="Text Box 48"/>
          <p:cNvSpPr txBox="1">
            <a:spLocks noChangeArrowheads="1"/>
          </p:cNvSpPr>
          <p:nvPr/>
        </p:nvSpPr>
        <p:spPr bwMode="auto">
          <a:xfrm>
            <a:off x="7308850" y="34290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</a:t>
            </a:r>
          </a:p>
        </p:txBody>
      </p:sp>
      <p:sp>
        <p:nvSpPr>
          <p:cNvPr id="72753" name="Text Box 49"/>
          <p:cNvSpPr txBox="1">
            <a:spLocks noChangeArrowheads="1"/>
          </p:cNvSpPr>
          <p:nvPr/>
        </p:nvSpPr>
        <p:spPr bwMode="auto">
          <a:xfrm>
            <a:off x="7288213" y="4313238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Е</a:t>
            </a:r>
          </a:p>
        </p:txBody>
      </p:sp>
      <p:sp>
        <p:nvSpPr>
          <p:cNvPr id="72754" name="Text Box 50"/>
          <p:cNvSpPr txBox="1">
            <a:spLocks noChangeArrowheads="1"/>
          </p:cNvSpPr>
          <p:nvPr/>
        </p:nvSpPr>
        <p:spPr bwMode="auto">
          <a:xfrm>
            <a:off x="7288213" y="4745038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</a:t>
            </a:r>
          </a:p>
        </p:txBody>
      </p:sp>
      <p:sp>
        <p:nvSpPr>
          <p:cNvPr id="72755" name="Text Box 51"/>
          <p:cNvSpPr txBox="1">
            <a:spLocks noChangeArrowheads="1"/>
          </p:cNvSpPr>
          <p:nvPr/>
        </p:nvSpPr>
        <p:spPr bwMode="auto">
          <a:xfrm>
            <a:off x="7288213" y="5248275"/>
            <a:ext cx="334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Л</a:t>
            </a:r>
          </a:p>
        </p:txBody>
      </p:sp>
      <p:sp>
        <p:nvSpPr>
          <p:cNvPr id="72756" name="Text Box 52"/>
          <p:cNvSpPr txBox="1">
            <a:spLocks noChangeArrowheads="1"/>
          </p:cNvSpPr>
          <p:nvPr/>
        </p:nvSpPr>
        <p:spPr bwMode="auto">
          <a:xfrm>
            <a:off x="7864475" y="78422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Р</a:t>
            </a:r>
          </a:p>
        </p:txBody>
      </p:sp>
      <p:sp>
        <p:nvSpPr>
          <p:cNvPr id="72757" name="Text Box 53"/>
          <p:cNvSpPr txBox="1">
            <a:spLocks noChangeArrowheads="1"/>
          </p:cNvSpPr>
          <p:nvPr/>
        </p:nvSpPr>
        <p:spPr bwMode="auto">
          <a:xfrm>
            <a:off x="7885113" y="11969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Е</a:t>
            </a:r>
          </a:p>
        </p:txBody>
      </p:sp>
      <p:sp>
        <p:nvSpPr>
          <p:cNvPr id="72758" name="Text Box 54"/>
          <p:cNvSpPr txBox="1">
            <a:spLocks noChangeArrowheads="1"/>
          </p:cNvSpPr>
          <p:nvPr/>
        </p:nvSpPr>
        <p:spPr bwMode="auto">
          <a:xfrm>
            <a:off x="7885113" y="162877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500"/>
                            </p:stCondLst>
                            <p:childTnLst>
                              <p:par>
                                <p:cTn id="20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2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500"/>
                            </p:stCondLst>
                            <p:childTnLst>
                              <p:par>
                                <p:cTn id="23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2000"/>
                            </p:stCondLst>
                            <p:childTnLst>
                              <p:par>
                                <p:cTn id="24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500"/>
                            </p:stCondLst>
                            <p:childTnLst>
                              <p:par>
                                <p:cTn id="25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500"/>
                            </p:stCondLst>
                            <p:childTnLst>
                              <p:par>
                                <p:cTn id="26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00"/>
                            </p:stCondLst>
                            <p:childTnLst>
                              <p:par>
                                <p:cTn id="28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000"/>
                            </p:stCondLst>
                            <p:childTnLst>
                              <p:par>
                                <p:cTn id="29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2000"/>
                            </p:stCondLst>
                            <p:childTnLst>
                              <p:par>
                                <p:cTn id="308" presetID="3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500"/>
                            </p:stCondLst>
                            <p:childTnLst>
                              <p:par>
                                <p:cTn id="32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500"/>
                            </p:stCondLst>
                            <p:childTnLst>
                              <p:par>
                                <p:cTn id="34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500"/>
                            </p:stCondLst>
                            <p:childTnLst>
                              <p:par>
                                <p:cTn id="35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500"/>
                            </p:stCondLst>
                            <p:childTnLst>
                              <p:par>
                                <p:cTn id="37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500"/>
                            </p:stCondLst>
                            <p:childTnLst>
                              <p:par>
                                <p:cTn id="39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1" grpId="0"/>
      <p:bldP spid="72712" grpId="0"/>
      <p:bldP spid="72713" grpId="0"/>
      <p:bldP spid="72714" grpId="0"/>
      <p:bldP spid="72715" grpId="0"/>
      <p:bldP spid="72716" grpId="0"/>
      <p:bldP spid="72718" grpId="0"/>
      <p:bldP spid="72719" grpId="0"/>
      <p:bldP spid="72720" grpId="0"/>
      <p:bldP spid="72721" grpId="0"/>
      <p:bldP spid="72722" grpId="0"/>
      <p:bldP spid="72722" grpId="1"/>
      <p:bldP spid="72723" grpId="0"/>
      <p:bldP spid="72724" grpId="0"/>
      <p:bldP spid="72725" grpId="0"/>
      <p:bldP spid="72726" grpId="0"/>
      <p:bldP spid="72727" grpId="0"/>
      <p:bldP spid="72728" grpId="0"/>
      <p:bldP spid="72729" grpId="0"/>
      <p:bldP spid="72730" grpId="0"/>
      <p:bldP spid="72731" grpId="0"/>
      <p:bldP spid="72732" grpId="0"/>
      <p:bldP spid="72733" grpId="0"/>
      <p:bldP spid="72734" grpId="0"/>
      <p:bldP spid="72735" grpId="0"/>
      <p:bldP spid="72736" grpId="0"/>
      <p:bldP spid="72737" grpId="0"/>
      <p:bldP spid="72738" grpId="0"/>
      <p:bldP spid="72739" grpId="0"/>
      <p:bldP spid="72740" grpId="0"/>
      <p:bldP spid="72741" grpId="0"/>
      <p:bldP spid="72742" grpId="0"/>
      <p:bldP spid="72743" grpId="0"/>
      <p:bldP spid="72744" grpId="0"/>
      <p:bldP spid="72745" grpId="0"/>
      <p:bldP spid="72746" grpId="0"/>
      <p:bldP spid="72747" grpId="0"/>
      <p:bldP spid="72748" grpId="0"/>
      <p:bldP spid="72749" grpId="0"/>
      <p:bldP spid="72750" grpId="0"/>
      <p:bldP spid="72751" grpId="0"/>
      <p:bldP spid="72752" grpId="0"/>
      <p:bldP spid="72753" grpId="0"/>
      <p:bldP spid="72754" grpId="0"/>
      <p:bldP spid="72755" grpId="0"/>
      <p:bldP spid="72756" grpId="0"/>
      <p:bldP spid="72757" grpId="0"/>
      <p:bldP spid="7275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158750"/>
            <a:ext cx="8242300" cy="1328738"/>
          </a:xfrm>
        </p:spPr>
      </p:pic>
      <p:pic>
        <p:nvPicPr>
          <p:cNvPr id="39939" name="Picture 5" descr="j030345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" y="4071938"/>
            <a:ext cx="2084388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Рисунок 4" descr="4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1714500"/>
            <a:ext cx="356393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Рисунок 5" descr="6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25" y="4143375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Рисунок 6" descr="си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" y="1714500"/>
            <a:ext cx="3143250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Рисунок 7" descr="т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63" y="4079875"/>
            <a:ext cx="1833562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44" name="Group 140"/>
          <p:cNvGraphicFramePr>
            <a:graphicFrameLocks noGrp="1"/>
          </p:cNvGraphicFramePr>
          <p:nvPr/>
        </p:nvGraphicFramePr>
        <p:xfrm>
          <a:off x="755650" y="571500"/>
          <a:ext cx="7920038" cy="3214709"/>
        </p:xfrm>
        <a:graphic>
          <a:graphicData uri="http://schemas.openxmlformats.org/drawingml/2006/table">
            <a:tbl>
              <a:tblPr/>
              <a:tblGrid>
                <a:gridCol w="2376488"/>
                <a:gridCol w="461962"/>
                <a:gridCol w="2273300"/>
                <a:gridCol w="433388"/>
                <a:gridCol w="2374900"/>
              </a:tblGrid>
              <a:tr h="7632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Белки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Жиры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Углеводы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2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81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продуктах животного происхождения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мясе, молоке, сале, в маслянистых растениях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крупах, муке, крахмале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002" name="Line 90"/>
          <p:cNvSpPr>
            <a:spLocks noChangeShapeType="1"/>
          </p:cNvSpPr>
          <p:nvPr/>
        </p:nvSpPr>
        <p:spPr bwMode="auto">
          <a:xfrm>
            <a:off x="1928813" y="135731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03" name="Line 91"/>
          <p:cNvSpPr>
            <a:spLocks noChangeShapeType="1"/>
          </p:cNvSpPr>
          <p:nvPr/>
        </p:nvSpPr>
        <p:spPr bwMode="auto">
          <a:xfrm>
            <a:off x="4643438" y="135731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04" name="Line 92"/>
          <p:cNvSpPr>
            <a:spLocks noChangeShapeType="1"/>
          </p:cNvSpPr>
          <p:nvPr/>
        </p:nvSpPr>
        <p:spPr bwMode="auto">
          <a:xfrm>
            <a:off x="7429500" y="142875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1624" name="Picture 120" descr="10"/>
          <p:cNvPicPr>
            <a:picLocks noChangeAspect="1" noChangeArrowheads="1"/>
          </p:cNvPicPr>
          <p:nvPr/>
        </p:nvPicPr>
        <p:blipFill>
          <a:blip r:embed="rId2">
            <a:lum bright="12000" contrast="24000"/>
          </a:blip>
          <a:srcRect/>
          <a:stretch>
            <a:fillRect/>
          </a:stretch>
        </p:blipFill>
        <p:spPr bwMode="auto">
          <a:xfrm>
            <a:off x="357188" y="4929188"/>
            <a:ext cx="1331912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25" name="Picture 121" descr="12"/>
          <p:cNvPicPr>
            <a:picLocks noChangeAspect="1" noChangeArrowheads="1"/>
          </p:cNvPicPr>
          <p:nvPr/>
        </p:nvPicPr>
        <p:blipFill>
          <a:blip r:embed="rId3">
            <a:lum bright="12000" contrast="18000"/>
          </a:blip>
          <a:srcRect/>
          <a:stretch>
            <a:fillRect/>
          </a:stretch>
        </p:blipFill>
        <p:spPr bwMode="auto">
          <a:xfrm>
            <a:off x="1285875" y="5429250"/>
            <a:ext cx="1008063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26" name="Picture 122" descr="13"/>
          <p:cNvPicPr>
            <a:picLocks noChangeAspect="1" noChangeArrowheads="1"/>
          </p:cNvPicPr>
          <p:nvPr/>
        </p:nvPicPr>
        <p:blipFill>
          <a:blip r:embed="rId4">
            <a:lum bright="12000" contrast="18000"/>
          </a:blip>
          <a:srcRect/>
          <a:stretch>
            <a:fillRect/>
          </a:stretch>
        </p:blipFill>
        <p:spPr bwMode="auto">
          <a:xfrm>
            <a:off x="1000125" y="4429125"/>
            <a:ext cx="9366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27" name="Picture 123" descr="14"/>
          <p:cNvPicPr>
            <a:picLocks noChangeAspect="1" noChangeArrowheads="1"/>
          </p:cNvPicPr>
          <p:nvPr/>
        </p:nvPicPr>
        <p:blipFill>
          <a:blip r:embed="rId5">
            <a:lum bright="12000" contrast="18000"/>
          </a:blip>
          <a:srcRect/>
          <a:stretch>
            <a:fillRect/>
          </a:stretch>
        </p:blipFill>
        <p:spPr bwMode="auto">
          <a:xfrm>
            <a:off x="2786063" y="5786438"/>
            <a:ext cx="6064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28" name="Picture 124" descr="49"/>
          <p:cNvPicPr>
            <a:picLocks noChangeAspect="1" noChangeArrowheads="1"/>
          </p:cNvPicPr>
          <p:nvPr/>
        </p:nvPicPr>
        <p:blipFill>
          <a:blip r:embed="rId6">
            <a:lum bright="6000" contrast="24000"/>
          </a:blip>
          <a:srcRect/>
          <a:stretch>
            <a:fillRect/>
          </a:stretch>
        </p:blipFill>
        <p:spPr bwMode="auto">
          <a:xfrm>
            <a:off x="285750" y="4357688"/>
            <a:ext cx="6477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29" name="Picture 125" descr="47"/>
          <p:cNvPicPr>
            <a:picLocks noChangeAspect="1" noChangeArrowheads="1"/>
          </p:cNvPicPr>
          <p:nvPr/>
        </p:nvPicPr>
        <p:blipFill>
          <a:blip r:embed="rId7">
            <a:lum bright="12000" contrast="-12000"/>
          </a:blip>
          <a:srcRect/>
          <a:stretch>
            <a:fillRect/>
          </a:stretch>
        </p:blipFill>
        <p:spPr bwMode="auto">
          <a:xfrm>
            <a:off x="1571625" y="6000750"/>
            <a:ext cx="11160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30" name="Picture 126" descr="56"/>
          <p:cNvPicPr>
            <a:picLocks noChangeAspect="1" noChangeArrowheads="1"/>
          </p:cNvPicPr>
          <p:nvPr/>
        </p:nvPicPr>
        <p:blipFill>
          <a:blip r:embed="rId8">
            <a:lum bright="24000" contrast="18000"/>
          </a:blip>
          <a:srcRect/>
          <a:stretch>
            <a:fillRect/>
          </a:stretch>
        </p:blipFill>
        <p:spPr bwMode="auto">
          <a:xfrm>
            <a:off x="428625" y="6000750"/>
            <a:ext cx="100965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31" name="Picture 127" descr="j0223776"/>
          <p:cNvPicPr>
            <a:picLocks noChangeAspect="1" noChangeArrowheads="1" noCrop="1"/>
          </p:cNvPicPr>
          <p:nvPr/>
        </p:nvPicPr>
        <p:blipFill>
          <a:blip r:embed="rId9" cstate="email">
            <a:lum contrast="30000"/>
          </a:blip>
          <a:srcRect/>
          <a:stretch>
            <a:fillRect/>
          </a:stretch>
        </p:blipFill>
        <p:spPr bwMode="auto">
          <a:xfrm>
            <a:off x="1908175" y="4365625"/>
            <a:ext cx="12287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33" name="Picture 129" descr="j0223779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195513" y="5262563"/>
            <a:ext cx="11525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34" name="Picture 130" descr="55"/>
          <p:cNvPicPr>
            <a:picLocks noChangeAspect="1" noChangeArrowheads="1"/>
          </p:cNvPicPr>
          <p:nvPr/>
        </p:nvPicPr>
        <p:blipFill>
          <a:blip r:embed="rId11">
            <a:lum bright="12000" contrast="6000"/>
          </a:blip>
          <a:srcRect/>
          <a:stretch>
            <a:fillRect/>
          </a:stretch>
        </p:blipFill>
        <p:spPr bwMode="auto">
          <a:xfrm>
            <a:off x="4787900" y="4724400"/>
            <a:ext cx="935038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35" name="Picture 131" descr="45"/>
          <p:cNvPicPr>
            <a:picLocks noChangeAspect="1" noChangeArrowheads="1"/>
          </p:cNvPicPr>
          <p:nvPr/>
        </p:nvPicPr>
        <p:blipFill>
          <a:blip r:embed="rId12">
            <a:lum bright="12000" contrast="6000"/>
          </a:blip>
          <a:srcRect/>
          <a:stretch>
            <a:fillRect/>
          </a:stretch>
        </p:blipFill>
        <p:spPr bwMode="auto">
          <a:xfrm>
            <a:off x="3708400" y="4437063"/>
            <a:ext cx="104457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36" name="Picture 132" descr="50"/>
          <p:cNvPicPr>
            <a:picLocks noChangeAspect="1" noChangeArrowheads="1"/>
          </p:cNvPicPr>
          <p:nvPr/>
        </p:nvPicPr>
        <p:blipFill>
          <a:blip r:embed="rId13">
            <a:lum bright="12000" contrast="6000"/>
          </a:blip>
          <a:srcRect/>
          <a:stretch>
            <a:fillRect/>
          </a:stretch>
        </p:blipFill>
        <p:spPr bwMode="auto">
          <a:xfrm>
            <a:off x="3851275" y="5229225"/>
            <a:ext cx="46831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37" name="Picture 133" descr="орех"/>
          <p:cNvPicPr>
            <a:picLocks noChangeAspect="1" noChangeArrowheads="1"/>
          </p:cNvPicPr>
          <p:nvPr/>
        </p:nvPicPr>
        <p:blipFill>
          <a:blip r:embed="rId14">
            <a:lum bright="6000" contrast="18000"/>
          </a:blip>
          <a:srcRect/>
          <a:stretch>
            <a:fillRect/>
          </a:stretch>
        </p:blipFill>
        <p:spPr bwMode="auto">
          <a:xfrm>
            <a:off x="4356100" y="6092825"/>
            <a:ext cx="1008063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38" name="Picture 134" descr="орех2"/>
          <p:cNvPicPr>
            <a:picLocks noChangeAspect="1" noChangeArrowheads="1"/>
          </p:cNvPicPr>
          <p:nvPr/>
        </p:nvPicPr>
        <p:blipFill>
          <a:blip r:embed="rId15">
            <a:lum bright="6000" contrast="18000"/>
          </a:blip>
          <a:srcRect/>
          <a:stretch>
            <a:fillRect/>
          </a:stretch>
        </p:blipFill>
        <p:spPr bwMode="auto">
          <a:xfrm>
            <a:off x="4716463" y="5373688"/>
            <a:ext cx="86360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45" name="Picture 141" descr="20"/>
          <p:cNvPicPr>
            <a:picLocks noChangeAspect="1" noChangeArrowheads="1"/>
          </p:cNvPicPr>
          <p:nvPr/>
        </p:nvPicPr>
        <p:blipFill>
          <a:blip r:embed="rId16">
            <a:lum bright="18000" contrast="12000"/>
          </a:blip>
          <a:srcRect/>
          <a:stretch>
            <a:fillRect/>
          </a:stretch>
        </p:blipFill>
        <p:spPr bwMode="auto">
          <a:xfrm>
            <a:off x="7596188" y="4365625"/>
            <a:ext cx="13335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47" name="Picture 143" descr="27"/>
          <p:cNvPicPr>
            <a:picLocks noChangeAspect="1" noChangeArrowheads="1"/>
          </p:cNvPicPr>
          <p:nvPr/>
        </p:nvPicPr>
        <p:blipFill>
          <a:blip r:embed="rId17">
            <a:lum bright="6000" contrast="-6000"/>
          </a:blip>
          <a:srcRect/>
          <a:stretch>
            <a:fillRect/>
          </a:stretch>
        </p:blipFill>
        <p:spPr bwMode="auto">
          <a:xfrm>
            <a:off x="6858000" y="5143500"/>
            <a:ext cx="122396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48" name="Picture 144" descr="j0189212"/>
          <p:cNvPicPr>
            <a:picLocks noChangeAspect="1" noChangeArrowheads="1" noCrop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6286500" y="4357688"/>
            <a:ext cx="10461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49" name="Picture 145" descr="j0254480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572375" y="5715000"/>
            <a:ext cx="1323975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51" name="Picture 147" descr="48"/>
          <p:cNvPicPr>
            <a:picLocks noChangeAspect="1" noChangeArrowheads="1"/>
          </p:cNvPicPr>
          <p:nvPr/>
        </p:nvPicPr>
        <p:blipFill>
          <a:blip r:embed="rId20">
            <a:lum bright="12000" contrast="-12000"/>
          </a:blip>
          <a:srcRect/>
          <a:stretch>
            <a:fillRect/>
          </a:stretch>
        </p:blipFill>
        <p:spPr bwMode="auto">
          <a:xfrm>
            <a:off x="6357938" y="5857875"/>
            <a:ext cx="115252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292100" y="36513"/>
            <a:ext cx="8656638" cy="2236787"/>
          </a:xfrm>
        </p:spPr>
      </p:pic>
      <p:sp>
        <p:nvSpPr>
          <p:cNvPr id="41987" name="Текст 2"/>
          <p:cNvSpPr>
            <a:spLocks noGrp="1"/>
          </p:cNvSpPr>
          <p:nvPr>
            <p:ph type="body" sz="half" idx="1"/>
          </p:nvPr>
        </p:nvSpPr>
        <p:spPr>
          <a:xfrm>
            <a:off x="500063" y="2357438"/>
            <a:ext cx="4214812" cy="4000500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/>
              <a:t>      </a:t>
            </a:r>
            <a:r>
              <a:rPr lang="ru-RU" smtClean="0"/>
              <a:t>Правильное питание должно обеспечить поступление в организм всех необходимых веществ: углеводов, жиров, белков и витаминов.</a:t>
            </a:r>
          </a:p>
          <a:p>
            <a:pPr>
              <a:buFont typeface="Wingdings 2" pitchFamily="18" charset="2"/>
              <a:buNone/>
            </a:pPr>
            <a:endParaRPr lang="ru-RU" sz="2400" smtClean="0"/>
          </a:p>
        </p:txBody>
      </p:sp>
      <p:pic>
        <p:nvPicPr>
          <p:cNvPr id="41988" name="Содержимое 4" descr="0_2314b_4f69a0fa_L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72063" y="2500313"/>
            <a:ext cx="3571875" cy="4000500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268288"/>
            <a:ext cx="8242300" cy="1158875"/>
          </a:xfrm>
        </p:spPr>
      </p:pic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smtClean="0"/>
              <a:t>Главное – не переедайте.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smtClean="0"/>
              <a:t>Ешьте в одно и то же время простую, свежеприготовленную пищу, которая легко усваивается и соответствует потребностям организма.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smtClean="0"/>
              <a:t>Тщательно пережевывайте пищу, не спешите глотать.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smtClean="0"/>
              <a:t>Мойте фрукты и овощи перед едой.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smtClean="0"/>
              <a:t>Перед приемом пищи мысленно поблагодарите всех, кто принял участие в создании продуктов, из которых приготовлена пища. И конечно, тех, кто приготовил вам еду.</a:t>
            </a:r>
          </a:p>
        </p:txBody>
      </p:sp>
      <p:pic>
        <p:nvPicPr>
          <p:cNvPr id="43012" name="Picture 4" descr="j02895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1285875"/>
            <a:ext cx="13716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3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1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8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158750"/>
            <a:ext cx="8242300" cy="1328738"/>
          </a:xfrm>
        </p:spPr>
      </p:pic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935038" y="1628775"/>
            <a:ext cx="7885112" cy="4530725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ru-RU" sz="2400" smtClean="0"/>
              <a:t>красивый	ловкий	статный	крепкий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2400" smtClean="0"/>
              <a:t>сутулый	бледный	стройный	неуклюжий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2400" smtClean="0"/>
              <a:t>сильный	румяный	толстый	подтянутый</a:t>
            </a:r>
            <a:endParaRPr lang="ru-RU" sz="2400" i="1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44036" name="Picture 4" descr="BD13694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3357563"/>
            <a:ext cx="1789113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2082533-6d0c836ee765483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355725" y="1260475"/>
            <a:ext cx="422116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Знаем о существительном……</a:t>
            </a:r>
          </a:p>
          <a:p>
            <a:endParaRPr lang="ru-RU"/>
          </a:p>
          <a:p>
            <a:r>
              <a:rPr lang="ru-RU"/>
              <a:t>Умеем……..</a:t>
            </a:r>
          </a:p>
          <a:p>
            <a:endParaRPr lang="ru-RU"/>
          </a:p>
          <a:p>
            <a:r>
              <a:rPr lang="ru-RU"/>
              <a:t>Предстоит узнать……..</a:t>
            </a:r>
          </a:p>
          <a:p>
            <a:endParaRPr lang="ru-RU"/>
          </a:p>
          <a:p>
            <a:r>
              <a:rPr lang="ru-RU"/>
              <a:t>Где нам эти знания пригодятся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935038" y="1628775"/>
            <a:ext cx="7885112" cy="4530725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ru-RU" sz="2400" smtClean="0"/>
              <a:t>Красивый		ловкий		статный		крепкий		стройный		сильный		румяный		подтянутый</a:t>
            </a:r>
            <a:endParaRPr lang="ru-RU" sz="2400" i="1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45059" name="Picture 4" descr="AG00222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3214688"/>
            <a:ext cx="2884487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5" descr="AG00584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2928938"/>
            <a:ext cx="2236787" cy="323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allAtOnce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207963"/>
            <a:ext cx="8242300" cy="962025"/>
          </a:xfrm>
        </p:spPr>
      </p:pic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1563"/>
            <a:ext cx="8229600" cy="52371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Каждый человек должен заботиться о своем здоровье. Ведь никто не позаботится о тебе лучше, чем ты сам.</a:t>
            </a:r>
          </a:p>
        </p:txBody>
      </p:sp>
      <p:pic>
        <p:nvPicPr>
          <p:cNvPr id="70662" name="Picture 6" descr="j03169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2571750"/>
            <a:ext cx="735806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autoRev="1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autoRev="1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58750"/>
            <a:ext cx="8705850" cy="1328738"/>
          </a:xfrm>
        </p:spPr>
      </p:pic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mtClean="0"/>
              <a:t>Правильное питание.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mtClean="0"/>
              <a:t>Соблюдение режима дня.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mtClean="0"/>
              <a:t>Закаливание (физические упражнения, спорт).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mtClean="0"/>
              <a:t>Правильная организация труда и отдыха.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mtClean="0"/>
              <a:t>Соблюдение правил гигиены.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mtClean="0"/>
              <a:t>Доброе сердце, добрые дела, поступки.</a:t>
            </a:r>
          </a:p>
        </p:txBody>
      </p:sp>
      <p:pic>
        <p:nvPicPr>
          <p:cNvPr id="32772" name="Picture 4" descr="BD13666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5157788"/>
            <a:ext cx="342900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64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64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268288"/>
            <a:ext cx="8242300" cy="1158875"/>
          </a:xfrm>
        </p:spPr>
      </p:pic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Я хочу быть здоровым!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Я могу быть здоровым!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Я буду здоровым!</a:t>
            </a:r>
          </a:p>
        </p:txBody>
      </p:sp>
      <p:pic>
        <p:nvPicPr>
          <p:cNvPr id="40964" name="Рисунок 3" descr="i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1500188"/>
            <a:ext cx="2286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Рисунок 6" descr="i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4572000"/>
            <a:ext cx="3143250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Рисунок 7" descr="i2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50" y="4714875"/>
            <a:ext cx="250348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"/>
                            </p:stCondLst>
                            <p:childTnLst>
                              <p:par>
                                <p:cTn id="11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12" dur="2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60"/>
                            </p:stCondLst>
                            <p:childTnLst>
                              <p:par>
                                <p:cTn id="14" presetID="1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6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360"/>
                            </p:stCondLst>
                            <p:childTnLst>
                              <p:par>
                                <p:cTn id="25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26" dur="2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360"/>
                            </p:stCondLst>
                            <p:childTnLst>
                              <p:par>
                                <p:cTn id="28" presetID="1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2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800"/>
                            </p:stCondLst>
                            <p:childTnLst>
                              <p:par>
                                <p:cTn id="39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40" dur="2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800"/>
                            </p:stCondLst>
                            <p:childTnLst>
                              <p:par>
                                <p:cTn id="42" presetID="1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60"/>
                            </p:stCondLst>
                            <p:childTnLst>
                              <p:par>
                                <p:cTn id="4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60"/>
                            </p:stCondLst>
                            <p:childTnLst>
                              <p:par>
                                <p:cTn id="5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56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  <p:bldP spid="34819" grpId="1" build="p"/>
      <p:bldP spid="34819" grpId="2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0"/>
          <p:cNvGraphicFramePr>
            <a:graphicFrameLocks noChangeAspect="1"/>
          </p:cNvGraphicFramePr>
          <p:nvPr/>
        </p:nvGraphicFramePr>
        <p:xfrm>
          <a:off x="428625" y="1417638"/>
          <a:ext cx="8215313" cy="4160837"/>
        </p:xfrm>
        <a:graphic>
          <a:graphicData uri="http://schemas.openxmlformats.org/presentationml/2006/ole">
            <p:oleObj spid="_x0000_s1026" name="Документ Wordpad" r:id="rId3" imgW="5486400" imgH="2503800" progId="WordPad.Document.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F:\2082533-6d0c836ee765483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04800" y="1143000"/>
            <a:ext cx="6361113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Проверка</a:t>
            </a:r>
          </a:p>
          <a:p>
            <a:endParaRPr lang="ru-RU"/>
          </a:p>
          <a:p>
            <a:r>
              <a:rPr lang="ru-RU"/>
              <a:t>только ед. ч.              Только мн. ч.</a:t>
            </a:r>
          </a:p>
          <a:p>
            <a:endParaRPr lang="ru-RU"/>
          </a:p>
          <a:p>
            <a:r>
              <a:rPr lang="ru-RU"/>
              <a:t>Поваренная соль           консервы</a:t>
            </a:r>
          </a:p>
          <a:p>
            <a:r>
              <a:rPr lang="ru-RU"/>
              <a:t>соляная кислота            сухофрукты</a:t>
            </a:r>
          </a:p>
          <a:p>
            <a:r>
              <a:rPr lang="ru-RU"/>
              <a:t>свёкла                             </a:t>
            </a:r>
          </a:p>
          <a:p>
            <a:r>
              <a:rPr lang="ru-RU"/>
              <a:t>морковь</a:t>
            </a:r>
          </a:p>
          <a:p>
            <a:r>
              <a:rPr lang="ru-RU"/>
              <a:t>инжир</a:t>
            </a:r>
          </a:p>
          <a:p>
            <a:r>
              <a:rPr lang="ru-RU"/>
              <a:t>курага</a:t>
            </a:r>
          </a:p>
          <a:p>
            <a:r>
              <a:rPr lang="ru-RU"/>
              <a:t>картофель</a:t>
            </a:r>
          </a:p>
          <a:p>
            <a:r>
              <a:rPr lang="ru-RU"/>
              <a:t>масло</a:t>
            </a:r>
          </a:p>
          <a:p>
            <a:r>
              <a:rPr lang="ru-RU"/>
              <a:t>питание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F:\1132194-8ae2eeabbf8b6e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524000" y="1031875"/>
            <a:ext cx="7688263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r>
              <a:rPr lang="ru-RU" sz="2800">
                <a:solidFill>
                  <a:schemeClr val="bg1"/>
                </a:solidFill>
              </a:rPr>
              <a:t>Спасибо за работу на уроке.</a:t>
            </a:r>
          </a:p>
          <a:p>
            <a:endParaRPr lang="ru-RU" sz="2800">
              <a:solidFill>
                <a:schemeClr val="bg1"/>
              </a:solidFill>
            </a:endParaRPr>
          </a:p>
          <a:p>
            <a:r>
              <a:rPr lang="ru-RU" sz="2800">
                <a:solidFill>
                  <a:schemeClr val="bg1"/>
                </a:solidFill>
              </a:rPr>
              <a:t>На уроке я работал активно / пассивно</a:t>
            </a:r>
          </a:p>
          <a:p>
            <a:r>
              <a:rPr lang="ru-RU" sz="2800">
                <a:solidFill>
                  <a:schemeClr val="bg1"/>
                </a:solidFill>
              </a:rPr>
              <a:t>Своей работой на уроке я доволен / недоволен</a:t>
            </a:r>
          </a:p>
          <a:p>
            <a:r>
              <a:rPr lang="ru-RU" sz="2800">
                <a:solidFill>
                  <a:schemeClr val="bg1"/>
                </a:solidFill>
              </a:rPr>
              <a:t>Урок для меня показался интересным / скучным</a:t>
            </a:r>
          </a:p>
          <a:p>
            <a:r>
              <a:rPr lang="ru-RU" sz="2800">
                <a:solidFill>
                  <a:schemeClr val="bg1"/>
                </a:solidFill>
              </a:rPr>
              <a:t>Я узнал новое……</a:t>
            </a:r>
          </a:p>
          <a:p>
            <a:r>
              <a:rPr lang="ru-RU" sz="2800">
                <a:solidFill>
                  <a:schemeClr val="bg1"/>
                </a:solidFill>
              </a:rPr>
              <a:t>Мне показалось это (что?) интересным…...</a:t>
            </a:r>
            <a:r>
              <a:rPr lang="ru-RU" sz="2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133350"/>
            <a:ext cx="8242300" cy="963613"/>
          </a:xfrm>
        </p:spPr>
      </p:pic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1563"/>
            <a:ext cx="8229600" cy="52371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Расскажи о своем любимом блюде.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Чем оно полезно? Указать категорию числа существительного. 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имени существительного </a:t>
            </a:r>
          </a:p>
        </p:txBody>
      </p:sp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500063" y="5214938"/>
            <a:ext cx="8215312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713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Будьте здоровы!</a:t>
            </a:r>
          </a:p>
        </p:txBody>
      </p:sp>
      <p:pic>
        <p:nvPicPr>
          <p:cNvPr id="51205" name="Рисунок 6" descr="4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2857500"/>
            <a:ext cx="68580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7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  <p:bldP spid="3584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Автор –составитель презентации учитель русского языка и литературы </a:t>
            </a:r>
            <a:br>
              <a:rPr lang="ru-RU" sz="3600" smtClean="0"/>
            </a:br>
            <a:r>
              <a:rPr lang="ru-RU" sz="3600" smtClean="0"/>
              <a:t>Снигирева Т.С.</a:t>
            </a:r>
          </a:p>
        </p:txBody>
      </p:sp>
      <p:sp>
        <p:nvSpPr>
          <p:cNvPr id="52227" name="Содержимое 2"/>
          <p:cNvSpPr>
            <a:spLocks noGrp="1"/>
          </p:cNvSpPr>
          <p:nvPr>
            <p:ph idx="1"/>
          </p:nvPr>
        </p:nvSpPr>
        <p:spPr>
          <a:xfrm>
            <a:off x="685800" y="2857500"/>
            <a:ext cx="7243763" cy="3238500"/>
          </a:xfrm>
        </p:spPr>
        <p:txBody>
          <a:bodyPr/>
          <a:lstStyle/>
          <a:p>
            <a:r>
              <a:rPr lang="ru-RU" smtClean="0"/>
              <a:t>В презентации использованы материалы Интернет-ресурсов</a:t>
            </a:r>
          </a:p>
          <a:p>
            <a:pPr>
              <a:buFontTx/>
              <a:buNone/>
            </a:pPr>
            <a:r>
              <a:rPr lang="en-US" smtClean="0">
                <a:solidFill>
                  <a:srgbClr val="FF0000"/>
                </a:solidFill>
                <a:hlinkClick r:id="rId2"/>
              </a:rPr>
              <a:t>http://www.edu.cap.ru/?t=hry&amp;eduid=10608&amp;hry=./184059/185980</a:t>
            </a:r>
            <a:endParaRPr lang="ru-RU" smtClean="0">
              <a:solidFill>
                <a:srgbClr val="FF0000"/>
              </a:solidFill>
            </a:endParaRP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188913"/>
            <a:ext cx="8242300" cy="1109662"/>
          </a:xfrm>
        </p:spPr>
      </p:pic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135731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smtClean="0"/>
              <a:t>«Мы живём не для того, чтобы есть, а едим для того чтобы жить»                                                                                    </a:t>
            </a:r>
            <a:r>
              <a:rPr lang="ru-RU" sz="2000" i="1" smtClean="0"/>
              <a:t>древнегреческий философ Сократ(470-399 до н.э.)</a:t>
            </a:r>
          </a:p>
        </p:txBody>
      </p:sp>
      <p:pic>
        <p:nvPicPr>
          <p:cNvPr id="9220" name="Picture 3" descr="j01779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2786063"/>
            <a:ext cx="792956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908050" y="274638"/>
            <a:ext cx="8242300" cy="1152525"/>
          </a:xfrm>
        </p:spPr>
      </p:pic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428750"/>
            <a:ext cx="8229600" cy="4708525"/>
          </a:xfrm>
        </p:spPr>
        <p:txBody>
          <a:bodyPr/>
          <a:lstStyle/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 sz="2000" smtClean="0"/>
              <a:t>Соблюдение режима дня. 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 sz="2000" smtClean="0"/>
              <a:t>Соблюдение режима питания, правильное питание.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 sz="2000" smtClean="0"/>
              <a:t>Закаливание.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 sz="2000" smtClean="0"/>
              <a:t>Физический труд.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 sz="2000" smtClean="0"/>
              <a:t>Соблюдение правила гигиены.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	</a:t>
            </a:r>
            <a:r>
              <a:rPr lang="ru-RU" sz="2000" b="1" i="1" smtClean="0"/>
              <a:t>«Ради крепкого здоровья – мойте руки чаще».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 startAt="6"/>
            </a:pPr>
            <a:r>
              <a:rPr lang="ru-RU" sz="2000" smtClean="0"/>
              <a:t>Правила поведения за столом.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	</a:t>
            </a:r>
            <a:r>
              <a:rPr lang="ru-RU" sz="2000" b="1" i="1" smtClean="0"/>
              <a:t>«Когда я ем, я глух и нем!»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 startAt="7"/>
            </a:pPr>
            <a:r>
              <a:rPr lang="ru-RU" sz="2000" b="1" i="1" smtClean="0"/>
              <a:t>Скажем «Нет!» </a:t>
            </a:r>
            <a:r>
              <a:rPr lang="ru-RU" sz="2000" smtClean="0"/>
              <a:t>вредным привычкам (употребление алкогольных напитков, табакокурение ).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 startAt="7"/>
            </a:pPr>
            <a:r>
              <a:rPr lang="ru-RU" sz="2000" smtClean="0"/>
              <a:t>Доброе отношение к людям, к окружающей нас природе, животным.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 startAt="7"/>
            </a:pPr>
            <a:r>
              <a:rPr lang="ru-RU" sz="2000" smtClean="0"/>
              <a:t>Правильная организация отдыха и труда.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908050" y="274638"/>
            <a:ext cx="7297738" cy="1444625"/>
          </a:xfrm>
        </p:spPr>
      </p:pic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Рано утром просыпайся,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Себе и людям улыбайся,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Ты зарядкой занимайся,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Обливайся, вытирайся,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Всегда правильно питайся,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В школу смело отправляйся.</a:t>
            </a:r>
          </a:p>
        </p:txBody>
      </p:sp>
      <p:pic>
        <p:nvPicPr>
          <p:cNvPr id="11268" name="Picture 4" descr="j023644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1785938"/>
            <a:ext cx="346075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730249-b5b405a7c269ba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962400" y="685800"/>
            <a:ext cx="54006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Его не купишь за деньги. Что это?</a:t>
            </a:r>
          </a:p>
          <a:p>
            <a:endParaRPr lang="ru-RU"/>
          </a:p>
          <a:p>
            <a:r>
              <a:rPr lang="ru-RU"/>
              <a:t>Верно ли это утверждение?</a:t>
            </a:r>
          </a:p>
          <a:p>
            <a:endParaRPr lang="ru-RU"/>
          </a:p>
          <a:p>
            <a:r>
              <a:rPr lang="ru-RU"/>
              <a:t>Определите число данного слова</a:t>
            </a:r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55529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04800" y="1676400"/>
            <a:ext cx="10094913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           Имена существительные, имеющие форму</a:t>
            </a:r>
          </a:p>
          <a:p>
            <a:r>
              <a:rPr lang="ru-RU"/>
              <a:t>               только единственного числа</a:t>
            </a:r>
          </a:p>
          <a:p>
            <a:endParaRPr lang="ru-RU"/>
          </a:p>
          <a:p>
            <a:r>
              <a:rPr lang="ru-RU"/>
              <a:t>1. Собственные имена (Урал, Татьяна Сергеевна, Дружок)</a:t>
            </a:r>
          </a:p>
          <a:p>
            <a:endParaRPr lang="ru-RU"/>
          </a:p>
          <a:p>
            <a:r>
              <a:rPr lang="ru-RU"/>
              <a:t>2. Большинство абстрактных существительных (грусть, счастье)</a:t>
            </a:r>
          </a:p>
          <a:p>
            <a:endParaRPr lang="ru-RU"/>
          </a:p>
          <a:p>
            <a:r>
              <a:rPr lang="ru-RU"/>
              <a:t>3.Большинство вещественных существительных (смола, золото)</a:t>
            </a:r>
          </a:p>
          <a:p>
            <a:endParaRPr lang="ru-RU"/>
          </a:p>
          <a:p>
            <a:r>
              <a:rPr lang="ru-RU"/>
              <a:t>4. Собирательные существительные (молодёжь)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5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1179</Words>
  <Application>Microsoft PowerPoint</Application>
  <PresentationFormat>Экран (4:3)</PresentationFormat>
  <Paragraphs>283</Paragraphs>
  <Slides>48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5" baseType="lpstr">
      <vt:lpstr>Times New Roman</vt:lpstr>
      <vt:lpstr>Arial</vt:lpstr>
      <vt:lpstr>Calibri</vt:lpstr>
      <vt:lpstr>Wingdings 2</vt:lpstr>
      <vt:lpstr>Wingdings</vt:lpstr>
      <vt:lpstr>Тема Office</vt:lpstr>
      <vt:lpstr>Документ Wordpad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Автор –составитель презентации учитель русского языка и литературы  Снигирева Т.С.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Социально-ориентированный урок русского языка в 5 классе Тема: «Категория числа имён существительных. Имена существительные, имеющие форму только ед. и только множественного числа» учитель русского языка Снигирева Т.С.</dc:title>
  <dc:creator>Таня</dc:creator>
  <cp:lastModifiedBy>Tata</cp:lastModifiedBy>
  <cp:revision>30</cp:revision>
  <dcterms:created xsi:type="dcterms:W3CDTF">2013-03-01T13:58:10Z</dcterms:created>
  <dcterms:modified xsi:type="dcterms:W3CDTF">2014-03-04T20:01:18Z</dcterms:modified>
</cp:coreProperties>
</file>