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9E6"/>
    <a:srgbClr val="88E0DC"/>
    <a:srgbClr val="D9D4F8"/>
    <a:srgbClr val="DEDDF7"/>
    <a:srgbClr val="D6D1B0"/>
    <a:srgbClr val="BEBCEE"/>
    <a:srgbClr val="244952"/>
    <a:srgbClr val="1D3C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B3E9-3D2A-41F8-B39D-1677FF6B2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7377-4B9D-40C8-B06A-208133082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0B14-5674-4A6E-9858-9D63E8CFE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CBE9-7A1A-473C-ABA7-3C65FB923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82CE-9560-4EA3-9D10-D53A0E682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DDB1-41FF-42AB-9185-92367A20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2FB9-C3B1-4887-BFC4-9F8FC9F4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755F-4E36-41B4-B8DA-5F2C6B95C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B417-7EA7-4AE5-925A-F493F6733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3A59-55EF-4972-804C-A5A89105E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8C599-116E-4D86-A444-081FC3DD6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99D7AC31-6803-4BC2-B556-EEA1F5CF2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0" r:id="rId5"/>
    <p:sldLayoutId id="2147483761" r:id="rId6"/>
    <p:sldLayoutId id="2147483765" r:id="rId7"/>
    <p:sldLayoutId id="2147483766" r:id="rId8"/>
    <p:sldLayoutId id="2147483767" r:id="rId9"/>
    <p:sldLayoutId id="2147483762" r:id="rId10"/>
    <p:sldLayoutId id="2147483768" r:id="rId11"/>
  </p:sldLayoutIdLst>
  <p:transition spd="med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603520"/>
            <a:ext cx="8077200" cy="1673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МБОУ «СОШ №59» г. Курска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820150" cy="331152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Arial" charset="0"/>
                <a:cs typeface="Arial" charset="0"/>
              </a:rPr>
              <a:t>Решение задач</a:t>
            </a:r>
          </a:p>
          <a:p>
            <a:pPr algn="ctr" eaLnBrk="1" hangingPunct="1"/>
            <a:r>
              <a:rPr lang="ru-RU" sz="4000" b="1" smtClean="0">
                <a:latin typeface="Arial" charset="0"/>
                <a:cs typeface="Arial" charset="0"/>
              </a:rPr>
              <a:t>с практическим содержанием</a:t>
            </a:r>
          </a:p>
          <a:p>
            <a:pPr algn="ctr" eaLnBrk="1" hangingPunct="1"/>
            <a:r>
              <a:rPr lang="ru-RU" sz="4000" b="1" smtClean="0">
                <a:solidFill>
                  <a:srgbClr val="FFC000"/>
                </a:solidFill>
                <a:latin typeface="Arial" charset="0"/>
                <a:cs typeface="Arial" charset="0"/>
              </a:rPr>
              <a:t>по теме</a:t>
            </a:r>
          </a:p>
          <a:p>
            <a:pPr algn="ctr" eaLnBrk="1" hangingPunct="1"/>
            <a:r>
              <a:rPr lang="ru-RU" sz="3600" b="1" smtClean="0">
                <a:latin typeface="Arial" charset="0"/>
                <a:cs typeface="Arial" charset="0"/>
              </a:rPr>
              <a:t> </a:t>
            </a:r>
            <a:r>
              <a:rPr lang="ru-RU" sz="54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«Прогрессии»    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24075" y="5313363"/>
            <a:ext cx="5160963" cy="779462"/>
          </a:xfrm>
          <a:prstGeom prst="rect">
            <a:avLst/>
          </a:prstGeom>
        </p:spPr>
        <p:txBody>
          <a:bodyPr lIns="118872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600" b="1" dirty="0">
                <a:solidFill>
                  <a:srgbClr val="FFFFFF"/>
                </a:solidFill>
                <a:latin typeface="+mn-lt"/>
              </a:rPr>
              <a:t>Учитель: Рубель Е. В.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088" y="5656263"/>
            <a:ext cx="3219450" cy="1012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На уроке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8362950" cy="3959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№6.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Клиент взял в банке кредит в размере 150 000 р. на 5 лет под 20% годовых. Какую сумму он должен вернуть в банк в конце срока, если условия погашения кредита таковы: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а)	проценты возвращаются в банк ежегодно;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б)	весь кредит с процентами возвращается в банк в конце срока?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0113" y="5589588"/>
            <a:ext cx="4038600" cy="1023937"/>
          </a:xfrm>
        </p:spPr>
        <p:txBody>
          <a:bodyPr/>
          <a:lstStyle/>
          <a:p>
            <a:r>
              <a:rPr lang="ru-RU" smtClean="0"/>
              <a:t>Ответ: а) з00000</a:t>
            </a:r>
          </a:p>
          <a:p>
            <a:r>
              <a:rPr lang="ru-RU" smtClean="0"/>
              <a:t>б) 373248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459" grpId="0" build="p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0563" y="5661025"/>
            <a:ext cx="36718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На уроке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8505825" cy="3887787"/>
          </a:xfrm>
          <a:prstGeom prst="roundRect">
            <a:avLst>
              <a:gd name="adj" fmla="val 16667"/>
            </a:avLst>
          </a:prstGeom>
          <a:solidFill>
            <a:srgbClr val="A9E9E6"/>
          </a:solidFill>
          <a:ln>
            <a:solidFill>
              <a:srgbClr val="C00000"/>
            </a:solidFill>
            <a:round/>
          </a:ln>
        </p:spPr>
        <p:txBody>
          <a:bodyPr/>
          <a:lstStyle/>
          <a:p>
            <a:pPr marL="0" indent="0" eaLnBrk="1" hangingPunct="1">
              <a:lnSpc>
                <a:spcPts val="2800"/>
              </a:lnSpc>
              <a:buFontTx/>
              <a:buNone/>
            </a:pPr>
            <a:r>
              <a:rPr lang="ru-RU" smtClean="0"/>
              <a:t>   </a:t>
            </a:r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№7. </a:t>
            </a:r>
            <a:r>
              <a:rPr lang="ru-RU" sz="2400" b="1" smtClean="0">
                <a:latin typeface="Arial" charset="0"/>
                <a:cs typeface="Arial" charset="0"/>
              </a:rPr>
              <a:t>Больной принимает лекарство по следующей схеме: в первый день он принимает 5 капель, а в каждый следующий день - на 5 капель больше, чем в предыдущий. Дойдя до нормы 40 капель в день, он 3 дня пьет по 40 капель лекарства, а потом ежедневно уменьшает прием на 5 капель, доведя его до пяти капель в последний день. Сколько пузырьков лекарства нужно купить больному, если в каждом содержится 20 мл лекарства (что составляет 200 капель)?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661025"/>
            <a:ext cx="4038600" cy="952500"/>
          </a:xfrm>
        </p:spPr>
        <p:txBody>
          <a:bodyPr/>
          <a:lstStyle/>
          <a:p>
            <a:r>
              <a:rPr lang="ru-RU" smtClean="0"/>
              <a:t>Ответ: 2 пузырька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483" grpId="0" build="p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9750" y="5589588"/>
            <a:ext cx="35274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На уроке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8289925" cy="3743325"/>
          </a:xfrm>
          <a:prstGeom prst="roundRect">
            <a:avLst>
              <a:gd name="adj" fmla="val 16667"/>
            </a:avLst>
          </a:prstGeom>
          <a:solidFill>
            <a:srgbClr val="D9D4F8"/>
          </a:solidFill>
          <a:ln>
            <a:solidFill>
              <a:srgbClr val="C00000"/>
            </a:solidFill>
            <a:rou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</a:t>
            </a:r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№8.</a:t>
            </a:r>
            <a:r>
              <a:rPr lang="ru-RU" sz="3600" b="1" smtClean="0">
                <a:latin typeface="Arial" charset="0"/>
                <a:cs typeface="Arial" charset="0"/>
              </a:rPr>
              <a:t>   </a:t>
            </a:r>
            <a:r>
              <a:rPr lang="ru-RU" sz="3100" b="1" smtClean="0">
                <a:latin typeface="Arial" charset="0"/>
                <a:cs typeface="Arial" charset="0"/>
              </a:rPr>
              <a:t>Альпинисты в первый день восхождения поднялись на высоту 1400 м, а затем каждый следующий день поднимались на высоту на 100 м меньше, чем в предыдущий. За сколько дней они покорили высоту 5000 м?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0113" y="5589588"/>
            <a:ext cx="4038600" cy="879475"/>
          </a:xfrm>
        </p:spPr>
        <p:txBody>
          <a:bodyPr/>
          <a:lstStyle/>
          <a:p>
            <a:r>
              <a:rPr lang="ru-RU" smtClean="0"/>
              <a:t>Ответ: 4 дня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07" grpId="0" build="p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9200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Домашнее задание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989138"/>
            <a:ext cx="7056437" cy="4032250"/>
          </a:xfrm>
          <a:prstGeom prst="roundRect">
            <a:avLst>
              <a:gd name="adj" fmla="val 16667"/>
            </a:avLst>
          </a:prstGeom>
          <a:solidFill>
            <a:srgbClr val="24495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6013" y="1989138"/>
            <a:ext cx="7056437" cy="403225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>
              <a:buClr>
                <a:schemeClr val="accent1"/>
              </a:buClr>
              <a:buSzPct val="80000"/>
            </a:pPr>
            <a:r>
              <a:rPr lang="ru-RU" sz="2400" b="1">
                <a:solidFill>
                  <a:srgbClr val="FF0000"/>
                </a:solidFill>
                <a:cs typeface="Arial" charset="0"/>
              </a:rPr>
              <a:t>№9.   </a:t>
            </a:r>
            <a:r>
              <a:rPr lang="ru-RU" sz="2400" b="1">
                <a:solidFill>
                  <a:schemeClr val="bg1"/>
                </a:solidFill>
                <a:cs typeface="Arial" charset="0"/>
              </a:rPr>
              <a:t>Однажды богач заключил выгодную, как ему казалось, сделку с человеком, который целый месяц ежедневно должен был приносить по 100 тыс. р., а взамен в 1-ый день месяца богач должен был отдать 1 коп., во 2-ой - 2 коп., в 3-ий – 4 коп., в 4-ый - 8 к. и т. д. в течение 30 дней. Сколько денег получил богач и сколько он отдал? Кто выиграл от  этой сделки?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9200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Домашнее задание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989138"/>
            <a:ext cx="7056437" cy="4032250"/>
          </a:xfrm>
          <a:prstGeom prst="roundRect">
            <a:avLst>
              <a:gd name="adj" fmla="val 16667"/>
            </a:avLst>
          </a:prstGeom>
          <a:solidFill>
            <a:srgbClr val="244952"/>
          </a:solidFill>
          <a:ln>
            <a:solidFill>
              <a:srgbClr val="C00000"/>
            </a:solidFill>
            <a:round/>
          </a:ln>
        </p:spPr>
        <p:txBody>
          <a:bodyPr/>
          <a:lstStyle/>
          <a:p>
            <a:pPr marL="179388" indent="0" eaLnBrk="1" hangingPunct="1">
              <a:buFontTx/>
              <a:buNone/>
            </a:pPr>
            <a:r>
              <a:rPr lang="ru-RU" sz="27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928813"/>
            <a:ext cx="6994525" cy="403225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54864" tIns="91440"/>
          <a:lstStyle/>
          <a:p>
            <a:pPr marL="180000">
              <a:buClr>
                <a:schemeClr val="accent1"/>
              </a:buClr>
              <a:buSzPct val="80000"/>
              <a:defRPr/>
            </a:pPr>
            <a:r>
              <a:rPr lang="ru-RU" sz="2700" dirty="0">
                <a:solidFill>
                  <a:srgbClr val="FF0000"/>
                </a:solidFill>
                <a:latin typeface="+mn-lt"/>
              </a:rPr>
              <a:t>№</a:t>
            </a:r>
            <a:r>
              <a:rPr lang="ru-RU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 </a:t>
            </a:r>
            <a:r>
              <a:rPr lang="ru-R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Стрелок сделал 20 выстрелов в мишень. За первое попадание ему начислили 4 балла, а за каждое следующее попадание - на 2 балла больше, чем за предыдущее. Сколько раз промахнулся стрелок, если он набрал 180 баллов?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            Морис  </a:t>
            </a:r>
            <a:r>
              <a:rPr lang="ru-RU" dirty="0" err="1" smtClean="0"/>
              <a:t>Клайн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prstGeom prst="roundRect">
            <a:avLst>
              <a:gd name="adj" fmla="val 16667"/>
            </a:avLst>
          </a:prstGeom>
          <a:solidFill>
            <a:srgbClr val="244952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  «Музыка может возвышать или умиротворять душу,</a:t>
            </a:r>
          </a:p>
          <a:p>
            <a:pPr marL="0" indent="0" eaLnBrk="1" hangingPunct="1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Поэзия – пробуждать чувства,</a:t>
            </a:r>
          </a:p>
          <a:p>
            <a:pPr marL="0" indent="0" eaLnBrk="1" hangingPunct="1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Философия – удовлетворять потребности разума,</a:t>
            </a:r>
          </a:p>
          <a:p>
            <a:pPr marL="0" indent="0" eaLnBrk="1" hangingPunct="1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Интересное дело – совершенствовать материальную сторону жизни людей,</a:t>
            </a:r>
          </a:p>
          <a:p>
            <a:pPr marL="0" indent="0" eaLnBrk="1" hangingPunct="1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Математика – способна достичь всех этих целей»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548680"/>
            <a:ext cx="8229600" cy="1252728"/>
          </a:xfrm>
          <a:prstGeom prst="rect">
            <a:avLst/>
          </a:prstGeom>
        </p:spPr>
        <p:txBody>
          <a:bodyPr tIns="0" bIns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Цели урока: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395288" y="3141663"/>
            <a:ext cx="8497887" cy="273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46304" tIns="0" rIns="45720" bIns="0"/>
          <a:lstStyle/>
          <a:p>
            <a:pPr marL="71438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ru-RU" sz="2800" b="1">
              <a:solidFill>
                <a:srgbClr val="FFFFFF"/>
              </a:solidFill>
              <a:cs typeface="Arial" charset="0"/>
            </a:endParaRPr>
          </a:p>
          <a:p>
            <a:pPr marL="71438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2800" b="1">
                <a:solidFill>
                  <a:srgbClr val="FFFFFF"/>
                </a:solidFill>
                <a:cs typeface="Arial" charset="0"/>
              </a:rPr>
              <a:t> повторение и обобщение изученного материала путём решения комбинированных задач;</a:t>
            </a:r>
          </a:p>
          <a:p>
            <a:pPr marL="71438">
              <a:lnSpc>
                <a:spcPct val="80000"/>
              </a:lnSpc>
              <a:buClr>
                <a:schemeClr val="accent1"/>
              </a:buClr>
              <a:buSzPct val="80000"/>
            </a:pPr>
            <a:endParaRPr lang="ru-RU" sz="2800" b="1">
              <a:solidFill>
                <a:srgbClr val="FFFFFF"/>
              </a:solidFill>
              <a:cs typeface="Arial" charset="0"/>
            </a:endParaRPr>
          </a:p>
          <a:p>
            <a:pPr marL="71438"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2800" b="1">
                <a:solidFill>
                  <a:srgbClr val="FFFFFF"/>
                </a:solidFill>
                <a:cs typeface="Arial" charset="0"/>
              </a:rPr>
              <a:t> развитие познавательного интереса к математике.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548680"/>
            <a:ext cx="8229600" cy="1252728"/>
          </a:xfrm>
          <a:prstGeom prst="rect">
            <a:avLst/>
          </a:prstGeom>
        </p:spPr>
        <p:txBody>
          <a:bodyPr tIns="0" bIns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Задачи: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323850" y="2781300"/>
            <a:ext cx="8640763" cy="381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46304" tIns="0" rIns="45720" bIns="0"/>
          <a:lstStyle/>
          <a:p>
            <a:pPr>
              <a:lnSpc>
                <a:spcPct val="80000"/>
              </a:lnSpc>
              <a:buClr>
                <a:schemeClr val="accent1"/>
              </a:buClr>
              <a:buSzPct val="80000"/>
            </a:pPr>
            <a:endParaRPr lang="ru-RU" sz="2200" b="1">
              <a:solidFill>
                <a:srgbClr val="FFC000"/>
              </a:solidFill>
              <a:cs typeface="Arial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</a:pPr>
            <a:r>
              <a:rPr lang="ru-RU" sz="2200" b="1">
                <a:solidFill>
                  <a:srgbClr val="FFC000"/>
                </a:solidFill>
                <a:cs typeface="Arial" charset="0"/>
              </a:rPr>
              <a:t>     Образовательные: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900" b="1">
                <a:solidFill>
                  <a:srgbClr val="FFFFFF"/>
                </a:solidFill>
                <a:cs typeface="Arial" charset="0"/>
              </a:rPr>
              <a:t>совершенствовать навыки решения разнообразных задач по использованию формул арифметической и геометрической прогрессий;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1900" b="1">
                <a:solidFill>
                  <a:srgbClr val="FFFFFF"/>
                </a:solidFill>
                <a:cs typeface="Arial" charset="0"/>
              </a:rPr>
              <a:t> применять свои знания в практических ситуациях;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1900" b="1">
                <a:solidFill>
                  <a:srgbClr val="FFFFFF"/>
                </a:solidFill>
                <a:cs typeface="Arial" charset="0"/>
              </a:rPr>
              <a:t> расширять знания учащихся путём решения нестандартных задач.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</a:pPr>
            <a:r>
              <a:rPr lang="ru-RU" sz="2200" b="1">
                <a:solidFill>
                  <a:srgbClr val="FFC000"/>
                </a:solidFill>
                <a:cs typeface="Arial" charset="0"/>
              </a:rPr>
              <a:t>     Развивающие: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900" b="1">
                <a:solidFill>
                  <a:srgbClr val="FFFFFF"/>
                </a:solidFill>
                <a:cs typeface="Arial" charset="0"/>
              </a:rPr>
              <a:t>развивать математический кругозор, мышление, математическую речь.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     </a:t>
            </a:r>
            <a:r>
              <a:rPr lang="ru-RU" sz="2200" b="1">
                <a:solidFill>
                  <a:srgbClr val="FFC000"/>
                </a:solidFill>
                <a:cs typeface="Arial" charset="0"/>
              </a:rPr>
              <a:t>Воспитательные: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900" b="1">
                <a:solidFill>
                  <a:srgbClr val="FFFFFF"/>
                </a:solidFill>
                <a:cs typeface="Arial" charset="0"/>
              </a:rPr>
              <a:t>воспитывать стремление к непрерывному совершенствованию;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1900" b="1">
                <a:solidFill>
                  <a:srgbClr val="FFFFFF"/>
                </a:solidFill>
                <a:cs typeface="Arial" charset="0"/>
              </a:rPr>
              <a:t> воспитывать чувство прекрасного;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ru-RU" sz="1900" b="1">
                <a:solidFill>
                  <a:srgbClr val="FFFFFF"/>
                </a:solidFill>
                <a:cs typeface="Arial" charset="0"/>
              </a:rPr>
              <a:t> формировать отношения взаимной ответственности при совместной работе.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rewalls.com/pic/201109/1280x800/reWalls.com-48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73313"/>
            <a:ext cx="871378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Исторические сведения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632700" cy="316865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rtlCol="0">
            <a:normAutofit fontScale="92500" lnSpcReduction="20000"/>
          </a:bodyPr>
          <a:lstStyle/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«Индийский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царь Шерам позвал к себе изобретателя шахматной игры, своего подданного Сету, чтобы наградить его за остроумную выдумку. Сета, издеваясь над царем, потребовал за первую клетку шахматной доски 1 пшеничное зерно, за вторую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2 зерна, за третью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4 зерна и т. д. Оказалось, что царь не был в состоянии выполнить это «скромное» желание Сеты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задаче надо найти сумму 64 членов геометрической прогрессии с первым членом 1 и знаменателем 2. Эта сумма равна   18 446 744 073 709 551 615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Такое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количество зерен пшеницы можно собрать лишь с урожая планеты, поверхность которой примерно в 2000 раз больше поверхности Земли.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1484313"/>
            <a:ext cx="8569325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90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400" b="1">
                <a:cs typeface="Arial" charset="0"/>
              </a:rPr>
              <a:t>Слово </a:t>
            </a:r>
            <a:r>
              <a:rPr lang="ru-RU" sz="2400" b="1" i="1" u="sng">
                <a:solidFill>
                  <a:srgbClr val="C00000"/>
                </a:solidFill>
                <a:cs typeface="Arial" charset="0"/>
              </a:rPr>
              <a:t>«прогрессия»</a:t>
            </a:r>
            <a:r>
              <a:rPr lang="ru-RU" sz="2400" b="1" i="1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400" b="1">
                <a:cs typeface="Arial" charset="0"/>
              </a:rPr>
              <a:t>латинское (</a:t>
            </a:r>
            <a:r>
              <a:rPr lang="en-US" sz="2400" b="1">
                <a:cs typeface="Arial" charset="0"/>
              </a:rPr>
              <a:t>progressio</a:t>
            </a:r>
            <a:r>
              <a:rPr lang="ru-RU" sz="2400" b="1">
                <a:cs typeface="Arial" charset="0"/>
              </a:rPr>
              <a:t>), оно означает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«движение вперед» </a:t>
            </a:r>
            <a:r>
              <a:rPr lang="ru-RU" sz="2400" b="1">
                <a:cs typeface="Arial" charset="0"/>
              </a:rPr>
              <a:t>(как слово 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«прогресс»</a:t>
            </a:r>
            <a:r>
              <a:rPr lang="ru-RU" sz="2400" b="1">
                <a:cs typeface="Arial" charset="0"/>
              </a:rPr>
              <a:t>).</a:t>
            </a:r>
            <a:r>
              <a:rPr lang="ru-RU" sz="2400" b="1">
                <a:solidFill>
                  <a:srgbClr val="C00000"/>
                </a:solidFill>
                <a:cs typeface="Arial" charset="0"/>
              </a:rPr>
              <a:t>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2597150"/>
            <a:ext cx="820896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начала нашей эры известна следующая задача-легенда: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700" dirty="0">
                <a:solidFill>
                  <a:schemeClr val="accent1">
                    <a:satMod val="150000"/>
                  </a:schemeClr>
                </a:solidFill>
              </a:rPr>
              <a:t>Проверка домашнего задания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8289925" cy="39592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№1.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В соревновании по стрельбе за каждый промах в серии из 25 выстрелов стрелок получал штрафные очки: за первый промах - одно штрафное очко, за каждый последующий - на 0,5 очка больше, чем за предыдущий. Сколько раз попал в цель стрелок, получивший 7 штрафных очков?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1500" y="5661025"/>
            <a:ext cx="2963863" cy="952500"/>
          </a:xfrm>
          <a:prstGeom prst="roundRect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mtClean="0"/>
              <a:t>Ответ: 21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11188" y="5300663"/>
            <a:ext cx="2952750" cy="1081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700" dirty="0">
                <a:solidFill>
                  <a:schemeClr val="accent1">
                    <a:satMod val="150000"/>
                  </a:schemeClr>
                </a:solidFill>
              </a:rPr>
              <a:t>Проверка домашнего задания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12875"/>
            <a:ext cx="8505825" cy="3743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№2.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Длина, ширина и высота прямоугольного параллелепипеда образуют геометрическую прогрессию. Объем параллелепипеда равен 216 м3, а сумма длин всех его ребер равна 104 м. Найдите измерения                 параллелепипеда 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9750" y="5445125"/>
            <a:ext cx="3024188" cy="720725"/>
          </a:xfrm>
        </p:spPr>
        <p:txBody>
          <a:bodyPr/>
          <a:lstStyle/>
          <a:p>
            <a:r>
              <a:rPr lang="ru-RU" smtClean="0"/>
              <a:t>Ответ: 2; 6; 18</a:t>
            </a:r>
          </a:p>
        </p:txBody>
      </p:sp>
      <p:pic>
        <p:nvPicPr>
          <p:cNvPr id="15365" name="Picture 5" descr="http://www-formula.ru/images/geometry/v_parallelepipe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500438"/>
            <a:ext cx="222091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363" grpId="0" build="p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63938" y="5445125"/>
            <a:ext cx="48244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На уроке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484313"/>
            <a:ext cx="8362950" cy="33829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eaLnBrk="1" hangingPunct="1"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№3.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Бактерия, попав в живой организм, к концу 20-й минуты делится на две бактерии, каждая из них к концу следующих 20 минут делится опять на две и т. д. Найдите число бактерий, образующихся из одной бактерии к концу суток.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738" y="5445125"/>
            <a:ext cx="4762500" cy="647700"/>
          </a:xfrm>
        </p:spPr>
        <p:txBody>
          <a:bodyPr/>
          <a:lstStyle/>
          <a:p>
            <a:r>
              <a:rPr lang="ru-RU" smtClean="0"/>
              <a:t>Ответ: 2 в 72 степени- 1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387" grpId="0" build="p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42988" y="5805488"/>
            <a:ext cx="37226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satMod val="150000"/>
                  </a:schemeClr>
                </a:solidFill>
              </a:rPr>
              <a:t>На уроке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8362950" cy="4032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№4.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Предприятие поставило себе цель выпускать каждый год на 15 единиц продукции больше, чем в предыдущий. Сколько единиц продукции произведёт предприятие за 13 лет, начиная с 8-го года, если в первый год было произведено 50 единиц продукции?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7450" y="5805488"/>
            <a:ext cx="4038600" cy="792162"/>
          </a:xfrm>
        </p:spPr>
        <p:txBody>
          <a:bodyPr/>
          <a:lstStyle/>
          <a:p>
            <a:r>
              <a:rPr lang="ru-RU" smtClean="0"/>
              <a:t>Ответ: 3185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11" grpId="0" build="p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6463" y="5516563"/>
            <a:ext cx="3455987" cy="914400"/>
          </a:xfrm>
          <a:prstGeom prst="roundRect">
            <a:avLst>
              <a:gd name="adj" fmla="val 37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satMod val="150000"/>
                  </a:schemeClr>
                </a:solidFill>
              </a:rPr>
              <a:t>На уроке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8291513" cy="3311525"/>
          </a:xfrm>
          <a:prstGeom prst="roundRect">
            <a:avLst>
              <a:gd name="adj" fmla="val 16667"/>
            </a:avLst>
          </a:prstGeom>
          <a:solidFill>
            <a:srgbClr val="D6D1B0"/>
          </a:solidFill>
          <a:ln>
            <a:solidFill>
              <a:srgbClr val="C00000"/>
            </a:solidFill>
            <a:round/>
          </a:ln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№5.     </a:t>
            </a:r>
            <a:r>
              <a:rPr lang="ru-RU" b="1" smtClean="0">
                <a:latin typeface="Arial" charset="0"/>
                <a:cs typeface="Arial" charset="0"/>
              </a:rPr>
              <a:t>Гусеница проползла за первую минуту 39 см, а за каждую следующую минуту на 2 см меньше, чем в предыдущую. Через сколько минут она проползёт 4 м?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516563"/>
            <a:ext cx="4038600" cy="881062"/>
          </a:xfrm>
        </p:spPr>
        <p:txBody>
          <a:bodyPr/>
          <a:lstStyle/>
          <a:p>
            <a:r>
              <a:rPr lang="ru-RU" smtClean="0"/>
              <a:t>Ответ: за 20 минут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435" grpId="0" build="p" animBg="1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281</TotalTime>
  <Words>893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Corbel</vt:lpstr>
      <vt:lpstr>Wingdings 2</vt:lpstr>
      <vt:lpstr>Wingdings</vt:lpstr>
      <vt:lpstr>Wingdings 3</vt:lpstr>
      <vt:lpstr>Calibri</vt:lpstr>
      <vt:lpstr>Модульная</vt:lpstr>
      <vt:lpstr>МБОУ «СОШ №59» г. Курска</vt:lpstr>
      <vt:lpstr>Слайд 2</vt:lpstr>
      <vt:lpstr>Слайд 3</vt:lpstr>
      <vt:lpstr>Исторические сведения</vt:lpstr>
      <vt:lpstr>Проверка домашнего задания</vt:lpstr>
      <vt:lpstr>Проверка домашнего задания</vt:lpstr>
      <vt:lpstr>На уроке</vt:lpstr>
      <vt:lpstr>На уроке</vt:lpstr>
      <vt:lpstr>На уроке</vt:lpstr>
      <vt:lpstr>На уроке</vt:lpstr>
      <vt:lpstr>На уроке</vt:lpstr>
      <vt:lpstr>На уроке</vt:lpstr>
      <vt:lpstr>Домашнее задание</vt:lpstr>
      <vt:lpstr>Домашнее задание</vt:lpstr>
      <vt:lpstr>                  Морис  Клайн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№59» г. Курска</dc:title>
  <dc:subject>Прогрессии</dc:subject>
  <dc:creator>Рубель Е.В.</dc:creator>
  <cp:lastModifiedBy>re</cp:lastModifiedBy>
  <cp:revision>43</cp:revision>
  <dcterms:created xsi:type="dcterms:W3CDTF">2013-03-05T13:28:27Z</dcterms:created>
  <dcterms:modified xsi:type="dcterms:W3CDTF">2014-02-26T17:08:13Z</dcterms:modified>
</cp:coreProperties>
</file>