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65" r:id="rId1"/>
  </p:sldMasterIdLst>
  <p:notesMasterIdLst>
    <p:notesMasterId r:id="rId36"/>
  </p:notesMasterIdLst>
  <p:handoutMasterIdLst>
    <p:handoutMasterId r:id="rId37"/>
  </p:handoutMasterIdLst>
  <p:sldIdLst>
    <p:sldId id="372" r:id="rId2"/>
    <p:sldId id="513" r:id="rId3"/>
    <p:sldId id="455" r:id="rId4"/>
    <p:sldId id="529" r:id="rId5"/>
    <p:sldId id="471" r:id="rId6"/>
    <p:sldId id="464" r:id="rId7"/>
    <p:sldId id="462" r:id="rId8"/>
    <p:sldId id="463" r:id="rId9"/>
    <p:sldId id="505" r:id="rId10"/>
    <p:sldId id="467" r:id="rId11"/>
    <p:sldId id="535" r:id="rId12"/>
    <p:sldId id="536" r:id="rId13"/>
    <p:sldId id="480" r:id="rId14"/>
    <p:sldId id="506" r:id="rId15"/>
    <p:sldId id="482" r:id="rId16"/>
    <p:sldId id="485" r:id="rId17"/>
    <p:sldId id="483" r:id="rId18"/>
    <p:sldId id="486" r:id="rId19"/>
    <p:sldId id="488" r:id="rId20"/>
    <p:sldId id="489" r:id="rId21"/>
    <p:sldId id="492" r:id="rId22"/>
    <p:sldId id="526" r:id="rId23"/>
    <p:sldId id="490" r:id="rId24"/>
    <p:sldId id="491" r:id="rId25"/>
    <p:sldId id="496" r:id="rId26"/>
    <p:sldId id="537" r:id="rId27"/>
    <p:sldId id="494" r:id="rId28"/>
    <p:sldId id="495" r:id="rId29"/>
    <p:sldId id="527" r:id="rId30"/>
    <p:sldId id="497" r:id="rId31"/>
    <p:sldId id="530" r:id="rId32"/>
    <p:sldId id="528" r:id="rId33"/>
    <p:sldId id="533" r:id="rId34"/>
    <p:sldId id="534" r:id="rId3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111" autoAdjust="0"/>
    <p:restoredTop sz="99136" autoAdjust="0"/>
  </p:normalViewPr>
  <p:slideViewPr>
    <p:cSldViewPr>
      <p:cViewPr>
        <p:scale>
          <a:sx n="96" d="100"/>
          <a:sy n="96" d="100"/>
        </p:scale>
        <p:origin x="-96" y="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980"/>
    </p:cViewPr>
  </p:sorterViewPr>
  <p:notesViewPr>
    <p:cSldViewPr>
      <p:cViewPr varScale="1">
        <p:scale>
          <a:sx n="55" d="100"/>
          <a:sy n="55" d="100"/>
        </p:scale>
        <p:origin x="-2100" y="-7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992660-02FC-47CB-9853-31CDF844D1C4}" type="datetimeFigureOut">
              <a:rPr lang="ru-RU" smtClean="0"/>
              <a:pPr/>
              <a:t>16.01.2014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2E5D3-06F2-4732-82E6-9FDCAE282E7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12433F-EECF-4AB6-91BB-F6FCCB96C2B0}" type="datetimeFigureOut">
              <a:rPr lang="ru-RU"/>
              <a:pPr>
                <a:defRPr/>
              </a:pPr>
              <a:t>16.01.2014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5C1AC2AD-F0D2-49DD-AE69-5C925E1509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434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5B8A3FA-82DC-41BD-92D7-FD20193794F7}" type="slidenum">
              <a:rPr lang="ru-RU" smtClean="0"/>
              <a:pPr/>
              <a:t>1</a:t>
            </a:fld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22</a:t>
            </a:fld>
            <a:endParaRPr lang="ru-R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23</a:t>
            </a:fld>
            <a:endParaRPr lang="ru-R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C1AC2AD-F0D2-49DD-AE69-5C925E15091D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F35F6F5-E09A-4311-AFF0-618229CB3A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AAF4170-298D-4ACC-94BB-161F27962F2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264080-487B-4EDE-AF26-A910C1E227F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B1B9AA7B-BEB1-4854-90F0-366E1D07F55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0B732C7-E9C7-444F-8ED5-244D5547B3B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768609-4415-4F7A-96C1-8CAF53471E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2B00A28-5276-4A4D-A68D-4215FBC71DB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21084A-2BA0-47BA-88F6-CF1004E7B8C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258968-F0AF-4FB3-BE30-14D76E5936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pPr>
              <a:defRPr/>
            </a:pPr>
            <a:fld id="{C6729479-6593-4EDE-AD55-209FFFD2282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C93D349-E111-442A-9DDF-D1A6C2F6F6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A26EFA51-5F6A-40F7-9E76-176831020F99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66" r:id="rId1"/>
    <p:sldLayoutId id="2147483967" r:id="rId2"/>
    <p:sldLayoutId id="2147483968" r:id="rId3"/>
    <p:sldLayoutId id="2147483969" r:id="rId4"/>
    <p:sldLayoutId id="2147483970" r:id="rId5"/>
    <p:sldLayoutId id="2147483971" r:id="rId6"/>
    <p:sldLayoutId id="2147483972" r:id="rId7"/>
    <p:sldLayoutId id="2147483973" r:id="rId8"/>
    <p:sldLayoutId id="2147483974" r:id="rId9"/>
    <p:sldLayoutId id="2147483975" r:id="rId10"/>
    <p:sldLayoutId id="2147483976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hyperlink" Target="http://s020.radikal.ru/i717/1303/c6/8e1faa330c10.jpg" TargetMode="External"/><Relationship Id="rId3" Type="http://schemas.openxmlformats.org/officeDocument/2006/relationships/hyperlink" Target="http://allday2.com/index.php?subaction=allnews&amp;user=bagira0110" TargetMode="External"/><Relationship Id="rId7" Type="http://schemas.openxmlformats.org/officeDocument/2006/relationships/hyperlink" Target="http://nevsedoma.com.ua/index.php?newsid=105231" TargetMode="Externa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mmoum.ucoz.ru/_bl/2/87177034.jpg" TargetMode="External"/><Relationship Id="rId5" Type="http://schemas.openxmlformats.org/officeDocument/2006/relationships/hyperlink" Target="http://img1.placard.kiev.ua/images/photoprint/Food/big/Food-048.jpg" TargetMode="External"/><Relationship Id="rId10" Type="http://schemas.openxmlformats.org/officeDocument/2006/relationships/hyperlink" Target="http://www.proshkolu.ru/user/trikoz3/file/1364238/" TargetMode="External"/><Relationship Id="rId4" Type="http://schemas.openxmlformats.org/officeDocument/2006/relationships/hyperlink" Target="http://www.duiops.net/seresvivos/galeria/burrosmulas/Say%20Ahhh.jpg" TargetMode="External"/><Relationship Id="rId9" Type="http://schemas.openxmlformats.org/officeDocument/2006/relationships/hyperlink" Target="http://tricameralfb.ucoz.org/blog/pokhozhie_temy_23_fevralja_chastushki_smeshnye_i_anekdoty_prikoly_chastushki/2013-04-26-2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560" y="5157192"/>
            <a:ext cx="8352928" cy="1224136"/>
          </a:xfrm>
        </p:spPr>
        <p:txBody>
          <a:bodyPr/>
          <a:lstStyle/>
          <a:p>
            <a:pPr algn="l"/>
            <a:r>
              <a:rPr lang="ru-RU" sz="1600" b="1" dirty="0" smtClean="0">
                <a:solidFill>
                  <a:schemeClr val="tx1"/>
                </a:solidFill>
              </a:rPr>
              <a:t>Идентификатор: 238-247-785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Автор: </a:t>
            </a:r>
            <a:r>
              <a:rPr lang="ru-RU" sz="1600" dirty="0" err="1" smtClean="0">
                <a:solidFill>
                  <a:schemeClr val="tx1"/>
                </a:solidFill>
              </a:rPr>
              <a:t>Грибкова</a:t>
            </a:r>
            <a:r>
              <a:rPr lang="ru-RU" sz="1600" dirty="0" smtClean="0">
                <a:solidFill>
                  <a:schemeClr val="tx1"/>
                </a:solidFill>
              </a:rPr>
              <a:t> Оксана Юрьевна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Внеклассное мероприятие  в начальной школе </a:t>
            </a: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«Пословицы и поговорки. Азбука мудрости</a:t>
            </a:r>
            <a:r>
              <a:rPr lang="ru-RU" sz="1600" dirty="0" smtClean="0">
                <a:solidFill>
                  <a:schemeClr val="tx1"/>
                </a:solidFill>
              </a:rPr>
              <a:t>»</a:t>
            </a:r>
            <a:endParaRPr lang="ru-RU" sz="1600" dirty="0" smtClean="0">
              <a:solidFill>
                <a:schemeClr val="tx1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404665"/>
            <a:ext cx="9144000" cy="144016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4800" dirty="0" smtClean="0">
                <a:solidFill>
                  <a:srgbClr val="FF0000"/>
                </a:solidFill>
              </a:rPr>
              <a:t>ПОСЛОВИЦЫ И ПОГОВОРКИ. АЗБУКА МУДРОСТИ.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5" name="Picture 2" descr="108 - копия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4788024" y="1988840"/>
            <a:ext cx="3852936" cy="303476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2" descr="H:\Пословицы и поговоркиФОТО\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7610" y="1988840"/>
            <a:ext cx="4030207" cy="302433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30243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900" b="1" dirty="0" smtClean="0">
                <a:solidFill>
                  <a:srgbClr val="FF0000"/>
                </a:solidFill>
              </a:rPr>
              <a:t>Этикет в пословицах.</a:t>
            </a:r>
            <a:br>
              <a:rPr lang="ru-RU" sz="4900" b="1" dirty="0" smtClean="0">
                <a:solidFill>
                  <a:srgbClr val="FF0000"/>
                </a:solidFill>
              </a:rPr>
            </a:br>
            <a:r>
              <a:rPr lang="ru-RU" sz="4900" b="1" dirty="0" smtClean="0">
                <a:solidFill>
                  <a:srgbClr val="FF0000"/>
                </a:solidFill>
              </a:rPr>
              <a:t>«Осла узнаешь по ушам, а дурака – по словам».</a:t>
            </a:r>
            <a:r>
              <a:rPr lang="ru-RU" sz="4900" dirty="0" smtClean="0">
                <a:solidFill>
                  <a:srgbClr val="FF0000"/>
                </a:solidFill>
              </a:rPr>
              <a:t/>
            </a:r>
            <a:br>
              <a:rPr lang="ru-RU" sz="4900" dirty="0" smtClean="0">
                <a:solidFill>
                  <a:srgbClr val="FF0000"/>
                </a:solidFill>
              </a:rPr>
            </a:br>
            <a:r>
              <a:rPr lang="ru-RU" sz="4900" i="1" dirty="0" smtClean="0">
                <a:solidFill>
                  <a:srgbClr val="FF0000"/>
                </a:solidFill>
              </a:rPr>
              <a:t>Речь грубая, бранная, «худая»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9874" name="Picture 2" descr="http://www.duiops.net/seresvivos/galeria/burrosmulas/Say%20Ahh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2708920"/>
            <a:ext cx="5112568" cy="383753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23528" y="1524000"/>
            <a:ext cx="8496944" cy="4572000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Осла узнаешь по ушам, а </a:t>
            </a:r>
            <a:r>
              <a:rPr lang="ru-RU" sz="3600" dirty="0" err="1" smtClean="0"/>
              <a:t>дурака</a:t>
            </a:r>
            <a:r>
              <a:rPr lang="ru-RU" sz="3600" dirty="0" smtClean="0"/>
              <a:t> – по ____.</a:t>
            </a:r>
          </a:p>
          <a:p>
            <a:r>
              <a:rPr lang="ru-RU" sz="3600" dirty="0" smtClean="0"/>
              <a:t>От одного слова да навек _____.</a:t>
            </a:r>
          </a:p>
          <a:p>
            <a:r>
              <a:rPr lang="ru-RU" sz="3600" dirty="0" smtClean="0"/>
              <a:t>Недоброе слово, что огонь _____.</a:t>
            </a:r>
          </a:p>
          <a:p>
            <a:r>
              <a:rPr lang="ru-RU" sz="3600" dirty="0" smtClean="0"/>
              <a:t>Дурное слово, что грязная ______.</a:t>
            </a:r>
          </a:p>
          <a:p>
            <a:endParaRPr lang="ru-RU" sz="3600" dirty="0" smtClean="0"/>
          </a:p>
          <a:p>
            <a:r>
              <a:rPr lang="ru-RU" sz="3600" i="1" dirty="0" smtClean="0"/>
              <a:t>Слова для справок: вода, ссора, жжёт, слова</a:t>
            </a:r>
            <a:r>
              <a:rPr lang="ru-RU" sz="3600" dirty="0" smtClean="0"/>
              <a:t>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Этикет в пословицах </a:t>
            </a:r>
            <a:r>
              <a:rPr lang="ru-RU" b="1" dirty="0" smtClean="0">
                <a:solidFill>
                  <a:srgbClr val="FF0000"/>
                </a:solidFill>
              </a:rPr>
              <a:t>(3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Осла узнаешь по ушам, а </a:t>
            </a:r>
            <a:r>
              <a:rPr lang="ru-RU" sz="3600" dirty="0" err="1" smtClean="0"/>
              <a:t>дурака</a:t>
            </a:r>
            <a:r>
              <a:rPr lang="ru-RU" sz="3600" dirty="0" smtClean="0"/>
              <a:t> – </a:t>
            </a:r>
            <a:r>
              <a:rPr lang="ru-RU" sz="3600" i="1" dirty="0" smtClean="0"/>
              <a:t>по словам!</a:t>
            </a:r>
          </a:p>
          <a:p>
            <a:r>
              <a:rPr lang="ru-RU" sz="3600" dirty="0" smtClean="0"/>
              <a:t>От одного слова да навек </a:t>
            </a:r>
            <a:r>
              <a:rPr lang="ru-RU" sz="3600" i="1" dirty="0" smtClean="0"/>
              <a:t>ссора.</a:t>
            </a:r>
          </a:p>
          <a:p>
            <a:r>
              <a:rPr lang="ru-RU" sz="3600" dirty="0" smtClean="0"/>
              <a:t>Недоброе слово, что огонь </a:t>
            </a:r>
            <a:r>
              <a:rPr lang="ru-RU" sz="3600" i="1" dirty="0" smtClean="0"/>
              <a:t>жжёт.</a:t>
            </a:r>
          </a:p>
          <a:p>
            <a:r>
              <a:rPr lang="ru-RU" sz="3600" dirty="0" smtClean="0"/>
              <a:t>Дурное слово, что грязная </a:t>
            </a:r>
            <a:r>
              <a:rPr lang="ru-RU" sz="3600" i="1" dirty="0" smtClean="0"/>
              <a:t>вода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Этикет в пословицах </a:t>
            </a:r>
            <a:r>
              <a:rPr lang="ru-RU" b="1" dirty="0" smtClean="0">
                <a:solidFill>
                  <a:srgbClr val="FF0000"/>
                </a:solidFill>
              </a:rPr>
              <a:t>(3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686800" cy="2124472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дружбе и помощи.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«Друг познаётся в беде».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Назвался другом – помогай в беде».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Picture 1" descr="H:\Пословицы и поговоркиФОТО\IMG_1735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20000"/>
          </a:blip>
          <a:stretch>
            <a:fillRect/>
          </a:stretch>
        </p:blipFill>
        <p:spPr>
          <a:xfrm>
            <a:off x="2267744" y="2564904"/>
            <a:ext cx="4899308" cy="3672408"/>
          </a:xfrm>
          <a:prstGeom prst="rect">
            <a:avLst/>
          </a:prstGeom>
          <a:solidFill>
            <a:srgbClr val="FFFFFF">
              <a:shade val="85000"/>
            </a:srgbClr>
          </a:solidFill>
          <a:ln w="76200" cap="rnd">
            <a:solidFill>
              <a:schemeClr val="accent3">
                <a:lumMod val="75000"/>
              </a:schemeClr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22413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5400" b="1" dirty="0" smtClean="0">
                <a:solidFill>
                  <a:srgbClr val="FF0000"/>
                </a:solidFill>
              </a:rPr>
              <a:t> О дружбе и помощи. </a:t>
            </a:r>
            <a:r>
              <a:rPr lang="ru-RU" sz="6000" dirty="0" smtClean="0">
                <a:solidFill>
                  <a:srgbClr val="FF0000"/>
                </a:solidFill>
              </a:rPr>
              <a:t/>
            </a:r>
            <a:br>
              <a:rPr lang="ru-RU" sz="6000" dirty="0" smtClean="0">
                <a:solidFill>
                  <a:srgbClr val="FF0000"/>
                </a:solidFill>
              </a:rPr>
            </a:br>
            <a:r>
              <a:rPr lang="ru-RU" sz="6000" dirty="0" smtClean="0">
                <a:solidFill>
                  <a:srgbClr val="FF0000"/>
                </a:solidFill>
              </a:rPr>
              <a:t>«Два дружка»</a:t>
            </a:r>
            <a:endParaRPr lang="ru-RU" sz="6000" dirty="0">
              <a:solidFill>
                <a:srgbClr val="FF0000"/>
              </a:solidFill>
            </a:endParaRPr>
          </a:p>
        </p:txBody>
      </p:sp>
      <p:pic>
        <p:nvPicPr>
          <p:cNvPr id="186370" name="Picture 2" descr="&amp;Pcy;&amp;ocy;&amp;scy;&amp;mcy;&amp;ocy;&amp;tcy;&amp;rcy;&amp;icy;&amp;tcy;&amp;iecy;, &amp;kcy;&amp;acy;&amp;kcy;&amp;icy;&amp;iecy; &amp;kcy;&amp;ocy;&amp;tcy;&amp;yacy;&amp;tcy;&amp;acy; (5 &amp;kcy;&amp;acy;&amp;rcy;&amp;tcy;&amp;icy;&amp;ncy;&amp;ocy;&amp;kcy;)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3E4C7"/>
              </a:clrFrom>
              <a:clrTo>
                <a:srgbClr val="F3E4C7">
                  <a:alpha val="0"/>
                </a:srgbClr>
              </a:clrTo>
            </a:clrChange>
          </a:blip>
          <a:srcRect b="28739"/>
          <a:stretch>
            <a:fillRect/>
          </a:stretch>
        </p:blipFill>
        <p:spPr bwMode="auto">
          <a:xfrm>
            <a:off x="1835696" y="1772816"/>
            <a:ext cx="6667500" cy="3312368"/>
          </a:xfrm>
          <a:prstGeom prst="rect">
            <a:avLst/>
          </a:prstGeom>
          <a:noFill/>
        </p:spPr>
      </p:pic>
      <p:pic>
        <p:nvPicPr>
          <p:cNvPr id="5" name="Picture 4" descr="http://mmoum.ucoz.ru/_bl/2/8717703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5357182" y="2636912"/>
            <a:ext cx="3786818" cy="3356992"/>
          </a:xfrm>
          <a:prstGeom prst="rect">
            <a:avLst/>
          </a:prstGeom>
          <a:noFill/>
        </p:spPr>
      </p:pic>
      <p:pic>
        <p:nvPicPr>
          <p:cNvPr id="6" name="Picture 6" descr="http://mmoum.ucoz.ru/_bl/2/87177034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2780928"/>
            <a:ext cx="4176464" cy="3702411"/>
          </a:xfrm>
          <a:prstGeom prst="rect">
            <a:avLst/>
          </a:prstGeom>
          <a:noFill/>
          <a:scene3d>
            <a:camera prst="isometricOffAxis1Right"/>
            <a:lightRig rig="threePt" dir="t"/>
          </a:scene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sz="3900" dirty="0" smtClean="0"/>
              <a:t>Друзья познаются   </a:t>
            </a:r>
            <a:r>
              <a:rPr lang="ru-RU" sz="3900" i="1" dirty="0" smtClean="0"/>
              <a:t>_______________ .</a:t>
            </a:r>
          </a:p>
          <a:p>
            <a:r>
              <a:rPr lang="ru-RU" sz="3900" dirty="0" smtClean="0"/>
              <a:t>Дерево держится корнями, _</a:t>
            </a:r>
            <a:r>
              <a:rPr lang="ru-RU" sz="3900" i="1" dirty="0" smtClean="0"/>
              <a:t>__________ .</a:t>
            </a:r>
          </a:p>
          <a:p>
            <a:r>
              <a:rPr lang="ru-RU" sz="3900" dirty="0" smtClean="0"/>
              <a:t>Где дружбой дорожат,  ______________</a:t>
            </a:r>
            <a:r>
              <a:rPr lang="ru-RU" sz="3900" i="1" dirty="0" smtClean="0"/>
              <a:t>.</a:t>
            </a:r>
          </a:p>
          <a:p>
            <a:r>
              <a:rPr lang="ru-RU" sz="3900" dirty="0" smtClean="0"/>
              <a:t>Кто скоро помог, ______________ .</a:t>
            </a:r>
            <a:endParaRPr lang="ru-RU" sz="3900" i="1" dirty="0" smtClean="0"/>
          </a:p>
          <a:p>
            <a:pPr>
              <a:buNone/>
            </a:pPr>
            <a:r>
              <a:rPr lang="ru-RU" sz="3600" i="1" dirty="0" smtClean="0"/>
              <a:t>Слова для справок: там враги дрожат, тот дважды помог, в беде, а человек – друзьями.</a:t>
            </a:r>
            <a:endParaRPr lang="ru-RU" sz="36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864096"/>
          </a:xfrm>
        </p:spPr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дружбе и помощи (2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179512" y="1524000"/>
            <a:ext cx="8964488" cy="457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Друзья познаются  </a:t>
            </a:r>
            <a:r>
              <a:rPr lang="ru-RU" sz="3600" i="1" dirty="0" smtClean="0"/>
              <a:t>в беде</a:t>
            </a:r>
            <a:r>
              <a:rPr lang="ru-RU" sz="3600" dirty="0" smtClean="0"/>
              <a:t>.        </a:t>
            </a:r>
          </a:p>
          <a:p>
            <a:r>
              <a:rPr lang="ru-RU" sz="3600" dirty="0" smtClean="0"/>
              <a:t>Дерево держится корнями</a:t>
            </a:r>
            <a:r>
              <a:rPr lang="ru-RU" sz="3600" i="1" dirty="0" smtClean="0"/>
              <a:t>,   а человек – друзьями.</a:t>
            </a:r>
          </a:p>
          <a:p>
            <a:r>
              <a:rPr lang="ru-RU" sz="3600" dirty="0" smtClean="0"/>
              <a:t>Где дружбой дорожат,  </a:t>
            </a:r>
            <a:r>
              <a:rPr lang="ru-RU" sz="3600" i="1" dirty="0" smtClean="0"/>
              <a:t>там враги дрожат.</a:t>
            </a:r>
          </a:p>
          <a:p>
            <a:r>
              <a:rPr lang="ru-RU" sz="3600" dirty="0" smtClean="0"/>
              <a:t>Кто скоро помог, </a:t>
            </a:r>
            <a:r>
              <a:rPr lang="ru-RU" sz="3600" i="1" dirty="0" smtClean="0"/>
              <a:t>тот дважды помог.   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дружбе и помощи (2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268760"/>
            <a:ext cx="8686800" cy="5589240"/>
          </a:xfrm>
        </p:spPr>
        <p:txBody>
          <a:bodyPr>
            <a:normAutofit fontScale="92500"/>
          </a:bodyPr>
          <a:lstStyle/>
          <a:p>
            <a:r>
              <a:rPr lang="ru-RU" sz="3900" dirty="0" smtClean="0"/>
              <a:t>Не мил свет, когда ____________ .</a:t>
            </a:r>
          </a:p>
          <a:p>
            <a:r>
              <a:rPr lang="ru-RU" sz="3900" dirty="0" smtClean="0"/>
              <a:t>Старый друг лучше _______________ .</a:t>
            </a:r>
          </a:p>
          <a:p>
            <a:r>
              <a:rPr lang="ru-RU" sz="3900" dirty="0" smtClean="0"/>
              <a:t>За добро добром _____________ .</a:t>
            </a:r>
          </a:p>
          <a:p>
            <a:r>
              <a:rPr lang="ru-RU" sz="3900" dirty="0" smtClean="0"/>
              <a:t>Доброе братство ___________. </a:t>
            </a:r>
          </a:p>
          <a:p>
            <a:r>
              <a:rPr lang="ru-RU" sz="3900" dirty="0" smtClean="0"/>
              <a:t>Нет друга – ищи, а нашёл __________.</a:t>
            </a:r>
          </a:p>
          <a:p>
            <a:pPr>
              <a:buNone/>
            </a:pPr>
            <a:r>
              <a:rPr lang="ru-RU" sz="3900" i="1" dirty="0" smtClean="0"/>
              <a:t>   </a:t>
            </a:r>
            <a:r>
              <a:rPr lang="ru-RU" sz="3600" i="1" dirty="0" smtClean="0"/>
              <a:t>Слова для справок : там враги дрожат, тот дважды помог, – береги,  дороже богатства, новых двух, платят, друга нет.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дружбе и помощи (3 класс)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Не мил свет, когда </a:t>
            </a:r>
            <a:r>
              <a:rPr lang="ru-RU" sz="3600" i="1" dirty="0" smtClean="0"/>
              <a:t>друга нет.</a:t>
            </a:r>
          </a:p>
          <a:p>
            <a:r>
              <a:rPr lang="ru-RU" sz="3600" dirty="0" smtClean="0"/>
              <a:t>Старый друг лучше </a:t>
            </a:r>
            <a:r>
              <a:rPr lang="ru-RU" sz="3600" i="1" dirty="0" smtClean="0"/>
              <a:t>новых двух.</a:t>
            </a:r>
          </a:p>
          <a:p>
            <a:r>
              <a:rPr lang="ru-RU" sz="3600" dirty="0" smtClean="0"/>
              <a:t>За добром добро </a:t>
            </a:r>
            <a:r>
              <a:rPr lang="ru-RU" sz="3600" i="1" dirty="0" smtClean="0"/>
              <a:t>платят. </a:t>
            </a:r>
            <a:r>
              <a:rPr lang="ru-RU" sz="3600" dirty="0" smtClean="0"/>
              <a:t>  </a:t>
            </a:r>
          </a:p>
          <a:p>
            <a:r>
              <a:rPr lang="ru-RU" sz="3600" dirty="0" smtClean="0"/>
              <a:t>Доброе братство </a:t>
            </a:r>
            <a:r>
              <a:rPr lang="ru-RU" sz="3600" i="1" dirty="0" smtClean="0"/>
              <a:t>дороже </a:t>
            </a:r>
            <a:r>
              <a:rPr lang="ru-RU" sz="3600" i="1" dirty="0" err="1" smtClean="0"/>
              <a:t>богатств.а</a:t>
            </a:r>
            <a:r>
              <a:rPr lang="ru-RU" sz="3600" i="1" dirty="0" smtClean="0"/>
              <a:t>     </a:t>
            </a:r>
          </a:p>
          <a:p>
            <a:r>
              <a:rPr lang="ru-RU" sz="3600" dirty="0" smtClean="0"/>
              <a:t>Нет друга – ищи, а нашёл </a:t>
            </a:r>
            <a:r>
              <a:rPr lang="ru-RU" sz="3600" i="1" dirty="0" smtClean="0"/>
              <a:t>– береги</a:t>
            </a:r>
            <a:r>
              <a:rPr lang="ru-RU" sz="3600" dirty="0" smtClean="0"/>
              <a:t>.</a:t>
            </a:r>
          </a:p>
          <a:p>
            <a:endParaRPr lang="ru-RU" sz="36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дружбе и помощи (3 класс)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жадности.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Жадный сам себе покоя не даёт».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3" descr="H:\Пословицы и поговоркиФОТО\IMG_1734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 bwMode="auto">
          <a:xfrm>
            <a:off x="1475656" y="1484784"/>
            <a:ext cx="6552728" cy="491795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rgbClr val="FF0000"/>
                </a:solidFill>
              </a:rPr>
              <a:t>ПОСЛОВИЦЫ И ПОГОВОРКИ. АЗБУКА МУДРОСТИ.</a:t>
            </a:r>
            <a:endParaRPr lang="ru-RU" dirty="0"/>
          </a:p>
        </p:txBody>
      </p:sp>
      <p:pic>
        <p:nvPicPr>
          <p:cNvPr id="2050" name="Picture 2" descr="http://images.rusbook.net/prds/%D0%9F%D0%BE%D1%81%D0%BB%D0%BE%D0%B2%D0%B8%D1%86%D1%8B--%D0%9F%D0%BE%D0%B3%D0%BE%D0%B2%D0%BE%D1%80%D0%BA%D0%B8-9491/380443/380443-14-68947.jpg.ashx?w=290&amp;h=370&amp;c=3479&amp;pid=380443&amp;sc="/>
          <p:cNvPicPr>
            <a:picLocks noChangeAspect="1" noChangeArrowheads="1"/>
          </p:cNvPicPr>
          <p:nvPr/>
        </p:nvPicPr>
        <p:blipFill>
          <a:blip r:embed="rId3" cstate="print"/>
          <a:srcRect l="15641" t="10216" r="16580" b="10098"/>
          <a:stretch>
            <a:fillRect/>
          </a:stretch>
        </p:blipFill>
        <p:spPr bwMode="auto">
          <a:xfrm>
            <a:off x="395535" y="3284984"/>
            <a:ext cx="2275857" cy="321297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2054" name="Picture 6" descr="http://auto.ur.ru/img/books_covers/10056140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44208" y="1340768"/>
            <a:ext cx="2356774" cy="331236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 cstate="print"/>
          <a:srcRect l="5263" t="1974" r="2632" b="1316"/>
          <a:stretch>
            <a:fillRect/>
          </a:stretch>
        </p:blipFill>
        <p:spPr bwMode="auto">
          <a:xfrm>
            <a:off x="4788024" y="3212976"/>
            <a:ext cx="2365977" cy="331236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8618" name="Picture 10" descr="http://www.booked.narod.ru/28908.JPG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473728"/>
              </a:clrFrom>
              <a:clrTo>
                <a:srgbClr val="473728">
                  <a:alpha val="0"/>
                </a:srgbClr>
              </a:clrTo>
            </a:clrChange>
            <a:lum contrast="20000"/>
          </a:blip>
          <a:srcRect l="11213" t="14175" r="49806" b="11801"/>
          <a:stretch>
            <a:fillRect/>
          </a:stretch>
        </p:blipFill>
        <p:spPr bwMode="auto">
          <a:xfrm>
            <a:off x="2411760" y="1412776"/>
            <a:ext cx="2376264" cy="338437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611216"/>
          </a:xfrm>
        </p:spPr>
        <p:txBody>
          <a:bodyPr>
            <a:normAutofit fontScale="92500" lnSpcReduction="20000"/>
          </a:bodyPr>
          <a:lstStyle/>
          <a:p>
            <a:r>
              <a:rPr lang="ru-RU" sz="3900" dirty="0" smtClean="0"/>
              <a:t>Худо тому, кто добра не делает _________.</a:t>
            </a:r>
          </a:p>
          <a:p>
            <a:r>
              <a:rPr lang="ru-RU" sz="3900" dirty="0" smtClean="0"/>
              <a:t>У жадного среди зимы снега  __________.</a:t>
            </a:r>
          </a:p>
          <a:p>
            <a:r>
              <a:rPr lang="ru-RU" sz="3900" dirty="0" smtClean="0"/>
              <a:t>От доброты _________.</a:t>
            </a:r>
          </a:p>
          <a:p>
            <a:r>
              <a:rPr lang="ru-RU" sz="3900" dirty="0" smtClean="0"/>
              <a:t>Как собака на сене: сама не ест и другим _______.</a:t>
            </a:r>
          </a:p>
          <a:p>
            <a:r>
              <a:rPr lang="ru-RU" sz="3600" i="1" dirty="0" smtClean="0"/>
              <a:t>Слова для справок: не даёт, не выпросишь, не </a:t>
            </a:r>
            <a:r>
              <a:rPr lang="ru-RU" sz="3600" i="1" dirty="0" err="1" smtClean="0"/>
              <a:t>оскуднеешь</a:t>
            </a:r>
            <a:r>
              <a:rPr lang="ru-RU" sz="3600" i="1" dirty="0" smtClean="0"/>
              <a:t>, никому.</a:t>
            </a:r>
          </a:p>
          <a:p>
            <a:endParaRPr lang="ru-RU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жадности (2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Худо тому, кто добра не делает </a:t>
            </a:r>
            <a:r>
              <a:rPr lang="ru-RU" sz="3600" i="1" dirty="0" smtClean="0"/>
              <a:t>никому.</a:t>
            </a:r>
          </a:p>
          <a:p>
            <a:r>
              <a:rPr lang="ru-RU" sz="3600" dirty="0" smtClean="0"/>
              <a:t>У жадного среди зимы снега </a:t>
            </a:r>
            <a:r>
              <a:rPr lang="ru-RU" sz="3600" i="1" dirty="0" smtClean="0"/>
              <a:t>не выпросишь.</a:t>
            </a:r>
          </a:p>
          <a:p>
            <a:r>
              <a:rPr lang="ru-RU" sz="3600" dirty="0" smtClean="0"/>
              <a:t>От доброты </a:t>
            </a:r>
            <a:r>
              <a:rPr lang="ru-RU" sz="3600" i="1" dirty="0" smtClean="0"/>
              <a:t>не </a:t>
            </a:r>
            <a:r>
              <a:rPr lang="ru-RU" sz="3600" i="1" dirty="0" err="1" smtClean="0"/>
              <a:t>оскуднеешь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Как собака на сене: сама не ест и другим </a:t>
            </a:r>
            <a:r>
              <a:rPr lang="ru-RU" sz="3600" i="1" dirty="0" smtClean="0"/>
              <a:t>не даёт</a:t>
            </a:r>
            <a:r>
              <a:rPr lang="ru-RU" sz="3600" dirty="0" smtClean="0"/>
              <a:t>.</a:t>
            </a:r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жадности (2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жадности.</a:t>
            </a:r>
            <a:endParaRPr lang="ru-RU" dirty="0"/>
          </a:p>
        </p:txBody>
      </p:sp>
      <p:pic>
        <p:nvPicPr>
          <p:cNvPr id="4" name="Picture 5" descr="H:\Пословицы и поговоркиФОТО\IMG_1742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/>
          <a:stretch>
            <a:fillRect/>
          </a:stretch>
        </p:blipFill>
        <p:spPr bwMode="auto">
          <a:xfrm>
            <a:off x="251520" y="1556792"/>
            <a:ext cx="3938280" cy="295232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4" descr="H:\Пословицы и поговоркиФОТО\IMG_1739.JP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>
          <a:xfrm>
            <a:off x="4355976" y="2852936"/>
            <a:ext cx="4543028" cy="3407271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1912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05246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трудолюбие, терпении и учёбе.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Есть терпение – будет и умение».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Терпение и труд всё перетрут».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5" descr="H:\Пословицы и поговоркиФОТО\IMG_1759.JPG"/>
          <p:cNvPicPr>
            <a:picLocks noChangeAspect="1" noChangeArrowheads="1"/>
          </p:cNvPicPr>
          <p:nvPr/>
        </p:nvPicPr>
        <p:blipFill>
          <a:blip r:embed="rId3" cstate="print">
            <a:lum bright="10000" contrast="40000"/>
          </a:blip>
          <a:srcRect t="3376"/>
          <a:stretch>
            <a:fillRect/>
          </a:stretch>
        </p:blipFill>
        <p:spPr bwMode="auto">
          <a:xfrm>
            <a:off x="1547664" y="2420888"/>
            <a:ext cx="5688632" cy="4121291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трудолюбие, терпении и учёбе.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>«Стану чемпионом»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H:\Пословицы и поговоркиФОТО\017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lum bright="10000"/>
          </a:blip>
          <a:srcRect/>
          <a:stretch>
            <a:fillRect/>
          </a:stretch>
        </p:blipFill>
        <p:spPr bwMode="auto">
          <a:xfrm>
            <a:off x="2915816" y="1556792"/>
            <a:ext cx="3312000" cy="24840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2" descr="H:\Пословицы и поговоркиФОТО\01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/>
          <a:stretch>
            <a:fillRect/>
          </a:stretch>
        </p:blipFill>
        <p:spPr>
          <a:xfrm>
            <a:off x="467544" y="3861048"/>
            <a:ext cx="3312273" cy="248502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6" name="Рисунок 1" descr="Алиса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192" y="2852936"/>
            <a:ext cx="2385443" cy="3563025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Любишь кататься, люби и саночки </a:t>
            </a:r>
            <a:r>
              <a:rPr lang="ru-RU" sz="3600" i="1" dirty="0" smtClean="0"/>
              <a:t>______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Есть терпение будет и </a:t>
            </a:r>
            <a:r>
              <a:rPr lang="ru-RU" sz="3600" i="1" dirty="0" smtClean="0"/>
              <a:t>______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Век живи – век </a:t>
            </a:r>
            <a:r>
              <a:rPr lang="ru-RU" sz="3600" i="1" dirty="0" smtClean="0"/>
              <a:t>______.</a:t>
            </a:r>
          </a:p>
          <a:p>
            <a:r>
              <a:rPr lang="ru-RU" sz="3600" dirty="0" smtClean="0"/>
              <a:t>Корень ученья горек, да плод </a:t>
            </a:r>
            <a:r>
              <a:rPr lang="ru-RU" sz="3600" i="1" dirty="0" smtClean="0"/>
              <a:t>______.</a:t>
            </a:r>
          </a:p>
          <a:p>
            <a:r>
              <a:rPr lang="ru-RU" sz="3600" i="1" dirty="0" smtClean="0"/>
              <a:t>Слова для справок:  учись, умение, сладок, возить.</a:t>
            </a:r>
          </a:p>
          <a:p>
            <a:endParaRPr lang="ru-RU" sz="36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трудолюбие, терпении и учёбе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(2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Любишь кататься, люби и саночки </a:t>
            </a:r>
            <a:r>
              <a:rPr lang="ru-RU" sz="3600" i="1" dirty="0" smtClean="0"/>
              <a:t>возить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Есть терпение будет и </a:t>
            </a:r>
            <a:r>
              <a:rPr lang="ru-RU" sz="3600" i="1" dirty="0" smtClean="0"/>
              <a:t>умение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Век живи – век </a:t>
            </a:r>
            <a:r>
              <a:rPr lang="ru-RU" sz="3600" i="1" dirty="0" smtClean="0"/>
              <a:t>учись.</a:t>
            </a:r>
          </a:p>
          <a:p>
            <a:r>
              <a:rPr lang="ru-RU" sz="3600" dirty="0" smtClean="0"/>
              <a:t>Корень ученья горек, да плод </a:t>
            </a:r>
            <a:r>
              <a:rPr lang="ru-RU" sz="3600" i="1" dirty="0" smtClean="0"/>
              <a:t>сладок.</a:t>
            </a:r>
            <a:endParaRPr lang="ru-RU" sz="3600" i="1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23528" y="152400"/>
            <a:ext cx="8363272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трудолюбие, терпении и учёбе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(2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395536" y="1412776"/>
            <a:ext cx="8229600" cy="4572000"/>
          </a:xfrm>
        </p:spPr>
        <p:txBody>
          <a:bodyPr>
            <a:normAutofit/>
          </a:bodyPr>
          <a:lstStyle/>
          <a:p>
            <a:r>
              <a:rPr lang="ru-RU" sz="3600" dirty="0" smtClean="0"/>
              <a:t>С детства не научишься – всю жизнь _________.</a:t>
            </a:r>
          </a:p>
          <a:p>
            <a:r>
              <a:rPr lang="ru-RU" sz="3600" dirty="0" smtClean="0"/>
              <a:t>Учиться всегда _________.</a:t>
            </a:r>
          </a:p>
          <a:p>
            <a:r>
              <a:rPr lang="ru-RU" sz="3600" dirty="0" smtClean="0"/>
              <a:t>Терпенье и труд всё _______.</a:t>
            </a:r>
          </a:p>
          <a:p>
            <a:r>
              <a:rPr lang="ru-RU" sz="3600" dirty="0" smtClean="0"/>
              <a:t> Кто любит труд, того люди _______.</a:t>
            </a:r>
          </a:p>
          <a:p>
            <a:r>
              <a:rPr lang="ru-RU" sz="3600" i="1" dirty="0" smtClean="0"/>
              <a:t>Слова для справок: перетрут, чтут, промучаешься, пригодиться.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трудолюбие, терпении и учёбе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 (4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С детства не научишься – всю жизнь </a:t>
            </a:r>
            <a:r>
              <a:rPr lang="ru-RU" sz="3600" i="1" dirty="0" smtClean="0"/>
              <a:t>промучаешься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Учиться всегда </a:t>
            </a:r>
            <a:r>
              <a:rPr lang="ru-RU" sz="3600" i="1" dirty="0" smtClean="0"/>
              <a:t>пригодиться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Терпенье и труд всё </a:t>
            </a:r>
            <a:r>
              <a:rPr lang="ru-RU" sz="3600" i="1" dirty="0" smtClean="0"/>
              <a:t>перетрут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Кто любит труд, того люди </a:t>
            </a:r>
            <a:r>
              <a:rPr lang="ru-RU" sz="3600" i="1" dirty="0" smtClean="0"/>
              <a:t>чтут</a:t>
            </a:r>
            <a:r>
              <a:rPr lang="ru-RU" sz="3600" dirty="0" smtClean="0"/>
              <a:t>.</a:t>
            </a:r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О трудолюбие, терпении и учёбе </a:t>
            </a:r>
            <a:br>
              <a:rPr lang="ru-RU" b="1" dirty="0" smtClean="0">
                <a:solidFill>
                  <a:srgbClr val="FF0000"/>
                </a:solidFill>
              </a:rPr>
            </a:br>
            <a:r>
              <a:rPr lang="ru-RU" b="1" dirty="0" smtClean="0">
                <a:solidFill>
                  <a:srgbClr val="FF0000"/>
                </a:solidFill>
              </a:rPr>
              <a:t>(4 класс)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О трудолюбие, терпении и учёбе.</a:t>
            </a: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endParaRPr lang="ru-RU" dirty="0"/>
          </a:p>
        </p:txBody>
      </p:sp>
      <p:pic>
        <p:nvPicPr>
          <p:cNvPr id="6" name="Picture 2" descr="H:\Пословицы и поговоркиФОТО\IMG_1737.JPG"/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tretch>
            <a:fillRect/>
          </a:stretch>
        </p:blipFill>
        <p:spPr>
          <a:xfrm>
            <a:off x="755576" y="3380906"/>
            <a:ext cx="2376264" cy="316541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  <p:pic>
        <p:nvPicPr>
          <p:cNvPr id="7" name="Picture 3" descr="H:\Пословицы и поговоркиФОТО\IMG_1740.JPG"/>
          <p:cNvPicPr>
            <a:picLocks noChangeAspect="1" noChangeArrowheads="1"/>
          </p:cNvPicPr>
          <p:nvPr/>
        </p:nvPicPr>
        <p:blipFill>
          <a:blip r:embed="rId4" cstate="print">
            <a:lum bright="10000" contrast="40000"/>
          </a:blip>
          <a:srcRect/>
          <a:stretch>
            <a:fillRect/>
          </a:stretch>
        </p:blipFill>
        <p:spPr bwMode="auto">
          <a:xfrm>
            <a:off x="683568" y="980728"/>
            <a:ext cx="3345891" cy="223224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8" name="Picture 4" descr="H:\Пословицы и поговоркиФОТО\IMG_1741.JPG"/>
          <p:cNvPicPr>
            <a:picLocks noChangeAspect="1" noChangeArrowheads="1"/>
          </p:cNvPicPr>
          <p:nvPr/>
        </p:nvPicPr>
        <p:blipFill>
          <a:blip r:embed="rId5" cstate="print">
            <a:lum bright="20000" contrast="40000"/>
          </a:blip>
          <a:srcRect/>
          <a:stretch>
            <a:fillRect/>
          </a:stretch>
        </p:blipFill>
        <p:spPr bwMode="auto">
          <a:xfrm>
            <a:off x="5436096" y="908720"/>
            <a:ext cx="3000375" cy="224948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0" name="Picture 5" descr="H:\Пословицы и поговоркиФОТО\IMG_1759.JPG"/>
          <p:cNvPicPr>
            <a:picLocks noChangeAspect="1" noChangeArrowheads="1"/>
          </p:cNvPicPr>
          <p:nvPr/>
        </p:nvPicPr>
        <p:blipFill>
          <a:blip r:embed="rId6" cstate="print">
            <a:lum bright="10000" contrast="40000"/>
          </a:blip>
          <a:srcRect t="3376"/>
          <a:stretch>
            <a:fillRect/>
          </a:stretch>
        </p:blipFill>
        <p:spPr bwMode="auto">
          <a:xfrm>
            <a:off x="4283968" y="3362920"/>
            <a:ext cx="4464496" cy="3234431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 descr="http://bylix.com/uploads/posts/2010-11/1288703717_1288581627_russkaya-izba.jpg"/>
          <p:cNvPicPr>
            <a:picLocks noChangeAspect="1" noChangeArrowheads="1"/>
          </p:cNvPicPr>
          <p:nvPr/>
        </p:nvPicPr>
        <p:blipFill>
          <a:blip r:embed="rId3" cstate="print"/>
          <a:srcRect b="7196"/>
          <a:stretch>
            <a:fillRect/>
          </a:stretch>
        </p:blipFill>
        <p:spPr bwMode="auto">
          <a:xfrm>
            <a:off x="2195736" y="332656"/>
            <a:ext cx="4680520" cy="6146908"/>
          </a:xfrm>
          <a:prstGeom prst="rect">
            <a:avLst/>
          </a:prstGeom>
          <a:ln w="190500" cap="sq">
            <a:solidFill>
              <a:schemeClr val="accent3">
                <a:lumMod val="75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ru-RU" b="1" i="1" dirty="0" smtClean="0">
                <a:solidFill>
                  <a:srgbClr val="FF0000"/>
                </a:solidFill>
              </a:rPr>
              <a:t>Частушки.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4" name="Picture 4" descr="16. &amp;CHcy;&amp;acy;&amp;scy;&amp;tcy;&amp;ucy;&amp;shcy;&amp;kcy;&amp;icy;&amp;khcy;&amp;ucy;&amp;lcy;&amp;icy;&amp;gcy;&amp;acy;&amp;ncy;&amp;icy;&amp;mcy; &amp;scy; &amp;IEcy;&amp;vcy;&amp;gcy;&amp;iecy;&amp;ncy;&amp;icy;&amp;iecy;&amp;jcy; &amp;SHcy;&amp;iecy;&amp;rcy;&amp;mcy;&amp;acy;&amp;ncy;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1484784"/>
            <a:ext cx="8136903" cy="4677396"/>
          </a:xfrm>
          <a:prstGeom prst="rect">
            <a:avLst/>
          </a:prstGeom>
          <a:noFill/>
        </p:spPr>
      </p:pic>
      <p:pic>
        <p:nvPicPr>
          <p:cNvPr id="5" name="Рисунок 2" descr="H:\Пословицы и поговоркиФОТО\10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2656"/>
            <a:ext cx="3358506" cy="252028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16. &amp;CHcy;&amp;acy;&amp;scy;&amp;tcy;&amp;ucy;&amp;shcy;&amp;kcy;&amp;icy;&amp;khcy;&amp;ucy;&amp;lcy;&amp;icy;&amp;gcy;&amp;acy;&amp;ncy;&amp;icy;&amp;mcy; &amp;scy; &amp;IEcy;&amp;vcy;&amp;gcy;&amp;iecy;&amp;ncy;&amp;icy;&amp;iecy;&amp;jcy; &amp;SHcy;&amp;iecy;&amp;rcy;&amp;mcy;&amp;acy;&amp;ncy;.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635896" y="476672"/>
            <a:ext cx="5255768" cy="3021212"/>
          </a:xfrm>
          <a:prstGeom prst="rect">
            <a:avLst/>
          </a:prstGeom>
          <a:noFill/>
        </p:spPr>
      </p:pic>
      <p:pic>
        <p:nvPicPr>
          <p:cNvPr id="193538" name="Рисунок 12" descr="H:\Пословицы и поговоркиФОТО\114.JPG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 l="17699" t="18916" r="11506" b="-2144"/>
          <a:stretch>
            <a:fillRect/>
          </a:stretch>
        </p:blipFill>
        <p:spPr bwMode="auto">
          <a:xfrm>
            <a:off x="395536" y="476672"/>
            <a:ext cx="2304256" cy="352839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5" name="Picture 7" descr="110 - копия"/>
          <p:cNvPicPr>
            <a:picLocks noChangeAspect="1" noChangeArrowheads="1"/>
          </p:cNvPicPr>
          <p:nvPr/>
        </p:nvPicPr>
        <p:blipFill>
          <a:blip r:embed="rId5" cstate="print">
            <a:lum bright="10000" contrast="10000"/>
          </a:blip>
          <a:srcRect/>
          <a:stretch>
            <a:fillRect/>
          </a:stretch>
        </p:blipFill>
        <p:spPr bwMode="auto">
          <a:xfrm>
            <a:off x="6660232" y="3645024"/>
            <a:ext cx="2087562" cy="287655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Picture 10" descr="108 - копия"/>
          <p:cNvPicPr>
            <a:picLocks noChangeAspect="1" noChangeArrowheads="1"/>
          </p:cNvPicPr>
          <p:nvPr/>
        </p:nvPicPr>
        <p:blipFill>
          <a:blip r:embed="rId6" cstate="print">
            <a:lum bright="10000" contrast="10000"/>
          </a:blip>
          <a:srcRect/>
          <a:stretch>
            <a:fillRect/>
          </a:stretch>
        </p:blipFill>
        <p:spPr bwMode="auto">
          <a:xfrm>
            <a:off x="3131840" y="3933056"/>
            <a:ext cx="3162300" cy="2490788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КОНЕЦ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191490" name="Picture 2" descr="08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908720"/>
            <a:ext cx="3680823" cy="2736303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1491" name="Picture 3" descr="11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3825298"/>
            <a:ext cx="3609631" cy="270088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1494" name="Рисунок 7" descr="H:\Пословицы и поговоркиФОТО\утренник 00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3933055"/>
            <a:ext cx="3744416" cy="2650203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191499" name="Picture 11" descr="09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148064" y="908720"/>
            <a:ext cx="3559674" cy="2664296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899248"/>
          </a:xfrm>
        </p:spPr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dirty="0" smtClean="0"/>
              <a:t> </a:t>
            </a:r>
            <a:endParaRPr lang="ru-RU" dirty="0" smtClean="0"/>
          </a:p>
          <a:p>
            <a:pPr lvl="0"/>
            <a:r>
              <a:rPr lang="ru-RU" dirty="0" smtClean="0"/>
              <a:t>Игры, приметы, пословицы и загадки/ Собрал и обработал Г.М. </a:t>
            </a:r>
            <a:r>
              <a:rPr lang="ru-RU" dirty="0" err="1" smtClean="0"/>
              <a:t>Науменко</a:t>
            </a:r>
            <a:r>
              <a:rPr lang="ru-RU" dirty="0" smtClean="0"/>
              <a:t>; </a:t>
            </a:r>
            <a:r>
              <a:rPr lang="ru-RU" dirty="0" err="1" smtClean="0"/>
              <a:t>Ил.Н.Беланова</a:t>
            </a:r>
            <a:r>
              <a:rPr lang="ru-RU" dirty="0" smtClean="0"/>
              <a:t> он . – М.: ООО «Издательство </a:t>
            </a:r>
            <a:r>
              <a:rPr lang="ru-RU" dirty="0" err="1" smtClean="0"/>
              <a:t>Астрель</a:t>
            </a:r>
            <a:r>
              <a:rPr lang="ru-RU" dirty="0" smtClean="0"/>
              <a:t>»: ООО «Издательство АСТ», 2003. – 219. – (Хрестоматия школьника).</a:t>
            </a:r>
          </a:p>
          <a:p>
            <a:pPr lvl="0"/>
            <a:r>
              <a:rPr lang="ru-RU" dirty="0" smtClean="0"/>
              <a:t>Пословицы, поговорки и крылатые выражения: Начальная школа/ Сост. И.В. </a:t>
            </a:r>
            <a:r>
              <a:rPr lang="ru-RU" dirty="0" err="1" smtClean="0"/>
              <a:t>Клюхина</a:t>
            </a:r>
            <a:r>
              <a:rPr lang="ru-RU" dirty="0" smtClean="0"/>
              <a:t>. – М.: ВАКО, 2009. - 96</a:t>
            </a:r>
          </a:p>
          <a:p>
            <a:pPr lvl="0"/>
            <a:r>
              <a:rPr lang="ru-RU" dirty="0" smtClean="0"/>
              <a:t>Пословицы. Поговорки. Загадки /сост. А.Н. Мартынова, В.В. Митрофанова. – М, 1986</a:t>
            </a:r>
          </a:p>
          <a:p>
            <a:pPr lvl="0"/>
            <a:r>
              <a:rPr lang="ru-RU" dirty="0" smtClean="0"/>
              <a:t>Русские народные загадки, пословицы, поговорки. /</a:t>
            </a:r>
            <a:r>
              <a:rPr lang="ru-RU" dirty="0" err="1" smtClean="0"/>
              <a:t>Сост.,авт</a:t>
            </a:r>
            <a:r>
              <a:rPr lang="ru-RU" dirty="0" smtClean="0"/>
              <a:t>. Вступ. С., </a:t>
            </a:r>
            <a:r>
              <a:rPr lang="ru-RU" dirty="0" err="1" smtClean="0"/>
              <a:t>коммент</a:t>
            </a:r>
            <a:r>
              <a:rPr lang="ru-RU" dirty="0" smtClean="0"/>
              <a:t>. и слов Ю.Г.Круглов.– М.: Просвещение, 1990. – 335 с.  </a:t>
            </a:r>
          </a:p>
          <a:p>
            <a:pPr lvl="0"/>
            <a:r>
              <a:rPr lang="ru-RU" dirty="0" smtClean="0"/>
              <a:t>Русские пословицы и поговорки/ Сост. А.И.Соболев - М.,1983</a:t>
            </a:r>
          </a:p>
          <a:p>
            <a:pPr lvl="0"/>
            <a:r>
              <a:rPr lang="ru-RU" dirty="0" smtClean="0"/>
              <a:t>Снегирёв И.М. «Словарь русских пословиц и поговорок; Русские в своих пословицах» /составление «Словаря», подготовка текста, предисловие, комментарии Е.А. Грушко, Ю.М.Медведев./ - Н.Новгород: «Три богатыря», «Братья славяне», 1996.</a:t>
            </a:r>
          </a:p>
          <a:p>
            <a:pPr lvl="0"/>
            <a:r>
              <a:rPr lang="ru-RU" dirty="0" smtClean="0"/>
              <a:t>Старинные русские пословицы и поговорки/ Вступительная статья, составление и примечания В.П. Аникина. – М.: Детская литература, 1984. – 79 с.</a:t>
            </a:r>
          </a:p>
          <a:p>
            <a:pPr lvl="0"/>
            <a:r>
              <a:rPr lang="ru-RU" dirty="0" smtClean="0"/>
              <a:t>Шорыгина Т.А. Пословицы и поговорки. – М.: Книголюб, 2008. – 72 с. </a:t>
            </a:r>
          </a:p>
          <a:p>
            <a:r>
              <a:rPr lang="ru-RU" b="1" dirty="0" smtClean="0"/>
              <a:t> </a:t>
            </a:r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Список источников информации (литература)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251520" y="1524000"/>
            <a:ext cx="8640960" cy="45720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Фотографии из личного архива учителя Грибковой О.Ю.</a:t>
            </a:r>
          </a:p>
          <a:p>
            <a:r>
              <a:rPr lang="ru-RU" dirty="0" smtClean="0"/>
              <a:t>Иллюстрации к пословицам выполнены учащимися Грибковой О.Ю. </a:t>
            </a:r>
          </a:p>
          <a:p>
            <a:r>
              <a:rPr lang="ru-RU" dirty="0" smtClean="0"/>
              <a:t>Русская изба - </a:t>
            </a:r>
            <a:r>
              <a:rPr lang="de-DE" dirty="0" smtClean="0">
                <a:hlinkClick r:id="rId3"/>
              </a:rPr>
              <a:t>http://allday2.com/index.php?subaction=allnews&amp;user=bagira0110</a:t>
            </a:r>
            <a:endParaRPr lang="ru-RU" dirty="0" smtClean="0"/>
          </a:p>
          <a:p>
            <a:r>
              <a:rPr lang="ru-RU" dirty="0" smtClean="0"/>
              <a:t>Осел </a:t>
            </a:r>
            <a:r>
              <a:rPr lang="de-DE" dirty="0" smtClean="0">
                <a:hlinkClick r:id="rId4"/>
              </a:rPr>
              <a:t>http://www.duiops.net/seresvivos/galeria/burrosmulas/Say%20Ahhh.jpg</a:t>
            </a:r>
            <a:endParaRPr lang="ru-RU" dirty="0" smtClean="0"/>
          </a:p>
          <a:p>
            <a:r>
              <a:rPr lang="ru-RU" dirty="0" smtClean="0"/>
              <a:t>Цветочки и ягодки  </a:t>
            </a:r>
            <a:r>
              <a:rPr lang="de-DE" dirty="0" smtClean="0">
                <a:hlinkClick r:id="rId5"/>
              </a:rPr>
              <a:t>http://img1.placard.kiev.ua/images/photoprint/Food/big/Food-048.jpg</a:t>
            </a:r>
            <a:endParaRPr lang="ru-RU" dirty="0" smtClean="0"/>
          </a:p>
          <a:p>
            <a:r>
              <a:rPr lang="ru-RU" dirty="0" smtClean="0"/>
              <a:t>Петушки </a:t>
            </a:r>
            <a:r>
              <a:rPr lang="de-DE" dirty="0" smtClean="0">
                <a:hlinkClick r:id="rId6"/>
              </a:rPr>
              <a:t>http://mmoum.ucoz.ru/_bl/2/87177034.jpg</a:t>
            </a:r>
            <a:endParaRPr lang="ru-RU" dirty="0" smtClean="0"/>
          </a:p>
          <a:p>
            <a:r>
              <a:rPr lang="ru-RU" dirty="0" smtClean="0"/>
              <a:t>Кот в шоке </a:t>
            </a:r>
            <a:r>
              <a:rPr lang="de-DE" dirty="0" smtClean="0">
                <a:hlinkClick r:id="rId7"/>
              </a:rPr>
              <a:t>http://nevsedoma.com.ua/index.php?newsid=105231</a:t>
            </a:r>
            <a:endParaRPr lang="ru-RU" dirty="0" smtClean="0"/>
          </a:p>
          <a:p>
            <a:r>
              <a:rPr lang="ru-RU" dirty="0" smtClean="0"/>
              <a:t>Помощница </a:t>
            </a:r>
            <a:r>
              <a:rPr lang="de-DE" dirty="0" smtClean="0">
                <a:hlinkClick r:id="rId8"/>
              </a:rPr>
              <a:t>http://s020.radikal.ru/i717/1303/c6/8e1faa330c10.jpg</a:t>
            </a:r>
            <a:endParaRPr lang="ru-RU" dirty="0" smtClean="0"/>
          </a:p>
          <a:p>
            <a:r>
              <a:rPr lang="ru-RU" dirty="0" smtClean="0"/>
              <a:t> Заставка «Частушки» </a:t>
            </a:r>
            <a:r>
              <a:rPr lang="de-DE" dirty="0" smtClean="0">
                <a:hlinkClick r:id="rId9"/>
              </a:rPr>
              <a:t>http://tricameralfb.ucoz.org/blog/pokhozhie_temy_23_fevralja_chastushki_smeshnye_i_anekdoty_prikoly_chastushki/2013-04-26-2#</a:t>
            </a:r>
            <a:endParaRPr lang="ru-RU" dirty="0" smtClean="0"/>
          </a:p>
          <a:p>
            <a:r>
              <a:rPr lang="ru-RU" dirty="0" smtClean="0"/>
              <a:t>Иллюстрация пословицы Доброе слово и кошке приятно»    </a:t>
            </a:r>
            <a:endParaRPr lang="ru-RU" dirty="0" smtClean="0">
              <a:hlinkClick r:id="rId10"/>
            </a:endParaRPr>
          </a:p>
          <a:p>
            <a:pPr>
              <a:buNone/>
            </a:pPr>
            <a:r>
              <a:rPr lang="ru-RU" dirty="0" smtClean="0">
                <a:hlinkClick r:id="rId10"/>
              </a:rPr>
              <a:t> </a:t>
            </a:r>
            <a:r>
              <a:rPr lang="de-DE" dirty="0" smtClean="0">
                <a:hlinkClick r:id="rId10"/>
              </a:rPr>
              <a:t>http://www.proshkolu.ru/user/trikoz3/file/1364238/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16360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Список источников информации (иллюстрации)</a:t>
            </a:r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54840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</a:rPr>
              <a:t>ПОСЛОВИЦЫ И ПОГОВОРКИ. АЗБУКА МУДРОСТИ.</a:t>
            </a:r>
            <a:endParaRPr lang="ru-RU" b="1" dirty="0"/>
          </a:p>
        </p:txBody>
      </p:sp>
      <p:pic>
        <p:nvPicPr>
          <p:cNvPr id="192514" name="Picture 2" descr="108 - копия"/>
          <p:cNvPicPr>
            <a:picLocks noChangeAspect="1" noChangeArrowheads="1"/>
          </p:cNvPicPr>
          <p:nvPr/>
        </p:nvPicPr>
        <p:blipFill>
          <a:blip r:embed="rId3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64088" y="1772816"/>
            <a:ext cx="3416869" cy="2691300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6" name="Picture 3" descr="101 - копия"/>
          <p:cNvPicPr>
            <a:picLocks noChangeAspect="1" noChangeArrowheads="1"/>
          </p:cNvPicPr>
          <p:nvPr/>
        </p:nvPicPr>
        <p:blipFill>
          <a:blip r:embed="rId4" cstate="print">
            <a:lum bright="10000" contrast="10000"/>
          </a:blip>
          <a:srcRect/>
          <a:stretch>
            <a:fillRect/>
          </a:stretch>
        </p:blipFill>
        <p:spPr bwMode="auto">
          <a:xfrm>
            <a:off x="539552" y="1772816"/>
            <a:ext cx="2414289" cy="3096344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  <p:pic>
        <p:nvPicPr>
          <p:cNvPr id="7" name="Рисунок 2" descr="H:\Пословицы и поговоркиФОТО\1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800" y="4148616"/>
            <a:ext cx="3240360" cy="2431621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404392"/>
          </a:xfrm>
        </p:spPr>
        <p:txBody>
          <a:bodyPr>
            <a:noAutofit/>
          </a:bodyPr>
          <a:lstStyle/>
          <a:p>
            <a:pPr algn="ctr"/>
            <a:r>
              <a:rPr lang="ru-RU" sz="4800" dirty="0" smtClean="0">
                <a:solidFill>
                  <a:srgbClr val="FF0000"/>
                </a:solidFill>
              </a:rPr>
              <a:t>Поговорка –цветочек,</a:t>
            </a:r>
            <a:br>
              <a:rPr lang="ru-RU" sz="4800" dirty="0" smtClean="0">
                <a:solidFill>
                  <a:srgbClr val="FF0000"/>
                </a:solidFill>
              </a:rPr>
            </a:br>
            <a:r>
              <a:rPr lang="ru-RU" sz="4800" dirty="0" smtClean="0">
                <a:solidFill>
                  <a:srgbClr val="FF0000"/>
                </a:solidFill>
              </a:rPr>
              <a:t>а пословица – ягодка.</a:t>
            </a:r>
            <a:endParaRPr lang="ru-RU" sz="4800" dirty="0">
              <a:solidFill>
                <a:srgbClr val="FF0000"/>
              </a:solidFill>
            </a:endParaRPr>
          </a:p>
        </p:txBody>
      </p:sp>
      <p:pic>
        <p:nvPicPr>
          <p:cNvPr id="114694" name="Picture 6" descr="http://img1.placard.kiev.ua/images/photoprint/Food/big/Food-048.jpg"/>
          <p:cNvPicPr>
            <a:picLocks noChangeAspect="1" noChangeArrowheads="1"/>
          </p:cNvPicPr>
          <p:nvPr/>
        </p:nvPicPr>
        <p:blipFill>
          <a:blip r:embed="rId3" cstate="print"/>
          <a:srcRect l="5050" t="6853" r="5051" b="5422"/>
          <a:stretch>
            <a:fillRect/>
          </a:stretch>
        </p:blipFill>
        <p:spPr bwMode="auto">
          <a:xfrm>
            <a:off x="1331640" y="1628800"/>
            <a:ext cx="6408712" cy="4608512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686800" cy="2088232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Пословица всем делам помощница.</a:t>
            </a:r>
            <a:endParaRPr lang="ru-RU" sz="7200" dirty="0"/>
          </a:p>
        </p:txBody>
      </p:sp>
      <p:pic>
        <p:nvPicPr>
          <p:cNvPr id="3" name="Picture 4" descr="http://s020.radikal.ru/i717/1303/c6/8e1faa330c1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95936" y="2356081"/>
            <a:ext cx="4878288" cy="4187197"/>
          </a:xfrm>
          <a:prstGeom prst="rect">
            <a:avLst/>
          </a:prstGeom>
          <a:noFill/>
        </p:spPr>
      </p:pic>
      <p:pic>
        <p:nvPicPr>
          <p:cNvPr id="6" name="Picture 4" descr="http://i022.radikal.ru/0803/55/14951f0b706d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C2FD9F"/>
              </a:clrFrom>
              <a:clrTo>
                <a:srgbClr val="C2FD9F">
                  <a:alpha val="0"/>
                </a:srgbClr>
              </a:clrTo>
            </a:clrChange>
          </a:blip>
          <a:srcRect l="22222" t="20635" r="19048" b="22222"/>
          <a:stretch>
            <a:fillRect/>
          </a:stretch>
        </p:blipFill>
        <p:spPr bwMode="auto">
          <a:xfrm>
            <a:off x="467545" y="2636912"/>
            <a:ext cx="1800200" cy="17515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fontScale="92500"/>
          </a:bodyPr>
          <a:lstStyle/>
          <a:p>
            <a:r>
              <a:rPr lang="ru-RU" sz="3600" dirty="0" smtClean="0"/>
              <a:t>Пословица да присказка речь _______</a:t>
            </a:r>
          </a:p>
          <a:p>
            <a:r>
              <a:rPr lang="ru-RU" sz="3600" dirty="0" smtClean="0"/>
              <a:t>Без углов дом не строится, без пословицы речь _________.</a:t>
            </a:r>
          </a:p>
          <a:p>
            <a:r>
              <a:rPr lang="ru-RU" sz="3600" dirty="0" smtClean="0"/>
              <a:t>Добрая пословица всем делам _________</a:t>
            </a:r>
          </a:p>
          <a:p>
            <a:r>
              <a:rPr lang="ru-RU" sz="3600" dirty="0" smtClean="0"/>
              <a:t>Необдуманное слово в беду заведёт, а обдуманное из беды _______.</a:t>
            </a:r>
          </a:p>
          <a:p>
            <a:r>
              <a:rPr lang="ru-RU" sz="3200" i="1" dirty="0" smtClean="0"/>
              <a:t>Слова для справок: помощница, выведет, красят, не молвится. 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Пословица всем делам помощница (4 класс)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>
            <a:normAutofit lnSpcReduction="10000"/>
          </a:bodyPr>
          <a:lstStyle/>
          <a:p>
            <a:r>
              <a:rPr lang="ru-RU" sz="3600" dirty="0" smtClean="0"/>
              <a:t>Пословица да присказка речь </a:t>
            </a:r>
            <a:r>
              <a:rPr lang="ru-RU" sz="3600" i="1" dirty="0" smtClean="0"/>
              <a:t>красят.</a:t>
            </a:r>
          </a:p>
          <a:p>
            <a:r>
              <a:rPr lang="ru-RU" sz="3600" dirty="0" smtClean="0"/>
              <a:t>Без углов дом не строится, без пословицы речь </a:t>
            </a:r>
            <a:r>
              <a:rPr lang="ru-RU" sz="3600" i="1" dirty="0" smtClean="0"/>
              <a:t>не молвится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Добрая пословица всем делам </a:t>
            </a:r>
            <a:r>
              <a:rPr lang="ru-RU" sz="3600" i="1" dirty="0" smtClean="0"/>
              <a:t>помощница</a:t>
            </a:r>
          </a:p>
          <a:p>
            <a:r>
              <a:rPr lang="ru-RU" sz="3600" dirty="0" smtClean="0"/>
              <a:t>Необдуманное слово в беду заведёт, а обдуманное из беды </a:t>
            </a:r>
            <a:r>
              <a:rPr lang="ru-RU" sz="3600" i="1" dirty="0" smtClean="0"/>
              <a:t>выведет</a:t>
            </a:r>
            <a:r>
              <a:rPr lang="ru-RU" sz="3600" dirty="0" smtClean="0"/>
              <a:t>.</a:t>
            </a:r>
          </a:p>
          <a:p>
            <a:endParaRPr lang="ru-RU" sz="3600" dirty="0" smtClean="0"/>
          </a:p>
          <a:p>
            <a:endParaRPr lang="ru-RU" sz="3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3323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Пословица всем делам помощница (4 класс)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2124472"/>
          </a:xfrm>
        </p:spPr>
        <p:txBody>
          <a:bodyPr>
            <a:noAutofit/>
          </a:bodyPr>
          <a:lstStyle/>
          <a:p>
            <a:pPr algn="ctr"/>
            <a:r>
              <a:rPr lang="ru-RU" sz="4800" b="1" dirty="0" smtClean="0">
                <a:solidFill>
                  <a:srgbClr val="FF0000"/>
                </a:solidFill>
              </a:rPr>
              <a:t>Этикет в пословицах.</a:t>
            </a:r>
            <a:br>
              <a:rPr lang="ru-RU" sz="4800" b="1" dirty="0" smtClean="0">
                <a:solidFill>
                  <a:srgbClr val="FF0000"/>
                </a:solidFill>
              </a:rPr>
            </a:br>
            <a:r>
              <a:rPr lang="ru-RU" sz="4800" b="1" dirty="0" smtClean="0">
                <a:solidFill>
                  <a:srgbClr val="FF0000"/>
                </a:solidFill>
              </a:rPr>
              <a:t>«Доброе слово и кошке приятно».</a:t>
            </a:r>
            <a:endParaRPr lang="ru-RU" sz="4800" dirty="0"/>
          </a:p>
        </p:txBody>
      </p:sp>
      <p:pic>
        <p:nvPicPr>
          <p:cNvPr id="184322" name="Picture 2" descr="&amp;Dcy;&amp;iecy;&amp;tcy;&amp;icy;-&amp;ecy;&amp;tcy;&amp;ocy; &amp;tscy;&amp;vcy;&amp;iecy;&amp;tcy;&amp;ycy; &amp;zhcy;&amp;icy;&amp;zcy;&amp;ncy;&amp;icy; - &amp;Lcy;&amp;yucy;&amp;dcy;&amp;mcy;&amp;icy;&amp;lcy;&amp;acy; &amp;Acy;&amp;ncy;&amp;acy;&amp;tcy;&amp;ocy;&amp;lcy;&amp;softcy;&amp;iecy;&amp;vcy;&amp;ncy;&amp;acy;  &amp;Acy;&amp;lcy;&amp;iecy;&amp;kcy;&amp;scy;&amp;iecy;&amp;iecy;&amp;vcy;&amp;acy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55776" y="2276872"/>
            <a:ext cx="4320480" cy="4261297"/>
          </a:xfrm>
          <a:prstGeom prst="rect">
            <a:avLst/>
          </a:prstGeom>
          <a:noFill/>
          <a:ln w="76200">
            <a:solidFill>
              <a:schemeClr val="accent3">
                <a:lumMod val="7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4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1976</TotalTime>
  <Words>824</Words>
  <Application>Microsoft Office PowerPoint</Application>
  <PresentationFormat>Экран (4:3)</PresentationFormat>
  <Paragraphs>160</Paragraphs>
  <Slides>34</Slides>
  <Notes>34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34</vt:i4>
      </vt:variant>
    </vt:vector>
  </HeadingPairs>
  <TitlesOfParts>
    <vt:vector size="35" baseType="lpstr">
      <vt:lpstr>Бумажная</vt:lpstr>
      <vt:lpstr>ПОСЛОВИЦЫ И ПОГОВОРКИ. АЗБУКА МУДРОСТИ.</vt:lpstr>
      <vt:lpstr>ПОСЛОВИЦЫ И ПОГОВОРКИ. АЗБУКА МУДРОСТИ.</vt:lpstr>
      <vt:lpstr>Слайд 3</vt:lpstr>
      <vt:lpstr>ПОСЛОВИЦЫ И ПОГОВОРКИ. АЗБУКА МУДРОСТИ.</vt:lpstr>
      <vt:lpstr>Поговорка –цветочек, а пословица – ягодка.</vt:lpstr>
      <vt:lpstr>Пословица всем делам помощница.</vt:lpstr>
      <vt:lpstr>Пословица всем делам помощница (4 класс)</vt:lpstr>
      <vt:lpstr>Пословица всем делам помощница (4 класс)</vt:lpstr>
      <vt:lpstr>Этикет в пословицах. «Доброе слово и кошке приятно».</vt:lpstr>
      <vt:lpstr>Этикет в пословицах. «Осла узнаешь по ушам, а дурака – по словам». Речь грубая, бранная, «худая» </vt:lpstr>
      <vt:lpstr>Этикет в пословицах (3 класс)</vt:lpstr>
      <vt:lpstr>Этикет в пословицах (3 класс)</vt:lpstr>
      <vt:lpstr>О дружбе и помощи.  «Друг познаётся в беде». «Назвался другом – помогай в беде».</vt:lpstr>
      <vt:lpstr>  О дружбе и помощи.  «Два дружка»</vt:lpstr>
      <vt:lpstr>О дружбе и помощи (2 класс)</vt:lpstr>
      <vt:lpstr>О дружбе и помощи (2 класс)</vt:lpstr>
      <vt:lpstr>О дружбе и помощи (3 класс)</vt:lpstr>
      <vt:lpstr>О дружбе и помощи (3 класс)</vt:lpstr>
      <vt:lpstr>О жадности. «Жадный сам себе покоя не даёт».</vt:lpstr>
      <vt:lpstr>О жадности (2 класс)</vt:lpstr>
      <vt:lpstr>О жадности (2 класс)</vt:lpstr>
      <vt:lpstr>О жадности.</vt:lpstr>
      <vt:lpstr>О трудолюбие, терпении и учёбе. «Есть терпение – будет и умение». «Терпение и труд всё перетрут».</vt:lpstr>
      <vt:lpstr>О трудолюбие, терпении и учёбе. «Стану чемпионом»</vt:lpstr>
      <vt:lpstr>О трудолюбие, терпении и учёбе  (2 класс)</vt:lpstr>
      <vt:lpstr>О трудолюбие, терпении и учёбе  (2 класс)</vt:lpstr>
      <vt:lpstr>О трудолюбие, терпении и учёбе  (4 класс)</vt:lpstr>
      <vt:lpstr>О трудолюбие, терпении и учёбе  (4 класс)</vt:lpstr>
      <vt:lpstr>О трудолюбие, терпении и учёбе. </vt:lpstr>
      <vt:lpstr>Частушки. </vt:lpstr>
      <vt:lpstr>Слайд 31</vt:lpstr>
      <vt:lpstr>КОНЕЦ</vt:lpstr>
      <vt:lpstr>Список источников информации (литература)</vt:lpstr>
      <vt:lpstr>Список источников информации (иллюстрации)</vt:lpstr>
    </vt:vector>
  </TitlesOfParts>
  <Company>233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Здоровьесберегающие технологии</dc:title>
  <dc:creator>Администратор</dc:creator>
  <cp:lastModifiedBy>Пользователь Windows</cp:lastModifiedBy>
  <cp:revision>159</cp:revision>
  <dcterms:created xsi:type="dcterms:W3CDTF">2005-04-08T10:24:29Z</dcterms:created>
  <dcterms:modified xsi:type="dcterms:W3CDTF">2014-01-16T17:26:11Z</dcterms:modified>
</cp:coreProperties>
</file>