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816" r:id="rId3"/>
  </p:sldMasterIdLst>
  <p:notesMasterIdLst>
    <p:notesMasterId r:id="rId23"/>
  </p:notesMasterIdLst>
  <p:sldIdLst>
    <p:sldId id="256" r:id="rId4"/>
    <p:sldId id="273" r:id="rId5"/>
    <p:sldId id="275" r:id="rId6"/>
    <p:sldId id="272" r:id="rId7"/>
    <p:sldId id="269" r:id="rId8"/>
    <p:sldId id="257" r:id="rId9"/>
    <p:sldId id="274" r:id="rId10"/>
    <p:sldId id="258" r:id="rId11"/>
    <p:sldId id="262" r:id="rId12"/>
    <p:sldId id="260" r:id="rId13"/>
    <p:sldId id="261" r:id="rId14"/>
    <p:sldId id="259" r:id="rId15"/>
    <p:sldId id="265" r:id="rId16"/>
    <p:sldId id="263" r:id="rId17"/>
    <p:sldId id="264" r:id="rId18"/>
    <p:sldId id="266" r:id="rId19"/>
    <p:sldId id="267" r:id="rId20"/>
    <p:sldId id="270" r:id="rId21"/>
    <p:sldId id="27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1DFF"/>
    <a:srgbClr val="532476"/>
    <a:srgbClr val="652B91"/>
    <a:srgbClr val="660066"/>
    <a:srgbClr val="512274"/>
    <a:srgbClr val="7833AB"/>
    <a:srgbClr val="381850"/>
    <a:srgbClr val="9954CC"/>
    <a:srgbClr val="7030A0"/>
    <a:srgbClr val="A913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DB21B8-EC0A-4856-91E4-B2AD81F477F4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D6DD0-4FDB-4570-8584-42FA237DC1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281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D6DD0-4FDB-4570-8584-42FA237DC19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931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440738B8-3443-4444-8DAC-C9A6B8B7157C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8FA9B0A-5BA9-492A-B7D5-9FFFB1C6F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0738B8-3443-4444-8DAC-C9A6B8B7157C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FA9B0A-5BA9-492A-B7D5-9FFFB1C6F7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438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0738B8-3443-4444-8DAC-C9A6B8B7157C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FA9B0A-5BA9-492A-B7D5-9FFFB1C6F7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106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FBBA37-3AE8-47EB-A340-6060210F524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0145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D1FD5A-AB20-40D2-AD09-494E699BAD1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045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80160D-1384-4DC5-BF3A-C75F02F619F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3063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338428-9443-4D4F-BE71-9B11AFC8735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395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8F138-FD84-4090-93FB-D14BA061F5C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5018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FD684F-A925-4CCB-94AE-C9F72E25820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0664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C2A018-33D8-4EA9-B04A-485394D9BCC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7199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233259-C6AE-47FB-9219-C2CAA9E1C79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073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0738B8-3443-4444-8DAC-C9A6B8B7157C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FA9B0A-5BA9-492A-B7D5-9FFFB1C6F7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4077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2B1C34-29E6-49F5-AA7B-12CED9DBAB3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5465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AE99B3-B61B-4719-9FAB-BC69A6700E7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7496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B8D6D1-B6B0-4957-A1A1-05D5E4039ED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4059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114550"/>
            <a:ext cx="7924800" cy="1771650"/>
          </a:xfrm>
        </p:spPr>
        <p:txBody>
          <a:bodyPr>
            <a:noAutofit/>
          </a:bodyPr>
          <a:lstStyle>
            <a:lvl1pPr algn="r">
              <a:defRPr sz="6000" cap="all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86200"/>
            <a:ext cx="7924800" cy="1219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738B8-3443-4444-8DAC-C9A6B8B7157C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B0A-5BA9-492A-B7D5-9FFFB1C6F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738B8-3443-4444-8DAC-C9A6B8B7157C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B0A-5BA9-492A-B7D5-9FFFB1C6F7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 rot="13549715">
            <a:off x="8120300" y="5774378"/>
            <a:ext cx="99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8000"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bg2">
                        <a:lumMod val="20000"/>
                        <a:lumOff val="80000"/>
                      </a:schemeClr>
                    </a:gs>
                  </a:gsLst>
                  <a:lin ang="5400000" scaled="0"/>
                </a:gradFill>
                <a:sym typeface="Wingdings"/>
              </a:rPr>
              <a:t></a:t>
            </a:r>
            <a:endParaRPr sz="8000"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2">
                      <a:lumMod val="20000"/>
                      <a:lumOff val="80000"/>
                    </a:schemeClr>
                  </a:gs>
                </a:gsLst>
                <a:lin ang="5400000" scaled="0"/>
              </a:gra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133600"/>
            <a:ext cx="7772400" cy="1362075"/>
          </a:xfrm>
        </p:spPr>
        <p:txBody>
          <a:bodyPr anchor="b" anchorCtr="0"/>
          <a:lstStyle>
            <a:lvl1pPr algn="r">
              <a:defRPr sz="3600" b="0" i="0" cap="all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505200"/>
            <a:ext cx="7772400" cy="9017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738B8-3443-4444-8DAC-C9A6B8B7157C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B0A-5BA9-492A-B7D5-9FFFB1C6F7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 rot="2783796">
            <a:off x="6232" y="-270992"/>
            <a:ext cx="99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8000"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bg2">
                        <a:lumMod val="20000"/>
                        <a:lumOff val="80000"/>
                      </a:schemeClr>
                    </a:gs>
                  </a:gsLst>
                  <a:lin ang="5400000" scaled="0"/>
                </a:gradFill>
                <a:sym typeface="Wingdings"/>
              </a:rPr>
              <a:t></a:t>
            </a:r>
            <a:endParaRPr sz="8000"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2">
                      <a:lumMod val="20000"/>
                      <a:lumOff val="80000"/>
                    </a:schemeClr>
                  </a:gs>
                </a:gsLst>
                <a:lin ang="5400000" scaled="0"/>
              </a:gra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1600200"/>
            <a:ext cx="32004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600200"/>
            <a:ext cx="32004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738B8-3443-4444-8DAC-C9A6B8B7157C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B0A-5BA9-492A-B7D5-9FFFB1C6F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1515035"/>
            <a:ext cx="3200400" cy="63976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 b="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33600" y="2285999"/>
            <a:ext cx="32004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86400" y="1515035"/>
            <a:ext cx="3200400" cy="63976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 b="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86400" y="2285999"/>
            <a:ext cx="32004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738B8-3443-4444-8DAC-C9A6B8B7157C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B0A-5BA9-492A-B7D5-9FFFB1C6F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738B8-3443-4444-8DAC-C9A6B8B7157C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B0A-5BA9-492A-B7D5-9FFFB1C6F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738B8-3443-4444-8DAC-C9A6B8B7157C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B0A-5BA9-492A-B7D5-9FFFB1C6F7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 rot="13549715">
            <a:off x="8120300" y="5774378"/>
            <a:ext cx="99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8000"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bg2">
                        <a:lumMod val="20000"/>
                        <a:lumOff val="80000"/>
                      </a:schemeClr>
                    </a:gs>
                  </a:gsLst>
                  <a:lin ang="5400000" scaled="0"/>
                </a:gradFill>
                <a:sym typeface="Wingdings 2"/>
              </a:rPr>
              <a:t></a:t>
            </a:r>
            <a:endParaRPr sz="8000"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2">
                      <a:lumMod val="20000"/>
                      <a:lumOff val="80000"/>
                    </a:schemeClr>
                  </a:gs>
                </a:gsLst>
                <a:lin ang="5400000" scaled="0"/>
              </a:gra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0738B8-3443-4444-8DAC-C9A6B8B7157C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FA9B0A-5BA9-492A-B7D5-9FFFB1C6F7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6307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153" y="273050"/>
            <a:ext cx="2680447" cy="116205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49" y="914400"/>
            <a:ext cx="5338763" cy="479901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4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153" y="1905001"/>
            <a:ext cx="2223247" cy="4037012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21341" y="6539753"/>
            <a:ext cx="1828800" cy="228600"/>
          </a:xfrm>
        </p:spPr>
        <p:txBody>
          <a:bodyPr/>
          <a:lstStyle/>
          <a:p>
            <a:fld id="{440738B8-3443-4444-8DAC-C9A6B8B7157C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B0A-5BA9-492A-B7D5-9FFFB1C6F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738B8-3443-4444-8DAC-C9A6B8B7157C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B0A-5BA9-492A-B7D5-9FFFB1C6F7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3575304" y="914400"/>
            <a:ext cx="5340096" cy="48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95344" y="1234440"/>
            <a:ext cx="4700016" cy="416052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810" y="4828310"/>
            <a:ext cx="6780213" cy="640080"/>
          </a:xfrm>
        </p:spPr>
        <p:txBody>
          <a:bodyPr anchor="b"/>
          <a:lstStyle>
            <a:lvl1pPr algn="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8811" y="5486400"/>
            <a:ext cx="6780212" cy="640358"/>
          </a:xfrm>
        </p:spPr>
        <p:txBody>
          <a:bodyPr/>
          <a:lstStyle>
            <a:lvl1pPr marL="0" indent="0" algn="r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738B8-3443-4444-8DAC-C9A6B8B7157C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B0A-5BA9-492A-B7D5-9FFFB1C6F7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50863" y="685800"/>
            <a:ext cx="8138160" cy="38404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6623" y="1005840"/>
            <a:ext cx="7406640" cy="3200400"/>
          </a:xfrm>
          <a:solidFill>
            <a:schemeClr val="tx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738B8-3443-4444-8DAC-C9A6B8B7157C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B0A-5BA9-492A-B7D5-9FFFB1C6F7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3575304" y="914400"/>
            <a:ext cx="2514600" cy="48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18204" y="1257300"/>
            <a:ext cx="1828800" cy="41148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10"/>
          <p:cNvSpPr>
            <a:spLocks/>
          </p:cNvSpPr>
          <p:nvPr/>
        </p:nvSpPr>
        <p:spPr>
          <a:xfrm>
            <a:off x="6400800" y="914400"/>
            <a:ext cx="2514600" cy="48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idx="13"/>
          </p:nvPr>
        </p:nvSpPr>
        <p:spPr>
          <a:xfrm>
            <a:off x="6743700" y="1257300"/>
            <a:ext cx="1828800" cy="41148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, Alt.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738B8-3443-4444-8DAC-C9A6B8B7157C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B0A-5BA9-492A-B7D5-9FFFB1C6F7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3575304" y="914400"/>
            <a:ext cx="5340096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95344" y="1257300"/>
            <a:ext cx="4700016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3566160" y="3429000"/>
            <a:ext cx="5340096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3886200" y="3771900"/>
            <a:ext cx="4700016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738B8-3443-4444-8DAC-C9A6B8B7157C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B0A-5BA9-492A-B7D5-9FFFB1C6F7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3575304" y="914400"/>
            <a:ext cx="5340096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95344" y="1257300"/>
            <a:ext cx="4700016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35814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924300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64008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>
            <a:off x="6742113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Pictures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738B8-3443-4444-8DAC-C9A6B8B7157C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B0A-5BA9-492A-B7D5-9FFFB1C6F7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5814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924300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64008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>
            <a:off x="6742113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3581400" y="914400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2"/>
          <p:cNvSpPr>
            <a:spLocks noGrp="1"/>
          </p:cNvSpPr>
          <p:nvPr>
            <p:ph type="pic" idx="15"/>
          </p:nvPr>
        </p:nvSpPr>
        <p:spPr>
          <a:xfrm>
            <a:off x="3924300" y="1261872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5" name="Rectangle 14"/>
          <p:cNvSpPr/>
          <p:nvPr/>
        </p:nvSpPr>
        <p:spPr>
          <a:xfrm>
            <a:off x="6400800" y="914400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Picture Placeholder 2"/>
          <p:cNvSpPr>
            <a:spLocks noGrp="1"/>
          </p:cNvSpPr>
          <p:nvPr>
            <p:ph type="pic" idx="16"/>
          </p:nvPr>
        </p:nvSpPr>
        <p:spPr>
          <a:xfrm>
            <a:off x="6742113" y="1261872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738B8-3443-4444-8DAC-C9A6B8B7157C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B0A-5BA9-492A-B7D5-9FFFB1C6F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64" y="699247"/>
            <a:ext cx="1667435" cy="501416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699247"/>
            <a:ext cx="6037729" cy="50141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738B8-3443-4444-8DAC-C9A6B8B7157C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B0A-5BA9-492A-B7D5-9FFFB1C6F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0738B8-3443-4444-8DAC-C9A6B8B7157C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FA9B0A-5BA9-492A-B7D5-9FFFB1C6F7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846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0738B8-3443-4444-8DAC-C9A6B8B7157C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FA9B0A-5BA9-492A-B7D5-9FFFB1C6F7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807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0738B8-3443-4444-8DAC-C9A6B8B7157C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FA9B0A-5BA9-492A-B7D5-9FFFB1C6F7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075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0738B8-3443-4444-8DAC-C9A6B8B7157C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FA9B0A-5BA9-492A-B7D5-9FFFB1C6F7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962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0738B8-3443-4444-8DAC-C9A6B8B7157C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FA9B0A-5BA9-492A-B7D5-9FFFB1C6F7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202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0738B8-3443-4444-8DAC-C9A6B8B7157C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FA9B0A-5BA9-492A-B7D5-9FFFB1C6F7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945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hlink">
                  <a:alpha val="39999"/>
                </a:schemeClr>
              </a:gs>
              <a:gs pos="100000">
                <a:schemeClr val="bg1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rgbClr val="FFFF00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00"/>
                </a:solidFill>
              </a:defRPr>
            </a:lvl1pPr>
          </a:lstStyle>
          <a:p>
            <a:fld id="{440738B8-3443-4444-8DAC-C9A6B8B7157C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00"/>
                </a:solidFill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00"/>
                </a:solidFill>
              </a:defRPr>
            </a:lvl1pPr>
          </a:lstStyle>
          <a:p>
            <a:fld id="{B8FA9B0A-5BA9-492A-B7D5-9FFFB1C6F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00">
                  <a:alpha val="50000"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hlink">
                  <a:alpha val="70000"/>
                </a:schemeClr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00"/>
                </a:solidFill>
              </a:defRPr>
            </a:lvl1pPr>
          </a:lstStyle>
          <a:p>
            <a:endParaRPr lang="ru-RU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00"/>
                </a:solidFill>
              </a:defRPr>
            </a:lvl1pPr>
          </a:lstStyle>
          <a:p>
            <a:endParaRPr lang="ru-RU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00"/>
                </a:solidFill>
              </a:defRPr>
            </a:lvl1pPr>
          </a:lstStyle>
          <a:p>
            <a:fld id="{22EE8A6D-7568-4697-A206-EFB006808F2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1600200"/>
            <a:ext cx="6553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1341" y="6539753"/>
            <a:ext cx="1828800" cy="2286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40738B8-3443-4444-8DAC-C9A6B8B7157C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3400" y="6539753"/>
            <a:ext cx="3657600" cy="2286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539753"/>
            <a:ext cx="609600" cy="2286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B8FA9B0A-5BA9-492A-B7D5-9FFFB1C6F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1500"/>
        </a:spcBef>
        <a:buFont typeface="Wingdings" pitchFamily="2" charset="2"/>
        <a:buChar char="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500"/>
        </a:spcBef>
        <a:buFont typeface="Century" pitchFamily="18" charset="0"/>
        <a:buChar char="…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500"/>
        </a:spcBef>
        <a:buFont typeface="Wingdings" pitchFamily="2" charset="2"/>
        <a:buChar char="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457200" algn="l" defTabSz="914400" rtl="0" eaLnBrk="1" latinLnBrk="0" hangingPunct="1">
        <a:spcBef>
          <a:spcPts val="1500"/>
        </a:spcBef>
        <a:buFont typeface="Century" pitchFamily="18" charset="0"/>
        <a:buChar char="…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-457200" algn="l" defTabSz="914400" rtl="0" eaLnBrk="1" latinLnBrk="0" hangingPunct="1">
        <a:spcBef>
          <a:spcPts val="1500"/>
        </a:spcBef>
        <a:buFont typeface="Wingdings" pitchFamily="2" charset="2"/>
        <a:buChar char="Ï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57422" y="4643446"/>
            <a:ext cx="692945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810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sz="2400" b="1" dirty="0" smtClean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sz="2400" b="1" dirty="0" smtClean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57360" y="857232"/>
            <a:ext cx="5319085" cy="10156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Классный час</a:t>
            </a:r>
            <a:endParaRPr lang="ru-RU" sz="6000" b="1" dirty="0">
              <a:ln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2214554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6000" b="1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sz="4800" b="1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МЫ  ВСЕГДА                    В ДОЛГУ ПЕРЕД ТОБОЙ»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000496" y="4857760"/>
            <a:ext cx="5022529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>
                  <a:solidFill>
                    <a:srgbClr val="002060"/>
                  </a:solidFill>
                </a:ln>
                <a:solidFill>
                  <a:srgbClr val="441D6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Бугаёва Ю.Б.</a:t>
            </a:r>
          </a:p>
          <a:p>
            <a:pPr algn="ctr"/>
            <a:r>
              <a:rPr lang="ru-RU" sz="2800" b="1" dirty="0" smtClean="0">
                <a:ln w="11430">
                  <a:solidFill>
                    <a:srgbClr val="002060"/>
                  </a:solidFill>
                </a:ln>
                <a:solidFill>
                  <a:srgbClr val="441D6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</a:t>
            </a:r>
            <a:r>
              <a:rPr lang="ru-RU" sz="2800" b="1" cap="none" spc="0" dirty="0" smtClean="0">
                <a:ln w="11430">
                  <a:solidFill>
                    <a:srgbClr val="002060"/>
                  </a:solidFill>
                </a:ln>
                <a:solidFill>
                  <a:srgbClr val="441D6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читель начальных классов</a:t>
            </a:r>
          </a:p>
          <a:p>
            <a:pPr algn="ctr"/>
            <a:r>
              <a:rPr lang="ru-RU" sz="2800" b="1" dirty="0" smtClean="0">
                <a:ln w="11430">
                  <a:solidFill>
                    <a:srgbClr val="002060"/>
                  </a:solidFill>
                </a:ln>
                <a:solidFill>
                  <a:srgbClr val="441D6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МБОУ СОШ № 24</a:t>
            </a:r>
          </a:p>
          <a:p>
            <a:pPr algn="ctr"/>
            <a:r>
              <a:rPr lang="ru-RU" sz="2800" b="1" dirty="0" smtClean="0">
                <a:ln w="11430">
                  <a:solidFill>
                    <a:srgbClr val="002060"/>
                  </a:solidFill>
                </a:ln>
                <a:solidFill>
                  <a:srgbClr val="441D6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</a:t>
            </a:r>
            <a:r>
              <a:rPr lang="ru-RU" sz="2800" b="1" cap="none" spc="0" dirty="0" smtClean="0">
                <a:ln w="11430">
                  <a:solidFill>
                    <a:srgbClr val="002060"/>
                  </a:solidFill>
                </a:ln>
                <a:solidFill>
                  <a:srgbClr val="441D6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Краснодар </a:t>
            </a:r>
            <a:endParaRPr lang="ru-RU" sz="2800" b="1" cap="none" spc="0" dirty="0">
              <a:ln w="11430">
                <a:solidFill>
                  <a:srgbClr val="002060"/>
                </a:solidFill>
              </a:ln>
              <a:solidFill>
                <a:srgbClr val="441D6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093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5143512"/>
            <a:ext cx="7272808" cy="1594098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П</a:t>
            </a:r>
            <a:r>
              <a:rPr lang="ru-RU" b="1" dirty="0">
                <a:solidFill>
                  <a:srgbClr val="C00000"/>
                </a:solidFill>
              </a:rPr>
              <a:t>авел </a:t>
            </a:r>
            <a:r>
              <a:rPr lang="ru-RU" sz="2800" b="1" dirty="0">
                <a:solidFill>
                  <a:srgbClr val="C00000"/>
                </a:solidFill>
              </a:rPr>
              <a:t>м</a:t>
            </a:r>
            <a:r>
              <a:rPr lang="ru-RU" b="1" dirty="0">
                <a:solidFill>
                  <a:srgbClr val="C00000"/>
                </a:solidFill>
              </a:rPr>
              <a:t>ихайлович </a:t>
            </a:r>
            <a:r>
              <a:rPr lang="ru-RU" sz="2800" b="1" dirty="0">
                <a:solidFill>
                  <a:srgbClr val="C00000"/>
                </a:solidFill>
              </a:rPr>
              <a:t>с</a:t>
            </a:r>
            <a:r>
              <a:rPr lang="ru-RU" b="1" dirty="0">
                <a:solidFill>
                  <a:srgbClr val="C00000"/>
                </a:solidFill>
              </a:rPr>
              <a:t>тепанов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ропал без вести на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б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рянском фронте в возрасте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22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лет.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471" y="285728"/>
            <a:ext cx="4017058" cy="509774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89041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857892"/>
            <a:ext cx="7848872" cy="1162050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И</a:t>
            </a:r>
            <a:r>
              <a:rPr lang="ru-RU" b="1" dirty="0">
                <a:solidFill>
                  <a:srgbClr val="C00000"/>
                </a:solidFill>
              </a:rPr>
              <a:t>лья </a:t>
            </a:r>
            <a:r>
              <a:rPr lang="ru-RU" sz="2800" b="1" dirty="0" smtClean="0">
                <a:solidFill>
                  <a:srgbClr val="C00000"/>
                </a:solidFill>
              </a:rPr>
              <a:t>м</a:t>
            </a:r>
            <a:r>
              <a:rPr lang="ru-RU" b="1" dirty="0" smtClean="0">
                <a:solidFill>
                  <a:srgbClr val="C00000"/>
                </a:solidFill>
              </a:rPr>
              <a:t>ихайлович </a:t>
            </a:r>
            <a:r>
              <a:rPr lang="ru-RU" sz="2800" b="1" dirty="0" smtClean="0">
                <a:solidFill>
                  <a:srgbClr val="C00000"/>
                </a:solidFill>
              </a:rPr>
              <a:t>с</a:t>
            </a:r>
            <a:r>
              <a:rPr lang="ru-RU" b="1" dirty="0" smtClean="0">
                <a:solidFill>
                  <a:srgbClr val="C00000"/>
                </a:solidFill>
              </a:rPr>
              <a:t>тепанов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огиб в танковом бою на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к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урской дуге в возрасте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26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лет.</a:t>
            </a:r>
            <a:r>
              <a:rPr lang="ru-RU" dirty="0">
                <a:solidFill>
                  <a:srgbClr val="A91313"/>
                </a:solidFill>
              </a:rPr>
              <a:t/>
            </a:r>
            <a:br>
              <a:rPr lang="ru-RU" dirty="0">
                <a:solidFill>
                  <a:srgbClr val="A91313"/>
                </a:solidFill>
              </a:rPr>
            </a:br>
            <a:endParaRPr lang="ru-RU" sz="2800" dirty="0">
              <a:solidFill>
                <a:srgbClr val="A91313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186" y="214290"/>
            <a:ext cx="4017628" cy="50983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23467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286388"/>
            <a:ext cx="8352928" cy="1440160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srgbClr val="A91313"/>
                </a:solidFill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а</a:t>
            </a:r>
            <a:r>
              <a:rPr lang="ru-RU" b="1" dirty="0" smtClean="0">
                <a:solidFill>
                  <a:srgbClr val="C00000"/>
                </a:solidFill>
              </a:rPr>
              <a:t>лександр </a:t>
            </a:r>
            <a:r>
              <a:rPr lang="ru-RU" sz="2800" b="1" dirty="0" smtClean="0">
                <a:solidFill>
                  <a:srgbClr val="C00000"/>
                </a:solidFill>
              </a:rPr>
              <a:t>м</a:t>
            </a:r>
            <a:r>
              <a:rPr lang="ru-RU" b="1" dirty="0" smtClean="0">
                <a:solidFill>
                  <a:srgbClr val="C00000"/>
                </a:solidFill>
              </a:rPr>
              <a:t>ихайлович </a:t>
            </a:r>
            <a:r>
              <a:rPr lang="en-US" sz="2800" b="1" dirty="0">
                <a:solidFill>
                  <a:srgbClr val="C00000"/>
                </a:solidFill>
              </a:rPr>
              <a:t>C</a:t>
            </a:r>
            <a:r>
              <a:rPr lang="ru-RU" b="1" dirty="0" smtClean="0">
                <a:solidFill>
                  <a:srgbClr val="C00000"/>
                </a:solidFill>
              </a:rPr>
              <a:t>тепанов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г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ерой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с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оветского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с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оюза.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огиб в боях на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д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непре в возрасте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20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лет.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471" y="285728"/>
            <a:ext cx="4017058" cy="50977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16764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5143512"/>
            <a:ext cx="7776864" cy="1296144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в</a:t>
            </a:r>
            <a:r>
              <a:rPr lang="ru-RU" b="1" dirty="0" smtClean="0">
                <a:solidFill>
                  <a:srgbClr val="C00000"/>
                </a:solidFill>
              </a:rPr>
              <a:t>асилий </a:t>
            </a:r>
            <a:r>
              <a:rPr lang="ru-RU" sz="2800" b="1" dirty="0" smtClean="0">
                <a:solidFill>
                  <a:srgbClr val="C00000"/>
                </a:solidFill>
              </a:rPr>
              <a:t>м</a:t>
            </a:r>
            <a:r>
              <a:rPr lang="ru-RU" b="1" dirty="0" smtClean="0">
                <a:solidFill>
                  <a:srgbClr val="C00000"/>
                </a:solidFill>
              </a:rPr>
              <a:t>ихайлович  </a:t>
            </a:r>
            <a:r>
              <a:rPr lang="ru-RU" sz="2800" b="1" dirty="0">
                <a:solidFill>
                  <a:srgbClr val="C00000"/>
                </a:solidFill>
              </a:rPr>
              <a:t>с</a:t>
            </a:r>
            <a:r>
              <a:rPr lang="ru-RU" b="1" dirty="0">
                <a:solidFill>
                  <a:srgbClr val="C00000"/>
                </a:solidFill>
              </a:rPr>
              <a:t>тепанов 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р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асстрелян фашистами в возрасте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35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лет.</a:t>
            </a:r>
            <a:endParaRPr lang="ru-RU" dirty="0">
              <a:solidFill>
                <a:srgbClr val="A91313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041" y="357166"/>
            <a:ext cx="4015918" cy="50983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74179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407918"/>
            <a:ext cx="8352928" cy="1450082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И</a:t>
            </a:r>
            <a:r>
              <a:rPr lang="ru-RU" b="1" dirty="0" smtClean="0">
                <a:solidFill>
                  <a:srgbClr val="C00000"/>
                </a:solidFill>
              </a:rPr>
              <a:t>ван </a:t>
            </a:r>
            <a:r>
              <a:rPr lang="ru-RU" sz="2800" b="1" dirty="0" smtClean="0">
                <a:solidFill>
                  <a:srgbClr val="C00000"/>
                </a:solidFill>
              </a:rPr>
              <a:t>м</a:t>
            </a:r>
            <a:r>
              <a:rPr lang="ru-RU" b="1" dirty="0" smtClean="0">
                <a:solidFill>
                  <a:srgbClr val="C00000"/>
                </a:solidFill>
              </a:rPr>
              <a:t>ихайлович  </a:t>
            </a:r>
            <a:r>
              <a:rPr lang="ru-RU" sz="2800" b="1" dirty="0" smtClean="0">
                <a:solidFill>
                  <a:srgbClr val="C00000"/>
                </a:solidFill>
              </a:rPr>
              <a:t>с</a:t>
            </a:r>
            <a:r>
              <a:rPr lang="ru-RU" b="1" dirty="0" smtClean="0">
                <a:solidFill>
                  <a:srgbClr val="C00000"/>
                </a:solidFill>
              </a:rPr>
              <a:t>тепанов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р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асстрелян фашистами в возрасте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28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лет.</a:t>
            </a:r>
            <a:r>
              <a:rPr lang="ru-RU" dirty="0">
                <a:solidFill>
                  <a:srgbClr val="A91313"/>
                </a:solidFill>
              </a:rPr>
              <a:t/>
            </a:r>
            <a:br>
              <a:rPr lang="ru-RU" dirty="0">
                <a:solidFill>
                  <a:srgbClr val="A91313"/>
                </a:solidFill>
              </a:rPr>
            </a:br>
            <a:r>
              <a:rPr lang="ru-RU" dirty="0">
                <a:solidFill>
                  <a:srgbClr val="A91313"/>
                </a:solidFill>
              </a:rPr>
              <a:t>  </a:t>
            </a:r>
            <a:endParaRPr lang="ru-RU" sz="2800" dirty="0">
              <a:solidFill>
                <a:srgbClr val="A91313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756" y="357166"/>
            <a:ext cx="4016488" cy="50983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58063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286388"/>
            <a:ext cx="8064896" cy="1162050"/>
          </a:xfrm>
        </p:spPr>
        <p:txBody>
          <a:bodyPr/>
          <a:lstStyle/>
          <a:p>
            <a:pPr algn="ctr"/>
            <a:r>
              <a:rPr lang="ru-RU" sz="2800" b="1" smtClean="0">
                <a:solidFill>
                  <a:srgbClr val="C00000"/>
                </a:solidFill>
              </a:rPr>
              <a:t>Ф</a:t>
            </a:r>
            <a:r>
              <a:rPr lang="ru-RU" b="1" smtClean="0">
                <a:solidFill>
                  <a:srgbClr val="C00000"/>
                </a:solidFill>
              </a:rPr>
              <a:t>или</a:t>
            </a:r>
            <a:r>
              <a:rPr lang="ru-RU" b="1">
                <a:solidFill>
                  <a:srgbClr val="C00000"/>
                </a:solidFill>
              </a:rPr>
              <a:t>п</a:t>
            </a:r>
            <a:r>
              <a:rPr lang="ru-RU" b="1" smtClean="0">
                <a:solidFill>
                  <a:srgbClr val="C00000"/>
                </a:solidFill>
              </a:rPr>
              <a:t>п  </a:t>
            </a:r>
            <a:r>
              <a:rPr lang="ru-RU" sz="2800" b="1" dirty="0">
                <a:solidFill>
                  <a:srgbClr val="C00000"/>
                </a:solidFill>
              </a:rPr>
              <a:t>м</a:t>
            </a:r>
            <a:r>
              <a:rPr lang="ru-RU" b="1" dirty="0">
                <a:solidFill>
                  <a:srgbClr val="C00000"/>
                </a:solidFill>
              </a:rPr>
              <a:t>ихайлович  </a:t>
            </a:r>
            <a:r>
              <a:rPr lang="ru-RU" sz="2800" b="1" dirty="0" smtClean="0">
                <a:solidFill>
                  <a:srgbClr val="C00000"/>
                </a:solidFill>
              </a:rPr>
              <a:t>с</a:t>
            </a:r>
            <a:r>
              <a:rPr lang="ru-RU" b="1" dirty="0" smtClean="0">
                <a:solidFill>
                  <a:srgbClr val="C00000"/>
                </a:solidFill>
              </a:rPr>
              <a:t>тепанов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з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амучен в фашистском концлагере в возрасте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35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лет.</a:t>
            </a:r>
            <a:endParaRPr lang="ru-RU" sz="2800" dirty="0">
              <a:solidFill>
                <a:srgbClr val="A91313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756" y="285728"/>
            <a:ext cx="4016488" cy="50983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85371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214950"/>
            <a:ext cx="8064896" cy="1440160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Н</a:t>
            </a:r>
            <a:r>
              <a:rPr lang="ru-RU" b="1" dirty="0">
                <a:solidFill>
                  <a:srgbClr val="C00000"/>
                </a:solidFill>
              </a:rPr>
              <a:t>иколай </a:t>
            </a:r>
            <a:r>
              <a:rPr lang="ru-RU" sz="2800" b="1" dirty="0">
                <a:solidFill>
                  <a:srgbClr val="C00000"/>
                </a:solidFill>
              </a:rPr>
              <a:t>м</a:t>
            </a:r>
            <a:r>
              <a:rPr lang="ru-RU" b="1" dirty="0">
                <a:solidFill>
                  <a:srgbClr val="C00000"/>
                </a:solidFill>
              </a:rPr>
              <a:t>ихайлович  </a:t>
            </a:r>
            <a:r>
              <a:rPr lang="ru-RU" sz="2800" b="1" dirty="0">
                <a:solidFill>
                  <a:srgbClr val="C00000"/>
                </a:solidFill>
              </a:rPr>
              <a:t>с</a:t>
            </a:r>
            <a:r>
              <a:rPr lang="ru-RU" b="1" dirty="0">
                <a:solidFill>
                  <a:srgbClr val="C00000"/>
                </a:solidFill>
              </a:rPr>
              <a:t>тепанов 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A91313"/>
                </a:solidFill>
              </a:rPr>
              <a:t> 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в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ернулся с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В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еликой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О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течественной войны инвалидом, умер от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ран в возрасте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60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лет.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041" y="214290"/>
            <a:ext cx="4015918" cy="50983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63030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805264"/>
            <a:ext cx="8208912" cy="648072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+mn-lt"/>
              </a:rPr>
              <a:t>М</a:t>
            </a:r>
            <a:r>
              <a:rPr lang="ru-RU" sz="2000" b="1" dirty="0" smtClean="0">
                <a:solidFill>
                  <a:srgbClr val="C00000"/>
                </a:solidFill>
                <a:latin typeface="+mn-lt"/>
              </a:rPr>
              <a:t>узей семьи </a:t>
            </a:r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с</a:t>
            </a:r>
            <a:r>
              <a:rPr lang="ru-RU" sz="2000" b="1" dirty="0" smtClean="0">
                <a:solidFill>
                  <a:srgbClr val="C00000"/>
                </a:solidFill>
                <a:latin typeface="+mn-lt"/>
              </a:rPr>
              <a:t>тепановых в г. </a:t>
            </a:r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Т</a:t>
            </a:r>
            <a:r>
              <a:rPr lang="ru-RU" sz="2000" b="1" dirty="0" smtClean="0">
                <a:solidFill>
                  <a:srgbClr val="C00000"/>
                </a:solidFill>
                <a:latin typeface="+mn-lt"/>
              </a:rPr>
              <a:t>имашевске.</a:t>
            </a:r>
            <a:endParaRPr lang="ru-RU" sz="20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85728"/>
            <a:ext cx="7776864" cy="5472608"/>
          </a:xfrm>
        </p:spPr>
      </p:pic>
    </p:spTree>
    <p:extLst>
      <p:ext uri="{BB962C8B-B14F-4D97-AF65-F5344CB8AC3E}">
        <p14:creationId xmlns:p14="http://schemas.microsoft.com/office/powerpoint/2010/main" val="176701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1078" y="5877806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C00000"/>
                </a:solidFill>
              </a:rPr>
              <a:t>П</a:t>
            </a:r>
            <a:r>
              <a:rPr lang="ru-RU" sz="2000" b="1" dirty="0" smtClean="0">
                <a:solidFill>
                  <a:srgbClr val="C00000"/>
                </a:solidFill>
              </a:rPr>
              <a:t>АМЯТНИК </a:t>
            </a:r>
            <a:r>
              <a:rPr lang="ru-RU" sz="2800" b="1" dirty="0" smtClean="0">
                <a:solidFill>
                  <a:srgbClr val="C00000"/>
                </a:solidFill>
              </a:rPr>
              <a:t>С</a:t>
            </a:r>
            <a:r>
              <a:rPr lang="ru-RU" sz="2000" b="1" dirty="0" smtClean="0">
                <a:solidFill>
                  <a:srgbClr val="C00000"/>
                </a:solidFill>
              </a:rPr>
              <a:t>ТЕПАНОВОЙ </a:t>
            </a:r>
            <a:r>
              <a:rPr lang="ru-RU" sz="2800" b="1" dirty="0" smtClean="0">
                <a:solidFill>
                  <a:srgbClr val="C00000"/>
                </a:solidFill>
              </a:rPr>
              <a:t>Е</a:t>
            </a:r>
            <a:r>
              <a:rPr lang="ru-RU" sz="2000" b="1" dirty="0" smtClean="0">
                <a:solidFill>
                  <a:srgbClr val="C00000"/>
                </a:solidFill>
              </a:rPr>
              <a:t>.</a:t>
            </a:r>
            <a:r>
              <a:rPr lang="ru-RU" sz="2800" b="1" dirty="0" smtClean="0">
                <a:solidFill>
                  <a:srgbClr val="C00000"/>
                </a:solidFill>
              </a:rPr>
              <a:t>Ф</a:t>
            </a:r>
            <a:r>
              <a:rPr lang="ru-RU" sz="2000" b="1" dirty="0">
                <a:solidFill>
                  <a:srgbClr val="C00000"/>
                </a:solidFill>
              </a:rPr>
              <a:t>. </a:t>
            </a:r>
            <a:r>
              <a:rPr lang="ru-RU" sz="2000" b="1" dirty="0" smtClean="0">
                <a:solidFill>
                  <a:srgbClr val="C00000"/>
                </a:solidFill>
              </a:rPr>
              <a:t>В Г. </a:t>
            </a:r>
            <a:r>
              <a:rPr lang="ru-RU" sz="2800" b="1" dirty="0" smtClean="0">
                <a:solidFill>
                  <a:srgbClr val="C00000"/>
                </a:solidFill>
              </a:rPr>
              <a:t>Т</a:t>
            </a:r>
            <a:r>
              <a:rPr lang="ru-RU" sz="2000" b="1" dirty="0" smtClean="0">
                <a:solidFill>
                  <a:srgbClr val="C00000"/>
                </a:solidFill>
              </a:rPr>
              <a:t>ИМАШЕВСКЕ.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9" name="Picture 2" descr="C:\Documents and Settings\Admin\Рабочий стол\0_675db_7e605107_XL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42" y="285728"/>
            <a:ext cx="7759916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80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483768" y="32229"/>
            <a:ext cx="5184576" cy="1837506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з</a:t>
            </a:r>
            <a:r>
              <a:rPr lang="ru-RU" sz="2000" b="1" dirty="0" smtClean="0">
                <a:solidFill>
                  <a:srgbClr val="C00000"/>
                </a:solidFill>
              </a:rPr>
              <a:t>амедли шаг  у обелиска,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у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В</a:t>
            </a:r>
            <a:r>
              <a:rPr lang="ru-RU" sz="2000" b="1" dirty="0" smtClean="0">
                <a:solidFill>
                  <a:srgbClr val="C00000"/>
                </a:solidFill>
              </a:rPr>
              <a:t>ечного огня замри,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и</a:t>
            </a:r>
            <a:r>
              <a:rPr lang="ru-RU" sz="2000" b="1" dirty="0" smtClean="0">
                <a:solidFill>
                  <a:srgbClr val="C00000"/>
                </a:solidFill>
              </a:rPr>
              <a:t> поклонись им низко-низко,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д</a:t>
            </a:r>
            <a:r>
              <a:rPr lang="ru-RU" sz="2000" b="1" dirty="0" smtClean="0">
                <a:solidFill>
                  <a:srgbClr val="C00000"/>
                </a:solidFill>
              </a:rPr>
              <a:t>о самой матушки земли</a:t>
            </a:r>
            <a:r>
              <a:rPr lang="ru-RU" b="1" dirty="0" smtClean="0">
                <a:solidFill>
                  <a:srgbClr val="C00000"/>
                </a:solidFill>
              </a:rPr>
              <a:t>…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27" name="Picture 3" descr="C:\Users\Юлия\Desktop\50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214554"/>
            <a:ext cx="6715172" cy="4286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366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00" y="285729"/>
            <a:ext cx="7801200" cy="544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504" y="5949280"/>
            <a:ext cx="8928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+mj-lt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И</a:t>
            </a:r>
            <a:r>
              <a:rPr lang="ru-RU" b="1" dirty="0" smtClean="0">
                <a:solidFill>
                  <a:srgbClr val="C00000"/>
                </a:solidFill>
              </a:rPr>
              <a:t>ЮНЬ 1941 ГОДА – НАЧАЛО </a:t>
            </a:r>
            <a:r>
              <a:rPr lang="ru-RU" sz="2800" b="1" dirty="0" smtClean="0">
                <a:solidFill>
                  <a:srgbClr val="C00000"/>
                </a:solidFill>
              </a:rPr>
              <a:t>В</a:t>
            </a:r>
            <a:r>
              <a:rPr lang="ru-RU" b="1" dirty="0" smtClean="0">
                <a:solidFill>
                  <a:srgbClr val="C00000"/>
                </a:solidFill>
              </a:rPr>
              <a:t>ЕЛИКОЙ </a:t>
            </a:r>
            <a:r>
              <a:rPr lang="ru-RU" sz="2800" b="1" dirty="0" smtClean="0">
                <a:solidFill>
                  <a:srgbClr val="C00000"/>
                </a:solidFill>
              </a:rPr>
              <a:t>О</a:t>
            </a:r>
            <a:r>
              <a:rPr lang="ru-RU" b="1" dirty="0" smtClean="0">
                <a:solidFill>
                  <a:srgbClr val="C00000"/>
                </a:solidFill>
              </a:rPr>
              <a:t>ТЕЧЕСТВЕННОЙ ВОЙНЫ.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08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76" y="260648"/>
            <a:ext cx="7801847" cy="5454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1520" y="5877272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Н</a:t>
            </a:r>
            <a:r>
              <a:rPr lang="ru-RU" b="1" dirty="0" smtClean="0">
                <a:solidFill>
                  <a:srgbClr val="C00000"/>
                </a:solidFill>
              </a:rPr>
              <a:t>ЕМЕЦКИЕ СОЛДАТЫ РЯДОМ С ГОРЯЩЕЙ СОВЕТСКОЙ ДЕРЕВНЕЙ.           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28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5720" y="5786454"/>
            <a:ext cx="864096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С</a:t>
            </a:r>
            <a:r>
              <a:rPr lang="ru-RU" b="1" dirty="0" smtClean="0">
                <a:solidFill>
                  <a:srgbClr val="C00000"/>
                </a:solidFill>
              </a:rPr>
              <a:t>ОЛДАТСКИЕ МАТЕРИ…ТРУДНАЯ И ПОДЧАС ТРАГИЧЕСКАЯ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 СУДЬБА ВЫПАЛА НА ИХ ДОЛЮ.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Documents and Settings\Admin\Рабочий стол\710_fu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61" y="204664"/>
            <a:ext cx="7801277" cy="543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53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43608" y="260648"/>
            <a:ext cx="7416824" cy="6569424"/>
          </a:xfrm>
        </p:spPr>
        <p:txBody>
          <a:bodyPr>
            <a:normAutofit/>
          </a:bodyPr>
          <a:lstStyle/>
          <a:p>
            <a:r>
              <a:rPr lang="en-US" sz="2000" b="1" i="0" dirty="0" smtClean="0">
                <a:solidFill>
                  <a:srgbClr val="C00000"/>
                </a:solidFill>
                <a:latin typeface="+mj-lt"/>
              </a:rPr>
              <a:t>     </a:t>
            </a:r>
            <a:r>
              <a:rPr lang="en-US" sz="2000" b="1" i="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000" b="1" i="0" dirty="0" smtClean="0">
                <a:solidFill>
                  <a:srgbClr val="C00000"/>
                </a:solidFill>
                <a:latin typeface="+mj-lt"/>
              </a:rPr>
              <a:t>  </a:t>
            </a:r>
            <a:r>
              <a:rPr lang="ru-RU" sz="2000" b="1" i="0" dirty="0" smtClean="0">
                <a:solidFill>
                  <a:srgbClr val="C00000"/>
                </a:solidFill>
                <a:latin typeface="+mj-lt"/>
              </a:rPr>
              <a:t>Он пал в бою. Так сказано о нём,</a:t>
            </a:r>
          </a:p>
          <a:p>
            <a:r>
              <a:rPr lang="ru-RU" sz="2000" b="1" i="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000" b="1" i="0" dirty="0" smtClean="0">
                <a:solidFill>
                  <a:srgbClr val="C00000"/>
                </a:solidFill>
                <a:latin typeface="+mj-lt"/>
              </a:rPr>
              <a:t>        </a:t>
            </a:r>
            <a:r>
              <a:rPr lang="ru-RU" sz="2000" b="1" i="0" dirty="0" smtClean="0">
                <a:solidFill>
                  <a:srgbClr val="C00000"/>
                </a:solidFill>
                <a:latin typeface="+mj-lt"/>
              </a:rPr>
              <a:t>Так мы тебя о сыне извещали.</a:t>
            </a:r>
          </a:p>
          <a:p>
            <a:r>
              <a:rPr lang="ru-RU" sz="2000" b="1" i="0" dirty="0" smtClean="0">
                <a:solidFill>
                  <a:srgbClr val="C00000"/>
                </a:solidFill>
                <a:latin typeface="+mj-lt"/>
              </a:rPr>
              <a:t>        </a:t>
            </a:r>
            <a:r>
              <a:rPr lang="en-US" sz="2000" b="1" i="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2000" b="1" i="0" dirty="0" smtClean="0">
                <a:solidFill>
                  <a:srgbClr val="C00000"/>
                </a:solidFill>
                <a:latin typeface="+mj-lt"/>
              </a:rPr>
              <a:t>Мы жизнью нашей, нашим светлым днём</a:t>
            </a:r>
          </a:p>
          <a:p>
            <a:r>
              <a:rPr lang="en-US" sz="2000" b="1" i="0" dirty="0" smtClean="0">
                <a:solidFill>
                  <a:srgbClr val="C00000"/>
                </a:solidFill>
                <a:latin typeface="+mj-lt"/>
              </a:rPr>
              <a:t>         </a:t>
            </a:r>
            <a:r>
              <a:rPr lang="ru-RU" sz="2000" b="1" i="0" dirty="0" smtClean="0">
                <a:solidFill>
                  <a:srgbClr val="C00000"/>
                </a:solidFill>
                <a:latin typeface="+mj-lt"/>
              </a:rPr>
              <a:t>Твоей святой обязаны печали.</a:t>
            </a:r>
          </a:p>
          <a:p>
            <a:r>
              <a:rPr lang="ru-RU" sz="2000" b="1" i="0" dirty="0" smtClean="0">
                <a:solidFill>
                  <a:srgbClr val="C00000"/>
                </a:solidFill>
                <a:latin typeface="+mj-lt"/>
              </a:rPr>
              <a:t>     </a:t>
            </a:r>
            <a:r>
              <a:rPr lang="en-US" sz="2000" b="1" i="0" dirty="0" smtClean="0">
                <a:solidFill>
                  <a:srgbClr val="C00000"/>
                </a:solidFill>
                <a:latin typeface="+mj-lt"/>
              </a:rPr>
              <a:t>    </a:t>
            </a:r>
            <a:r>
              <a:rPr lang="ru-RU" sz="2000" b="1" i="0" dirty="0" smtClean="0">
                <a:solidFill>
                  <a:srgbClr val="C00000"/>
                </a:solidFill>
                <a:latin typeface="+mj-lt"/>
              </a:rPr>
              <a:t>И мы всегда в долгу перед тобой, </a:t>
            </a:r>
          </a:p>
          <a:p>
            <a:r>
              <a:rPr lang="ru-RU" sz="2000" b="1" i="0" dirty="0" smtClean="0">
                <a:solidFill>
                  <a:srgbClr val="C00000"/>
                </a:solidFill>
                <a:latin typeface="+mj-lt"/>
              </a:rPr>
              <a:t>        </a:t>
            </a:r>
            <a:r>
              <a:rPr lang="en-US" sz="2000" b="1" i="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2000" b="1" i="0" dirty="0" smtClean="0">
                <a:solidFill>
                  <a:srgbClr val="C00000"/>
                </a:solidFill>
                <a:latin typeface="+mj-lt"/>
              </a:rPr>
              <a:t>Коль не страдаем памятью короткой,</a:t>
            </a:r>
          </a:p>
          <a:p>
            <a:r>
              <a:rPr lang="en-US" sz="2000" b="1" i="0" dirty="0" smtClean="0">
                <a:solidFill>
                  <a:srgbClr val="C00000"/>
                </a:solidFill>
                <a:latin typeface="+mj-lt"/>
              </a:rPr>
              <a:t>         </a:t>
            </a:r>
            <a:r>
              <a:rPr lang="ru-RU" sz="2000" b="1" i="0" dirty="0" smtClean="0">
                <a:solidFill>
                  <a:srgbClr val="C00000"/>
                </a:solidFill>
                <a:latin typeface="+mj-lt"/>
              </a:rPr>
              <a:t>Перед тобой, перед его вдовой</a:t>
            </a:r>
          </a:p>
          <a:p>
            <a:r>
              <a:rPr lang="ru-RU" sz="2000" b="1" i="0" dirty="0" smtClean="0">
                <a:solidFill>
                  <a:srgbClr val="C00000"/>
                </a:solidFill>
                <a:latin typeface="+mj-lt"/>
              </a:rPr>
              <a:t>      </a:t>
            </a:r>
            <a:r>
              <a:rPr lang="en-US" sz="2000" b="1" i="0" dirty="0" smtClean="0">
                <a:solidFill>
                  <a:srgbClr val="C00000"/>
                </a:solidFill>
                <a:latin typeface="+mj-lt"/>
              </a:rPr>
              <a:t>   </a:t>
            </a:r>
            <a:r>
              <a:rPr lang="ru-RU" sz="2000" b="1" i="0" dirty="0" smtClean="0">
                <a:solidFill>
                  <a:srgbClr val="C00000"/>
                </a:solidFill>
                <a:latin typeface="+mj-lt"/>
              </a:rPr>
              <a:t>И перед каждой долею сиротской.</a:t>
            </a:r>
          </a:p>
          <a:p>
            <a:r>
              <a:rPr lang="ru-RU" sz="2000" b="1" i="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000" b="1" i="0" dirty="0" smtClean="0">
                <a:solidFill>
                  <a:srgbClr val="C00000"/>
                </a:solidFill>
                <a:latin typeface="+mj-lt"/>
              </a:rPr>
              <a:t>        </a:t>
            </a:r>
            <a:r>
              <a:rPr lang="ru-RU" sz="2000" b="1" i="0" dirty="0" smtClean="0">
                <a:solidFill>
                  <a:srgbClr val="C00000"/>
                </a:solidFill>
                <a:latin typeface="+mj-lt"/>
              </a:rPr>
              <a:t>И мы тебя  с волненьем узнаём</a:t>
            </a:r>
          </a:p>
          <a:p>
            <a:r>
              <a:rPr lang="ru-RU" sz="2000" b="1" i="0" dirty="0" smtClean="0">
                <a:solidFill>
                  <a:srgbClr val="C00000"/>
                </a:solidFill>
                <a:latin typeface="+mj-lt"/>
              </a:rPr>
              <a:t>       </a:t>
            </a:r>
            <a:r>
              <a:rPr lang="en-US" sz="2000" b="1" i="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2000" b="1" i="0" dirty="0" smtClean="0">
                <a:solidFill>
                  <a:srgbClr val="C00000"/>
                </a:solidFill>
                <a:latin typeface="+mj-lt"/>
              </a:rPr>
              <a:t> На торжествах и в мирном ходе буден – </a:t>
            </a:r>
          </a:p>
          <a:p>
            <a:r>
              <a:rPr lang="ru-RU" sz="2000" b="1" i="0" dirty="0" smtClean="0">
                <a:solidFill>
                  <a:srgbClr val="C00000"/>
                </a:solidFill>
                <a:latin typeface="+mj-lt"/>
              </a:rPr>
              <a:t>         Вот мать того, кто пал в бою с врагом.</a:t>
            </a:r>
          </a:p>
          <a:p>
            <a:r>
              <a:rPr lang="ru-RU" sz="2000" b="1" i="0" dirty="0" smtClean="0">
                <a:solidFill>
                  <a:srgbClr val="C00000"/>
                </a:solidFill>
                <a:latin typeface="+mj-lt"/>
              </a:rPr>
              <a:t>         За жизнь. За нас. Снимите шапки, люди!</a:t>
            </a:r>
            <a:endParaRPr lang="ru-RU" sz="2000" b="1" i="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3" name="Picture 3" descr="http://floristik.com.ua/published/publicdata/FLORISTISHOP/attachments/SC/images/%D0%B0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719541">
            <a:off x="6572091" y="4584310"/>
            <a:ext cx="1242714" cy="30927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846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5429264"/>
            <a:ext cx="6480720" cy="1162050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е</a:t>
            </a:r>
            <a:r>
              <a:rPr lang="ru-RU" b="1" dirty="0" smtClean="0">
                <a:solidFill>
                  <a:srgbClr val="C00000"/>
                </a:solidFill>
              </a:rPr>
              <a:t>пистиния  </a:t>
            </a:r>
            <a:r>
              <a:rPr lang="ru-RU" sz="2800" b="1" dirty="0">
                <a:solidFill>
                  <a:srgbClr val="C00000"/>
                </a:solidFill>
              </a:rPr>
              <a:t>ф</a:t>
            </a:r>
            <a:r>
              <a:rPr lang="ru-RU" b="1" dirty="0" smtClean="0">
                <a:solidFill>
                  <a:srgbClr val="C00000"/>
                </a:solidFill>
              </a:rPr>
              <a:t>ёдоровна </a:t>
            </a:r>
            <a:r>
              <a:rPr lang="ru-RU" sz="2800" b="1" dirty="0">
                <a:solidFill>
                  <a:srgbClr val="C00000"/>
                </a:solidFill>
              </a:rPr>
              <a:t>с</a:t>
            </a:r>
            <a:r>
              <a:rPr lang="ru-RU" b="1" dirty="0" smtClean="0">
                <a:solidFill>
                  <a:srgbClr val="C00000"/>
                </a:solidFill>
              </a:rPr>
              <a:t>тепанова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1874—1969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) 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— мать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9 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сыновей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, которые погибли в 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войнах.</a:t>
            </a:r>
            <a:endParaRPr lang="ru-RU" sz="18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616" y="285728"/>
            <a:ext cx="4018768" cy="50977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29645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24063"/>
            <a:ext cx="8893351" cy="4797152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sz="2400" b="1" dirty="0" smtClean="0">
                <a:solidFill>
                  <a:srgbClr val="C00000"/>
                </a:solidFill>
              </a:rPr>
              <a:t>…Шлю я Вам  свой красноармейский  горячий привет… Я за Вас буду стойко защищать нашу необъятную Родину! 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r>
              <a:rPr lang="ru-RU" sz="2000" b="1" dirty="0" smtClean="0">
                <a:solidFill>
                  <a:srgbClr val="C00000"/>
                </a:solidFill>
              </a:rPr>
              <a:t>                                                                                </a:t>
            </a:r>
            <a:r>
              <a:rPr lang="ru-RU" sz="2400" b="1" dirty="0" smtClean="0">
                <a:solidFill>
                  <a:srgbClr val="C00000"/>
                </a:solidFill>
              </a:rPr>
              <a:t>Филипп Степанов 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…Если суждено будет нам погибнуть, то знайте, что мы погибли за счастье советских людей…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                                                                Александр </a:t>
            </a:r>
            <a:r>
              <a:rPr lang="ru-RU" sz="2400" b="1" dirty="0">
                <a:solidFill>
                  <a:srgbClr val="C00000"/>
                </a:solidFill>
              </a:rPr>
              <a:t>С</a:t>
            </a:r>
            <a:r>
              <a:rPr lang="ru-RU" sz="2400" b="1" dirty="0" smtClean="0">
                <a:solidFill>
                  <a:srgbClr val="C00000"/>
                </a:solidFill>
              </a:rPr>
              <a:t>тепанов 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…Не плачь, мама, не убивайся, ты должна гордиться своими сыновьями…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                                                                          Иван </a:t>
            </a:r>
            <a:r>
              <a:rPr lang="ru-RU" sz="2400" b="1" dirty="0">
                <a:solidFill>
                  <a:srgbClr val="C00000"/>
                </a:solidFill>
              </a:rPr>
              <a:t>С</a:t>
            </a:r>
            <a:r>
              <a:rPr lang="ru-RU" sz="2400" b="1" dirty="0" smtClean="0">
                <a:solidFill>
                  <a:srgbClr val="C00000"/>
                </a:solidFill>
              </a:rPr>
              <a:t>тепанов </a:t>
            </a:r>
          </a:p>
          <a:p>
            <a:endParaRPr lang="ru-RU" sz="2400" dirty="0" smtClean="0">
              <a:solidFill>
                <a:srgbClr val="C00000"/>
              </a:solidFill>
            </a:endParaRPr>
          </a:p>
          <a:p>
            <a:endParaRPr lang="ru-RU" sz="2000" dirty="0">
              <a:solidFill>
                <a:srgbClr val="C00000"/>
              </a:solidFill>
            </a:endParaRPr>
          </a:p>
          <a:p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Documents and Settings\Admin\Рабочий стол\l_251289e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797152"/>
            <a:ext cx="3048000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57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357826"/>
            <a:ext cx="7992888" cy="1162050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А</a:t>
            </a:r>
            <a:r>
              <a:rPr lang="ru-RU" b="1" dirty="0" smtClean="0">
                <a:solidFill>
                  <a:srgbClr val="C00000"/>
                </a:solidFill>
              </a:rPr>
              <a:t>лександр </a:t>
            </a:r>
            <a:r>
              <a:rPr lang="ru-RU" sz="2800" b="1" dirty="0" smtClean="0">
                <a:solidFill>
                  <a:srgbClr val="C00000"/>
                </a:solidFill>
              </a:rPr>
              <a:t>м</a:t>
            </a:r>
            <a:r>
              <a:rPr lang="ru-RU" b="1" dirty="0" smtClean="0">
                <a:solidFill>
                  <a:srgbClr val="C00000"/>
                </a:solidFill>
              </a:rPr>
              <a:t>ихайлович </a:t>
            </a:r>
            <a:r>
              <a:rPr lang="ru-RU" sz="2800" b="1" dirty="0" smtClean="0">
                <a:solidFill>
                  <a:srgbClr val="C00000"/>
                </a:solidFill>
              </a:rPr>
              <a:t>с</a:t>
            </a:r>
            <a:r>
              <a:rPr lang="ru-RU" b="1" dirty="0" smtClean="0">
                <a:solidFill>
                  <a:srgbClr val="C00000"/>
                </a:solidFill>
              </a:rPr>
              <a:t>тепанов</a:t>
            </a:r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р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асстрелян белогвардейцами в возрасте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17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лет</a:t>
            </a:r>
            <a:r>
              <a:rPr lang="ru-RU" sz="2000" dirty="0" smtClean="0">
                <a:solidFill>
                  <a:srgbClr val="834D7B"/>
                </a:solidFill>
              </a:rPr>
              <a:t>.</a:t>
            </a:r>
            <a:endParaRPr lang="ru-RU" dirty="0">
              <a:solidFill>
                <a:srgbClr val="834D7B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471" y="357166"/>
            <a:ext cx="4017058" cy="50977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27126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357826"/>
            <a:ext cx="7704856" cy="1728192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Ф</a:t>
            </a:r>
            <a:r>
              <a:rPr lang="ru-RU" b="1" dirty="0">
                <a:solidFill>
                  <a:srgbClr val="C00000"/>
                </a:solidFill>
              </a:rPr>
              <a:t>ёдор </a:t>
            </a:r>
            <a:r>
              <a:rPr lang="ru-RU" sz="2800" b="1" dirty="0" smtClean="0">
                <a:solidFill>
                  <a:srgbClr val="C00000"/>
                </a:solidFill>
              </a:rPr>
              <a:t>м</a:t>
            </a:r>
            <a:r>
              <a:rPr lang="ru-RU" b="1" dirty="0" smtClean="0">
                <a:solidFill>
                  <a:srgbClr val="C00000"/>
                </a:solidFill>
              </a:rPr>
              <a:t>ихайлович </a:t>
            </a:r>
            <a:r>
              <a:rPr lang="ru-RU" sz="2800" b="1" dirty="0" smtClean="0">
                <a:solidFill>
                  <a:srgbClr val="C00000"/>
                </a:solidFill>
              </a:rPr>
              <a:t>с</a:t>
            </a:r>
            <a:r>
              <a:rPr lang="ru-RU" b="1" dirty="0" smtClean="0">
                <a:solidFill>
                  <a:srgbClr val="C00000"/>
                </a:solidFill>
              </a:rPr>
              <a:t>тепанов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огиб в бою с японскими захватчиками на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х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алхин-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г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оле в возрасте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27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лет.</a:t>
            </a:r>
            <a:r>
              <a:rPr lang="ru-RU" dirty="0">
                <a:solidFill>
                  <a:srgbClr val="A91313"/>
                </a:solidFill>
              </a:rPr>
              <a:t/>
            </a:r>
            <a:br>
              <a:rPr lang="ru-RU" dirty="0">
                <a:solidFill>
                  <a:srgbClr val="A91313"/>
                </a:solidFill>
              </a:rPr>
            </a:br>
            <a:endParaRPr lang="ru-RU" sz="2800" dirty="0">
              <a:solidFill>
                <a:srgbClr val="A91313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756" y="285728"/>
            <a:ext cx="4016488" cy="50983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12185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Red_Autumn">
  <a:themeElements>
    <a:clrScheme name="Red_Autum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Red_Autum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ed_Aut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d_Autum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d_Autum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d_Autum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d_Autum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d_Autum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_Autum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_Autum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_Autum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_Autum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_Autum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_Autum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пециальное оформление">
  <a:themeElements>
    <a:clrScheme name="Специальное оформление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elebration">
  <a:themeElements>
    <a:clrScheme name="Celebration">
      <a:dk1>
        <a:srgbClr val="49345F"/>
      </a:dk1>
      <a:lt1>
        <a:srgbClr val="DDD9C3"/>
      </a:lt1>
      <a:dk2>
        <a:srgbClr val="000000"/>
      </a:dk2>
      <a:lt2>
        <a:srgbClr val="FFFFFF"/>
      </a:lt2>
      <a:accent1>
        <a:srgbClr val="310095"/>
      </a:accent1>
      <a:accent2>
        <a:srgbClr val="886286"/>
      </a:accent2>
      <a:accent3>
        <a:srgbClr val="A082F5"/>
      </a:accent3>
      <a:accent4>
        <a:srgbClr val="5061C8"/>
      </a:accent4>
      <a:accent5>
        <a:srgbClr val="00AAAA"/>
      </a:accent5>
      <a:accent6>
        <a:srgbClr val="008040"/>
      </a:accent6>
      <a:hlink>
        <a:srgbClr val="A2A2FF"/>
      </a:hlink>
      <a:folHlink>
        <a:srgbClr val="CF9BF7"/>
      </a:folHlink>
    </a:clrScheme>
    <a:fontScheme name="Celebration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elebra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blipFill rotWithShape="1">
          <a:blip xmlns:r="http://schemas.openxmlformats.org/officeDocument/2006/relationships" r:embed="rId1">
            <a:duotone>
              <a:schemeClr val="phClr">
                <a:tint val="30000"/>
                <a:satMod val="175000"/>
              </a:schemeClr>
              <a:schemeClr val="phClr">
                <a:shade val="50000"/>
                <a:satMod val="115000"/>
              </a:schemeClr>
            </a:duotone>
          </a:blip>
          <a:tile tx="0" ty="0" sx="80000" sy="8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76200">
              <a:srgbClr val="000000">
                <a:alpha val="50000"/>
              </a:srgb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7800000"/>
            </a:lightRig>
          </a:scene3d>
          <a:sp3d>
            <a:bevelT w="63500" h="38100" prst="relaxedInset"/>
          </a:sp3d>
        </a:effectStyle>
      </a:effectStyleLst>
      <a:bgFillStyleLst>
        <a:blipFill rotWithShape="1">
          <a:blip xmlns:r="http://schemas.openxmlformats.org/officeDocument/2006/relationships" r:embed="rId2">
            <a:duotone>
              <a:schemeClr val="phClr">
                <a:tint val="80000"/>
                <a:satMod val="300000"/>
                <a:lumMod val="110000"/>
              </a:schemeClr>
              <a:schemeClr val="phClr">
                <a:shade val="50000"/>
                <a:satMod val="13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tint val="80000"/>
                <a:satMod val="115000"/>
              </a:schemeClr>
              <a:schemeClr val="phClr">
                <a:shade val="80000"/>
                <a:sat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tint val="80000"/>
                <a:satMod val="115000"/>
              </a:schemeClr>
              <a:schemeClr val="phClr">
                <a:shade val="80000"/>
                <a:satMod val="11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23_Red_Autumn</Template>
  <TotalTime>703</TotalTime>
  <Words>274</Words>
  <Application>Microsoft Office PowerPoint</Application>
  <PresentationFormat>Экран (4:3)</PresentationFormat>
  <Paragraphs>44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Red_Autumn</vt:lpstr>
      <vt:lpstr>Специальное оформление</vt:lpstr>
      <vt:lpstr>Celebration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епистиния  фёдоровна степанова (1874—1969) — мать 9 сыновей, которые погибли в войнах.</vt:lpstr>
      <vt:lpstr>Презентация PowerPoint</vt:lpstr>
      <vt:lpstr>Александр михайлович степанов расстрелян белогвардейцами в возрасте 17 лет.</vt:lpstr>
      <vt:lpstr>Фёдор михайлович степанов погиб в бою с японскими захватчиками на халхин-голе в возрасте 27 лет. </vt:lpstr>
      <vt:lpstr>Павел михайлович степанов пропал без вести на брянском фронте в возрасте 22 лет.</vt:lpstr>
      <vt:lpstr>Илья михайлович степанов погиб в танковом бою на курской дуге в возрасте 26 лет. </vt:lpstr>
      <vt:lpstr> александр михайлович Cтепанов герой советского союза. Погиб в боях на днепре в возрасте 20 лет.</vt:lpstr>
      <vt:lpstr>василий михайлович  степанов  расстрелян фашистами в возрасте 35 лет.</vt:lpstr>
      <vt:lpstr>Иван михайлович  степанов расстрелян фашистами в возрасте 28 лет.   </vt:lpstr>
      <vt:lpstr>Филипп  михайлович  степанов замучен в фашистском концлагере в возрасте 35 лет.</vt:lpstr>
      <vt:lpstr>Николай михайлович  степанов   вернулся с Великой Отечественной войны инвалидом, умер от ран в возрасте 60 лет.</vt:lpstr>
      <vt:lpstr> Музей семьи степановых в г. Тимашевске.</vt:lpstr>
      <vt:lpstr>Презентация PowerPoint</vt:lpstr>
      <vt:lpstr>замедли шаг  у обелиска, у Вечного огня замри, и поклонись им низко-низко, до самой матушки земли…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Надежда Пронская</cp:lastModifiedBy>
  <cp:revision>101</cp:revision>
  <dcterms:created xsi:type="dcterms:W3CDTF">2012-02-04T14:55:12Z</dcterms:created>
  <dcterms:modified xsi:type="dcterms:W3CDTF">2014-03-04T07:23:32Z</dcterms:modified>
</cp:coreProperties>
</file>