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65" r:id="rId3"/>
    <p:sldId id="257" r:id="rId4"/>
    <p:sldId id="264" r:id="rId5"/>
    <p:sldId id="263" r:id="rId6"/>
    <p:sldId id="260" r:id="rId7"/>
    <p:sldId id="262" r:id="rId8"/>
    <p:sldId id="261" r:id="rId9"/>
    <p:sldId id="258" r:id="rId10"/>
    <p:sldId id="266" r:id="rId11"/>
    <p:sldId id="268" r:id="rId12"/>
    <p:sldId id="267" r:id="rId13"/>
    <p:sldId id="269" r:id="rId14"/>
    <p:sldId id="270" r:id="rId15"/>
    <p:sldId id="271" r:id="rId16"/>
    <p:sldId id="259" r:id="rId17"/>
    <p:sldId id="272" r:id="rId18"/>
    <p:sldId id="275" r:id="rId19"/>
    <p:sldId id="273" r:id="rId20"/>
    <p:sldId id="276" r:id="rId21"/>
    <p:sldId id="277" r:id="rId22"/>
    <p:sldId id="27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592" autoAdjust="0"/>
  </p:normalViewPr>
  <p:slideViewPr>
    <p:cSldViewPr>
      <p:cViewPr varScale="1">
        <p:scale>
          <a:sx n="86" d="100"/>
          <a:sy n="86" d="100"/>
        </p:scale>
        <p:origin x="-5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65777-BB44-452F-BBF9-4C145CC90032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F4C5031-26D8-4F76-A397-7EFCDA052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F2F851-BEAA-4971-9EDA-AD5DA6CC4EF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38CBF-C7DA-47E7-922B-1F1DB67AFC20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49FE8-715D-46A4-88E5-7389961FA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C6A7C-C5C0-47D4-8E04-A6098B3506D5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FEBEE-EB80-4D05-8378-7517A8414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72FDE-C209-4A43-A407-5EC1CBBAF13E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3228C-FDB6-4EEC-8233-3BCC103FA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BBF9-C942-4684-AA14-D9B1FFAC5EEB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55027-4EB3-4813-A347-245F146C6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98F9C-46AF-46CA-A4CF-054908A790E8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98645-6AB3-47E0-88A2-045B13427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9A29-1489-4890-8D38-1409363E56ED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DDC2-A626-465E-8B16-B4690E215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956FF-5C8B-4220-9055-89CF30107DD2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1BDA-D5F1-4EDE-B50A-58B788274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F341D-C128-4740-A958-62423D160F7E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C6C78-AD98-4326-BE07-ABB6BDE35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76F62-9665-4CAC-A3CA-C27B3744B5AE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DC092-22BB-4A88-BDBC-8536B74BD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12DC-FB4B-4C6F-A6F5-0DEEA3D691A8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36E6-8CBD-4515-9C8F-5665724C8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19A14-53BB-4622-BC0A-5E06551A1C75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70DD-F46A-47E1-8C01-C43DC981E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DF7DF30-4FAC-4FA0-9E13-399A97B509DF}" type="datetimeFigureOut">
              <a:rPr lang="ru-RU"/>
              <a:pPr>
                <a:defRPr/>
              </a:pPr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84CC2A4-4AD0-4189-B1BA-7B1BDD711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8" r:id="rId7"/>
    <p:sldLayoutId id="2147483699" r:id="rId8"/>
    <p:sldLayoutId id="2147483700" r:id="rId9"/>
    <p:sldLayoutId id="2147483691" r:id="rId10"/>
    <p:sldLayoutId id="214748370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2725" y="781050"/>
            <a:ext cx="4840288" cy="3314700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6813" y="5499100"/>
            <a:ext cx="5229225" cy="1084263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188913"/>
            <a:ext cx="3243263" cy="632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115888"/>
            <a:ext cx="4156075" cy="6662737"/>
          </a:xfrm>
          <a:prstGeom prst="rect">
            <a:avLst/>
          </a:prstGeom>
          <a:noFill/>
        </p:spPr>
      </p:pic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4714875" y="928688"/>
            <a:ext cx="40719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Рубаха была до пят и надевалась без сарафана. Считалось, чем богаче украшена рубаха, тем счастливее будет ее владелица, и это непременно скажется на ее потомстве. Прикасаясь к земле и травам изукрашенным подолом, женщина надеялась, что передает земле силу плодородия, скрытую в орнаментах вышивки, и сама получает взамен жизненные  силы.</a:t>
            </a:r>
            <a:endParaRPr lang="ru-RU"/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4357688" y="5214938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Вышивка на рубахе имела особое значение: она не только украшала, но оберегала, защищала женщину. Особенно тщательно украшались ворот, оплечья, грудь, подол жатвенной рубахи и рубахи-«сенокосицы»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Documents and Settings\Администратор\Мои документы\Мои рисунки\img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42863"/>
            <a:ext cx="8509000" cy="5059362"/>
          </a:xfrm>
          <a:prstGeom prst="rect">
            <a:avLst/>
          </a:prstGeom>
          <a:noFill/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2714625" y="5143500"/>
            <a:ext cx="3857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И. Билибин. Иллюстрация к сказке «Марья Моревна» 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14313" y="5500688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Женский костюм русского Севера часто называют «сарафанным комплексом», так как основные его части — </a:t>
            </a:r>
            <a:r>
              <a:rPr lang="ru-RU" b="1">
                <a:cs typeface="Times New Roman" pitchFamily="18" charset="0"/>
              </a:rPr>
              <a:t>рубаха и сарафан. </a:t>
            </a:r>
            <a:r>
              <a:rPr lang="ru-RU">
                <a:cs typeface="Times New Roman" pitchFamily="18" charset="0"/>
              </a:rPr>
              <a:t>Чаще всего сарафаны шили из однотонной, без узора материи синего, красного, чёрного и прочих цветов, используя льняной холст, бязь, шерсть и т. д.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Documents and Settings\Администратор\Мои документы\Мои рисунки\img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9263" y="115888"/>
            <a:ext cx="3443287" cy="6540500"/>
          </a:xfrm>
          <a:prstGeom prst="rect">
            <a:avLst/>
          </a:prstGeom>
          <a:noFill/>
        </p:spPr>
      </p:pic>
      <p:pic>
        <p:nvPicPr>
          <p:cNvPr id="32770" name="Picture 2" descr="C:\Documents and Settings\Администратор\Рабочий стол\Сережа 333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292100"/>
            <a:ext cx="5016500" cy="4518025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2875" y="5357813"/>
            <a:ext cx="5143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Праздничный сарафан шили из дорогой ткани, украшали спереди узорной полосой, тесьмой, серебряным кружевом, канителью и узорными пуговицами.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Documents and Settings\Администратор\Мои документы\Мои рисунки\img2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2613" y="261938"/>
            <a:ext cx="3200400" cy="6443662"/>
          </a:xfrm>
          <a:prstGeom prst="rect">
            <a:avLst/>
          </a:prstGeom>
          <a:noFill/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500063" y="571500"/>
            <a:ext cx="45720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Самой декоративной и богато украшенной частью женского костюма был передник, или завеска, занавеска, запон, который закрывал, занавешивал женскую фигуру спереди обычно до колен. Он надевался поверх рубахи и сарафана, завершая весь ансамбль. Передник не только служил дополнением и украшением костюма крестьян­ки, но и предохранял платье от загрязнения. Его шили, как правило, из белой льняной или хлопчатобумажной ткани. По конструкции передники были двух типов - туникообразные (с рукавами или без) или в виде полотнища с лямками-завязками.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428875" y="6286500"/>
            <a:ext cx="33575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Женская праздничная одежда. Передник.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Documents and Settings\Администратор\Мои документы\Мои рисунки\img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42863"/>
            <a:ext cx="2663825" cy="5072062"/>
          </a:xfrm>
          <a:prstGeom prst="rect">
            <a:avLst/>
          </a:prstGeom>
          <a:noFill/>
        </p:spPr>
      </p:pic>
      <p:pic>
        <p:nvPicPr>
          <p:cNvPr id="3" name="Picture 1" descr="C:\Documents and Settings\Администратор\Мои документы\Мои рисунки\img2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75" y="42863"/>
            <a:ext cx="3816350" cy="5108575"/>
          </a:xfrm>
          <a:prstGeom prst="rect">
            <a:avLst/>
          </a:prstGeom>
          <a:noFill/>
        </p:spPr>
      </p:pic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428625" y="5572125"/>
            <a:ext cx="8143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Занавески могли шить из одного перегнутого пополам и сшитого по бокам полотнища ткани. Спинка занавески могла быть укорочена до лопаток или равна по длине переднему полотнищу.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571750" y="5143500"/>
            <a:ext cx="4143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И. Билибин. Иллюстрации к сказке «Василиса Прекрасная»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Documents and Settings\Администратор\Мои документы\Мои рисунки\img2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988" y="115888"/>
            <a:ext cx="3389312" cy="5016500"/>
          </a:xfrm>
          <a:prstGeom prst="rect">
            <a:avLst/>
          </a:prstGeom>
          <a:noFill/>
        </p:spPr>
      </p:pic>
      <p:pic>
        <p:nvPicPr>
          <p:cNvPr id="28675" name="Picture 3" descr="C:\Documents and Settings\Администратор\Мои документы\Мои рисунки\img2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88913"/>
            <a:ext cx="4967288" cy="4443412"/>
          </a:xfrm>
          <a:prstGeom prst="rect">
            <a:avLst/>
          </a:prstGeom>
          <a:noFill/>
        </p:spPr>
      </p:pic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285750" y="5429250"/>
            <a:ext cx="86439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  В холодные дни в северных губерниях России носили душегреи с длинными рукавами или без, епанечку, шугай. </a:t>
            </a:r>
          </a:p>
          <a:p>
            <a:r>
              <a:rPr lang="ru-RU">
                <a:latin typeface="Corbel" pitchFamily="34" charset="0"/>
              </a:rPr>
              <a:t>  Вот праздничный девичий наряд: белая с вышитыми рукавами рубаха, шелковый сарафан с узорной полосой и короткая епанечка из парчовой ткани.</a:t>
            </a:r>
          </a:p>
          <a:p>
            <a:endParaRPr lang="ru-RU">
              <a:latin typeface="Corbel" pitchFamily="34" charset="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071688" y="4643438"/>
            <a:ext cx="1000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Душегрея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Администратор\Мои документы\Мои рисунки\img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5205413"/>
            <a:ext cx="4510087" cy="1519237"/>
          </a:xfrm>
          <a:prstGeom prst="rect">
            <a:avLst/>
          </a:prstGeom>
          <a:noFill/>
        </p:spPr>
      </p:pic>
      <p:pic>
        <p:nvPicPr>
          <p:cNvPr id="4" name="Picture 1" descr="C:\Documents and Settings\Администратор\Мои документы\Мои рисунки\img2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900" y="115888"/>
            <a:ext cx="3841750" cy="6662737"/>
          </a:xfrm>
          <a:prstGeom prst="rect">
            <a:avLst/>
          </a:prstGeom>
          <a:noFill/>
        </p:spPr>
      </p:pic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428625" y="1214438"/>
            <a:ext cx="44291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Костюм южных губерний ярче и пестрее, для него характерна повышенная узорность и преобладание в вышивках геометрического орнамента. В понёвном комплексе наиболее ярко выражен многослойный характер русского костюма. Понёва надевалась на рубаху и подпоясывалась, затем надевался передник, потом нагрудник.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Documents and Settings\Администратор\Мои документы\Мои рисунки\img2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3" y="42863"/>
            <a:ext cx="7162800" cy="5089525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85750" y="5286375"/>
            <a:ext cx="85725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Основу его составляет понева - домотканая клетчатая юбка из шерсти, которую укрепляют  на талии, причем полы ее не сходятся, и в просвете видна рубаха. Позднее прореху стали закрывать полотнищем другой материи — прошвой. Для этих костюмов характерна особая узорность, яркость и декоративность. Поневу тоже обшивали лентами и тесьмой.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Администратор\Мои документы\Мои рисунки\img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5888"/>
            <a:ext cx="3517900" cy="6645275"/>
          </a:xfrm>
          <a:prstGeom prst="rect">
            <a:avLst/>
          </a:prstGeom>
          <a:noFill/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4214813" y="214313"/>
            <a:ext cx="4643437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К поневе полагался передник (запон, занавеска). Передник иногда был сплошь украшен узорными полосами и нес символику, связанную с землей (ромбы, волнистые линии - знаки воды, образы матери-земли, птиц, древа жизни). Он оберегал живот (что означает «жизнь») женщины, вынашивающей дитя. </a:t>
            </a:r>
          </a:p>
          <a:p>
            <a:pPr indent="269875"/>
            <a:r>
              <a:rPr lang="ru-RU">
                <a:latin typeface="Corbel" pitchFamily="34" charset="0"/>
              </a:rPr>
              <a:t>Поверх поневы и передника надевали навершник из нарядной ткани, украшенной вышивкой. Он делал женщину величавой, статной.</a:t>
            </a:r>
          </a:p>
          <a:p>
            <a:pPr indent="269875"/>
            <a:endParaRPr lang="ru-RU"/>
          </a:p>
        </p:txBody>
      </p:sp>
      <p:pic>
        <p:nvPicPr>
          <p:cNvPr id="5" name="Рисуно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0363" y="3614738"/>
            <a:ext cx="4662487" cy="3163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Documents and Settings\Администратор\Мои документы\Мои рисунки\img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2962275"/>
            <a:ext cx="2359025" cy="2066925"/>
          </a:xfrm>
          <a:prstGeom prst="rect">
            <a:avLst/>
          </a:prstGeom>
          <a:noFill/>
        </p:spPr>
      </p:pic>
      <p:pic>
        <p:nvPicPr>
          <p:cNvPr id="3" name="Picture 1" descr="C:\Documents and Settings\Администратор\Мои документы\Мои рисунки\img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888" y="182563"/>
            <a:ext cx="2998787" cy="2998787"/>
          </a:xfrm>
          <a:prstGeom prst="rect">
            <a:avLst/>
          </a:prstGeom>
          <a:noFill/>
        </p:spPr>
      </p:pic>
      <p:pic>
        <p:nvPicPr>
          <p:cNvPr id="4" name="Picture 1" descr="C:\Documents and Settings\Администратор\Мои документы\Мои рисунки\img2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7775" y="2682875"/>
            <a:ext cx="2474913" cy="2359025"/>
          </a:xfrm>
          <a:prstGeom prst="rect">
            <a:avLst/>
          </a:prstGeom>
          <a:noFill/>
        </p:spPr>
      </p:pic>
      <p:pic>
        <p:nvPicPr>
          <p:cNvPr id="5" name="Picture 1" descr="C:\Documents and Settings\Администратор\Мои документы\Мои рисунки\img2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8900" y="115888"/>
            <a:ext cx="3951288" cy="6729412"/>
          </a:xfrm>
          <a:prstGeom prst="rect">
            <a:avLst/>
          </a:prstGeom>
          <a:noFill/>
        </p:spPr>
      </p:pic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142875" y="5103813"/>
            <a:ext cx="507206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Свадебный костюм — самый нарядный и торжественный, непременно богато украшенный, несущий в себе волшебную магию красоты.</a:t>
            </a:r>
            <a:endParaRPr lang="ru-RU"/>
          </a:p>
          <a:p>
            <a:pPr indent="269875" eaLnBrk="0" hangingPunct="0"/>
            <a:r>
              <a:rPr lang="ru-RU">
                <a:cs typeface="Times New Roman" pitchFamily="18" charset="0"/>
              </a:rPr>
              <a:t>Как красиво дополняют свадебный костюм ожерелье, ряды бус и другие украшения.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img2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6475" y="188913"/>
            <a:ext cx="4102100" cy="4943475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img2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88913"/>
            <a:ext cx="3949700" cy="4999037"/>
          </a:xfrm>
          <a:prstGeom prst="rect">
            <a:avLst/>
          </a:prstGeom>
          <a:noFill/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71500" y="5143500"/>
            <a:ext cx="350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Женская праздничная одежда. Тверская губерния. Первая половина </a:t>
            </a:r>
            <a:r>
              <a:rPr lang="en-US" sz="1200">
                <a:latin typeface="Corbel" pitchFamily="34" charset="0"/>
              </a:rPr>
              <a:t>XIX </a:t>
            </a:r>
            <a:r>
              <a:rPr lang="ru-RU" sz="1200">
                <a:latin typeface="Corbel" pitchFamily="34" charset="0"/>
              </a:rPr>
              <a:t>в.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143500" y="5143500"/>
            <a:ext cx="350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Женская праздничная одежда. Курская губерния. Вторая половина </a:t>
            </a:r>
            <a:r>
              <a:rPr lang="en-US" sz="1200">
                <a:latin typeface="Corbel" pitchFamily="34" charset="0"/>
              </a:rPr>
              <a:t>XIX </a:t>
            </a:r>
            <a:r>
              <a:rPr lang="ru-RU" sz="1200">
                <a:latin typeface="Corbel" pitchFamily="34" charset="0"/>
              </a:rPr>
              <a:t>в.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500063" y="5715000"/>
            <a:ext cx="828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Все в костюме напоминает о красоте родной земли, рождает ощущение праздника в душе!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Documents and Settings\Администратор\Мои документы\Мои рисунки\img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115888"/>
            <a:ext cx="5561013" cy="4857750"/>
          </a:xfrm>
          <a:prstGeom prst="rect">
            <a:avLst/>
          </a:prstGeom>
          <a:noFill/>
        </p:spPr>
      </p:pic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357188" y="5214938"/>
            <a:ext cx="85010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Завершает ансамбль русского костюма головной убор. Он играл огромную роль в женском костюме. По нему можно было определить возраст его владелицы, ее семейное положение: девушка на выданье, молодая женщина, женщина в возрасте, старушка. </a:t>
            </a:r>
          </a:p>
          <a:p>
            <a:r>
              <a:rPr lang="ru-RU">
                <a:latin typeface="Corbe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Администратор\Мои документы\Мои рисунки\img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5925" y="3548063"/>
            <a:ext cx="1731963" cy="1584325"/>
          </a:xfrm>
          <a:prstGeom prst="rect">
            <a:avLst/>
          </a:prstGeom>
          <a:noFill/>
        </p:spPr>
      </p:pic>
      <p:pic>
        <p:nvPicPr>
          <p:cNvPr id="3" name="Picture 1" descr="C:\Documents and Settings\Администратор\Мои документы\Мои рисунки\img2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542925"/>
            <a:ext cx="2187575" cy="3236913"/>
          </a:xfrm>
          <a:prstGeom prst="rect">
            <a:avLst/>
          </a:prstGeom>
          <a:noFill/>
        </p:spPr>
      </p:pic>
      <p:pic>
        <p:nvPicPr>
          <p:cNvPr id="37889" name="Picture 1" descr="C:\Documents and Settings\Администратор\Мои документы\Мои рисунки\img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0475" y="115888"/>
            <a:ext cx="2584450" cy="302418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4950" y="115888"/>
            <a:ext cx="3657600" cy="4876800"/>
          </a:xfrm>
          <a:prstGeom prst="rect">
            <a:avLst/>
          </a:prstGeom>
          <a:noFill/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5500688" y="4857750"/>
            <a:ext cx="3286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Девичьи головные украшения. Накосники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2643188" y="3071813"/>
            <a:ext cx="2357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Девичий головной убор «повязка»</a:t>
            </a:r>
          </a:p>
        </p:txBody>
      </p: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142875" y="3929063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Коруна. Девичий свадебный головной убор </a:t>
            </a:r>
          </a:p>
          <a:p>
            <a:pPr algn="ctr"/>
            <a:endParaRPr lang="ru-RU" sz="1200">
              <a:latin typeface="Corbel" pitchFamily="34" charset="0"/>
            </a:endParaRPr>
          </a:p>
          <a:p>
            <a:pPr algn="ctr"/>
            <a:r>
              <a:rPr lang="ru-RU" sz="1200">
                <a:latin typeface="Corbel" pitchFamily="34" charset="0"/>
              </a:rPr>
              <a:t>Девичий косник</a:t>
            </a:r>
          </a:p>
        </p:txBody>
      </p:sp>
      <p:sp>
        <p:nvSpPr>
          <p:cNvPr id="34824" name="Rectangle 2"/>
          <p:cNvSpPr>
            <a:spLocks noChangeArrowheads="1"/>
          </p:cNvSpPr>
          <p:nvPr/>
        </p:nvSpPr>
        <p:spPr bwMode="auto">
          <a:xfrm>
            <a:off x="214313" y="5286375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Девичьи повязки, венцы, коруны скреплялись сзади, оставляя косу или распущенные волосы открытыми, - девушки имели право «светить» волосом,  т. е. ходить простоволосыми. С момента замужества ходить с непокрытой головой запрещалось.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Мои рисунки\img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23850"/>
            <a:ext cx="2840038" cy="3814763"/>
          </a:xfrm>
          <a:prstGeom prst="rect">
            <a:avLst/>
          </a:prstGeom>
          <a:noFill/>
        </p:spPr>
      </p:pic>
      <p:pic>
        <p:nvPicPr>
          <p:cNvPr id="2" name="Picture 3" descr="C:\Documents and Settings\Администратор\Мои документы\Мои рисунки\img2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900" y="5187950"/>
            <a:ext cx="1665288" cy="1633538"/>
          </a:xfrm>
          <a:prstGeom prst="rect">
            <a:avLst/>
          </a:prstGeom>
          <a:noFill/>
        </p:spPr>
      </p:pic>
      <p:pic>
        <p:nvPicPr>
          <p:cNvPr id="5" name="Picture 1" descr="C:\Documents and Settings\Администратор\Мои документы\Мои рисунки\img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3263" y="188913"/>
            <a:ext cx="2505075" cy="2444750"/>
          </a:xfrm>
          <a:prstGeom prst="rect">
            <a:avLst/>
          </a:prstGeom>
          <a:noFill/>
        </p:spPr>
      </p:pic>
      <p:pic>
        <p:nvPicPr>
          <p:cNvPr id="25601" name="Picture 1" descr="C:\Documents and Settings\Администратор\Мои документы\Мои рисунки\img2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2613" y="182563"/>
            <a:ext cx="3352800" cy="4151312"/>
          </a:xfrm>
          <a:prstGeom prst="rect">
            <a:avLst/>
          </a:prstGeom>
          <a:noFill/>
        </p:spPr>
      </p:pic>
      <p:sp>
        <p:nvSpPr>
          <p:cNvPr id="35845" name="Прямоугольник 7"/>
          <p:cNvSpPr>
            <a:spLocks noChangeArrowheads="1"/>
          </p:cNvSpPr>
          <p:nvPr/>
        </p:nvSpPr>
        <p:spPr bwMode="auto">
          <a:xfrm>
            <a:off x="214313" y="5214938"/>
            <a:ext cx="70008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Женщины прятали волосы под кокошник, который в разных местах называли по-разному: кика рогатая, ряска или каблучок. Кокошник расшивали жемчугом, золотыми нитями или украшали свисающими нитями бисера, пушками. Поверх кокошника набрасывали фату из тонкой узорной ткани.</a:t>
            </a:r>
          </a:p>
        </p:txBody>
      </p:sp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3286125" y="2500313"/>
            <a:ext cx="235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головной убор «кокошник»</a:t>
            </a:r>
          </a:p>
        </p:txBody>
      </p:sp>
      <p:pic>
        <p:nvPicPr>
          <p:cNvPr id="10" name="Рисунок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0450" y="2889250"/>
            <a:ext cx="2493963" cy="2352675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3825" y="3035300"/>
            <a:ext cx="2425700" cy="185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Администратор\Мои документы\Мои рисунки\img2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474913"/>
            <a:ext cx="1943100" cy="2408237"/>
          </a:xfrm>
          <a:prstGeom prst="rect">
            <a:avLst/>
          </a:prstGeom>
          <a:noFill/>
        </p:spPr>
      </p:pic>
      <p:pic>
        <p:nvPicPr>
          <p:cNvPr id="5" name="Picture 1" descr="C:\Documents and Settings\Администратор\Мои документы\Мои рисунки\img2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3760788"/>
            <a:ext cx="2090738" cy="2768600"/>
          </a:xfrm>
          <a:prstGeom prst="rect">
            <a:avLst/>
          </a:prstGeom>
          <a:noFill/>
        </p:spPr>
      </p:pic>
      <p:pic>
        <p:nvPicPr>
          <p:cNvPr id="6" name="Picture 1" descr="C:\Documents and Settings\Администратор\Мои документы\Мои рисунки\img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9388" y="4114800"/>
            <a:ext cx="2443162" cy="23780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9388" y="115888"/>
            <a:ext cx="2517775" cy="35179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" y="188913"/>
            <a:ext cx="2363788" cy="3303587"/>
          </a:xfrm>
          <a:prstGeom prst="rect">
            <a:avLst/>
          </a:prstGeom>
          <a:noFill/>
        </p:spPr>
      </p:pic>
      <p:sp>
        <p:nvSpPr>
          <p:cNvPr id="36870" name="Rectangle 1"/>
          <p:cNvSpPr>
            <a:spLocks noChangeArrowheads="1"/>
          </p:cNvSpPr>
          <p:nvPr/>
        </p:nvSpPr>
        <p:spPr bwMode="auto">
          <a:xfrm>
            <a:off x="2500313" y="214313"/>
            <a:ext cx="4071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Рассмотрите форму и декор женских головных уборов. Они нередко украшены изображениями солнца, звезд, древа, птиц, да и сами названия некоторых головных уборов «птичьи»: кокошник от слова «кокошь» -- петух, кика или кичка (утка), сорока. </a:t>
            </a:r>
            <a:endParaRPr lang="ru-RU"/>
          </a:p>
        </p:txBody>
      </p:sp>
      <p:sp>
        <p:nvSpPr>
          <p:cNvPr id="36871" name="TextBox 9"/>
          <p:cNvSpPr txBox="1">
            <a:spLocks noChangeArrowheads="1"/>
          </p:cNvSpPr>
          <p:nvPr/>
        </p:nvSpPr>
        <p:spPr bwMode="auto">
          <a:xfrm>
            <a:off x="142875" y="3357563"/>
            <a:ext cx="235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головной убор «повойник с подзатыльником»</a:t>
            </a:r>
          </a:p>
        </p:txBody>
      </p:sp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142875" y="6396038"/>
            <a:ext cx="2357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платок</a:t>
            </a:r>
          </a:p>
        </p:txBody>
      </p: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4071938" y="2786063"/>
            <a:ext cx="2357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головной убор «сборник»</a:t>
            </a:r>
          </a:p>
        </p:txBody>
      </p:sp>
      <p:sp>
        <p:nvSpPr>
          <p:cNvPr id="36874" name="TextBox 12"/>
          <p:cNvSpPr txBox="1">
            <a:spLocks noChangeArrowheads="1"/>
          </p:cNvSpPr>
          <p:nvPr/>
        </p:nvSpPr>
        <p:spPr bwMode="auto">
          <a:xfrm>
            <a:off x="6643688" y="6396038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головной убор «сорока с мохрами»</a:t>
            </a:r>
          </a:p>
        </p:txBody>
      </p:sp>
      <p:sp>
        <p:nvSpPr>
          <p:cNvPr id="36875" name="TextBox 13"/>
          <p:cNvSpPr txBox="1">
            <a:spLocks noChangeArrowheads="1"/>
          </p:cNvSpPr>
          <p:nvPr/>
        </p:nvSpPr>
        <p:spPr bwMode="auto">
          <a:xfrm>
            <a:off x="6572250" y="3571875"/>
            <a:ext cx="2357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головной убор «рогатая кичка»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1150" y="4687888"/>
            <a:ext cx="2492375" cy="1925637"/>
          </a:xfrm>
          <a:prstGeom prst="rect">
            <a:avLst/>
          </a:prstGeom>
          <a:noFill/>
        </p:spPr>
      </p:pic>
      <p:sp>
        <p:nvSpPr>
          <p:cNvPr id="36877" name="TextBox 15"/>
          <p:cNvSpPr txBox="1">
            <a:spLocks noChangeArrowheads="1"/>
          </p:cNvSpPr>
          <p:nvPr/>
        </p:nvSpPr>
        <p:spPr bwMode="auto">
          <a:xfrm>
            <a:off x="2357438" y="585787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Женский головной убор «сорока 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Documents and Settings\Администратор\Мои документы\Мои рисунки\img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2863"/>
            <a:ext cx="5089525" cy="5041900"/>
          </a:xfrm>
          <a:prstGeom prst="rect">
            <a:avLst/>
          </a:prstGeom>
          <a:noFill/>
        </p:spPr>
      </p:pic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428625" y="5286375"/>
            <a:ext cx="84296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Посмотрите, какое удивительное сходство просматривается между пластической формой фронтона русской избы и верхней частью женского костюма!  </a:t>
            </a:r>
          </a:p>
          <a:p>
            <a:endParaRPr lang="ru-RU">
              <a:cs typeface="Times New Roman" pitchFamily="18" charset="0"/>
            </a:endParaRPr>
          </a:p>
          <a:p>
            <a:r>
              <a:rPr lang="ru-RU">
                <a:cs typeface="Times New Roman" pitchFamily="18" charset="0"/>
              </a:rPr>
              <a:t>Крестьянка, одетая в праздничный костюм, как бы являла собой образ мира.</a:t>
            </a:r>
            <a:endParaRPr lang="ru-RU"/>
          </a:p>
          <a:p>
            <a:endParaRPr lang="ru-RU">
              <a:latin typeface="Corbel" pitchFamily="34" charset="0"/>
            </a:endParaRPr>
          </a:p>
          <a:p>
            <a:endParaRPr lang="ru-RU">
              <a:latin typeface="Corbel" pitchFamily="34" charset="0"/>
            </a:endParaRPr>
          </a:p>
        </p:txBody>
      </p:sp>
      <p:pic>
        <p:nvPicPr>
          <p:cNvPr id="2050" name="Picture 2" descr="C:\Documents and Settings\Администратор\Мои документы\Мои рисунки\img2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8963" y="523875"/>
            <a:ext cx="3292475" cy="396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Администратор\Мои документы\Мои рисунки\img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115888"/>
            <a:ext cx="2676525" cy="500538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925" y="115888"/>
            <a:ext cx="3378200" cy="5016500"/>
          </a:xfrm>
          <a:prstGeom prst="rect">
            <a:avLst/>
          </a:prstGeom>
          <a:noFill/>
        </p:spPr>
      </p:pic>
      <p:sp>
        <p:nvSpPr>
          <p:cNvPr id="38915" name="Прямоугольник 3"/>
          <p:cNvSpPr>
            <a:spLocks noChangeArrowheads="1"/>
          </p:cNvSpPr>
          <p:nvPr/>
        </p:nvSpPr>
        <p:spPr bwMode="auto">
          <a:xfrm>
            <a:off x="214313" y="5103813"/>
            <a:ext cx="878681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Основой мужского костюма была рубаха. Она доходила до колен и имела у ворота разрез  посредине  или  сбоку (косоворотка).   Рубаху  носили   навыпуск  и   обязательно подпоясывали.   Шили   ее  из белой,   красной   или   синей ткани, украшали вышивкой. Обязательной частью одежды русских крестьян были неширокие длинные штаны - порты, которые завязывались на шнурке вокруг талии. Состоятельные люди носили порты из шелка и сукна, а простой люд — холщовые.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285750"/>
            <a:ext cx="32099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85750" y="1714500"/>
            <a:ext cx="50720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Из древнерусской одежды хорошо известен зипун. Так называли узкий кафтан длиной до колен без воротника и с застежкой спереди, который носили люди с достатком. Зипунами называли также полушубки, в которых ходил народ.</a:t>
            </a:r>
            <a:endParaRPr lang="ru-RU"/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214688" y="6286500"/>
            <a:ext cx="23574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Corbel" pitchFamily="34" charset="0"/>
              </a:rPr>
              <a:t>Женская зимняя одежда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2"/>
          <p:cNvSpPr>
            <a:spLocks noChangeArrowheads="1"/>
          </p:cNvSpPr>
          <p:nvPr/>
        </p:nvSpPr>
        <p:spPr bwMode="auto">
          <a:xfrm>
            <a:off x="285750" y="142875"/>
            <a:ext cx="53578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Самая незамысловатая часть костюма — обувь тоже дела­лась с выдумкой, но в народном искусстве красота и назначе­ние никогда не расходились. Крестьяне носили легкие и удобные для работы в поле лапти или подошвы, державшиеся на ремнях. В холода ноги обертывали холстом (онучи). А в праздники надевали обувь кожаную — сапоги, полусапожки, башмаки, коты. Женская обувь мало отличалась от мужской. Это были лапти, которые надевались на холщовые или суконные онучи белого или чёрного цвета, и кожаная обувь - бес­каблучные сапоги из цветной кожи (часто с вышивкой), полусапожки, кожаные чёботы, или коты, - галошеобразные туфли на невысоком каблуке с подковками, спереди и сверху орнаментированные красным и жёл­тым сафьяном, сукном и т. д.</a:t>
            </a:r>
          </a:p>
        </p:txBody>
      </p:sp>
      <p:pic>
        <p:nvPicPr>
          <p:cNvPr id="4" name="Рисуно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9325" y="188913"/>
            <a:ext cx="2943225" cy="330358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2350" y="3475038"/>
            <a:ext cx="2797175" cy="3157537"/>
          </a:xfrm>
          <a:prstGeom prst="rect">
            <a:avLst/>
          </a:prstGeom>
          <a:noFill/>
        </p:spPr>
      </p:pic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428625" y="5572125"/>
            <a:ext cx="5286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На Севере лапти надевали только как рабочую обувь, на Юге их носили и в будни, и в праздник.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Администратор\Мои документы\Мои рисунки\img2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950" y="542925"/>
            <a:ext cx="2944813" cy="3816350"/>
          </a:xfrm>
          <a:prstGeom prst="rect">
            <a:avLst/>
          </a:prstGeom>
          <a:noFill/>
        </p:spPr>
      </p:pic>
      <p:pic>
        <p:nvPicPr>
          <p:cNvPr id="5" name="Picture 1" descr="C:\Documents and Settings\Администратор\Мои документы\Мои рисунки\img2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88913"/>
            <a:ext cx="2760663" cy="3876675"/>
          </a:xfrm>
          <a:prstGeom prst="rect">
            <a:avLst/>
          </a:prstGeom>
          <a:noFill/>
        </p:spPr>
      </p:pic>
      <p:pic>
        <p:nvPicPr>
          <p:cNvPr id="6" name="Picture 1" descr="C:\Documents and Settings\Администратор\Мои документы\Мои рисунки\img2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6300" y="188913"/>
            <a:ext cx="3090863" cy="3803650"/>
          </a:xfrm>
          <a:prstGeom prst="rect">
            <a:avLst/>
          </a:prstGeom>
          <a:noFill/>
        </p:spPr>
      </p:pic>
      <p:pic>
        <p:nvPicPr>
          <p:cNvPr id="7" name="Picture 1" descr="C:\Documents and Settings\Администратор\Мои документы\Мои рисунки\img2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6363" y="3902075"/>
            <a:ext cx="2181225" cy="2936875"/>
          </a:xfrm>
          <a:prstGeom prst="rect">
            <a:avLst/>
          </a:prstGeom>
          <a:noFill/>
        </p:spPr>
      </p:pic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2143125" y="5500688"/>
            <a:ext cx="2143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orbel" pitchFamily="34" charset="0"/>
              </a:rPr>
              <a:t>Автор?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Мои рисунки\img2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61938"/>
            <a:ext cx="3054350" cy="4584700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Мои документы\Мои рисунки\img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15888"/>
            <a:ext cx="3016250" cy="5662612"/>
          </a:xfrm>
          <a:prstGeom prst="rect">
            <a:avLst/>
          </a:prstGeom>
          <a:noFill/>
        </p:spPr>
      </p:pic>
      <p:pic>
        <p:nvPicPr>
          <p:cNvPr id="3076" name="Picture 4" descr="C:\Documents and Settings\Администратор\Мои документы\Мои рисунки\img2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9025" y="115888"/>
            <a:ext cx="2755900" cy="5462587"/>
          </a:xfrm>
          <a:prstGeom prst="rect">
            <a:avLst/>
          </a:prstGeom>
          <a:noFill/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3286125" y="5857875"/>
            <a:ext cx="292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cs typeface="Arial" charset="0"/>
              </a:rPr>
              <a:t>Работы учащихся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Мои рисунки\img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42863"/>
            <a:ext cx="7096125" cy="5168900"/>
          </a:xfrm>
          <a:prstGeom prst="rect">
            <a:avLst/>
          </a:prstGeom>
          <a:noFill/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14313" y="5214938"/>
            <a:ext cx="87868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В течение нескольких веков в разных концах земли Русской складывались свои характерные особенности в одежде, и люди строго придерживались местных традиций.</a:t>
            </a:r>
            <a:endParaRPr lang="ru-RU"/>
          </a:p>
          <a:p>
            <a:pPr indent="269875" eaLnBrk="0" hangingPunct="0"/>
            <a:r>
              <a:rPr lang="ru-RU">
                <a:cs typeface="Times New Roman" pitchFamily="18" charset="0"/>
              </a:rPr>
              <a:t>Из каких элементов состоит народный костюм, какую тайну хранит его нарядное узорочье?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5429264"/>
            <a:ext cx="7757252" cy="9233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Спасибо за внимание!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</a:endParaRPr>
          </a:p>
        </p:txBody>
      </p:sp>
      <p:pic>
        <p:nvPicPr>
          <p:cNvPr id="4098" name="Picture 2" descr="C:\Documents and Settings\Администратор\Рабочий стол\Фотографии родных\2012-2013 школа и дом\DSC_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175" y="542925"/>
            <a:ext cx="3859213" cy="399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Documents and Settings\Администратор\Мои документы\Мои рисунки\img2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450" y="42863"/>
            <a:ext cx="4198938" cy="5059362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42863"/>
            <a:ext cx="3333750" cy="6711950"/>
          </a:xfrm>
          <a:prstGeom prst="rect">
            <a:avLst/>
          </a:prstGeom>
          <a:noFill/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3786188" y="5286375"/>
            <a:ext cx="5214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Красота и польза никогда не расходились в народном искусстве со смыслом. Одна из основных черт, свойственная народному костюму, — </a:t>
            </a:r>
            <a:r>
              <a:rPr lang="ru-RU" b="1">
                <a:latin typeface="Corbel" pitchFamily="34" charset="0"/>
              </a:rPr>
              <a:t>функциональность.</a:t>
            </a:r>
            <a:r>
              <a:rPr lang="ru-RU">
                <a:latin typeface="Corbe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1925" y="115888"/>
            <a:ext cx="3657600" cy="50895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15888"/>
            <a:ext cx="3657600" cy="5089525"/>
          </a:xfrm>
          <a:prstGeom prst="rect">
            <a:avLst/>
          </a:prstGeom>
          <a:noFill/>
        </p:spPr>
      </p:pic>
      <p:sp>
        <p:nvSpPr>
          <p:cNvPr id="18435" name="Прямоугольник 5"/>
          <p:cNvSpPr>
            <a:spLocks noChangeArrowheads="1"/>
          </p:cNvSpPr>
          <p:nvPr/>
        </p:nvSpPr>
        <p:spPr bwMode="auto">
          <a:xfrm>
            <a:off x="285750" y="5286375"/>
            <a:ext cx="86439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Женские костюмы были более сложными и красивы­ми. Их основной чертой являлась многослойность. В костюме чаще всего использовались белые, красные, синие (чёрные) цвета. Несмотря на многослойность одежды, её контур был мягким и лаконичным и при ходьбе сохранял плавность и текучесть линий. Весь комплекс одежды представлял собой произведение искусства.</a:t>
            </a:r>
          </a:p>
          <a:p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ChangeArrowheads="1"/>
          </p:cNvSpPr>
          <p:nvPr/>
        </p:nvSpPr>
        <p:spPr bwMode="auto">
          <a:xfrm>
            <a:off x="5500688" y="571500"/>
            <a:ext cx="33575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Русский народный костюм содержал много символики. Например, в женском костюме пояс разделял фигуру на верх и низ. Верх символизировал землю и небо, голова — солнце и божество, низ — воду. Таким образом, одетая в свой праздничный многослойный наряд, русская крестьянка представляла собой образ целой вселенной, как её тогда представляли люди.</a:t>
            </a:r>
            <a:endParaRPr lang="ru-RU"/>
          </a:p>
        </p:txBody>
      </p:sp>
      <p:pic>
        <p:nvPicPr>
          <p:cNvPr id="7172" name="Picture 4" descr="C:\Documents and Settings\Администратор\Мои документы\Мои рисунки\img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738" y="5278438"/>
            <a:ext cx="3797300" cy="144621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88913"/>
            <a:ext cx="4876800" cy="658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109538"/>
            <a:ext cx="3870325" cy="48704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950" y="719138"/>
            <a:ext cx="5260975" cy="3176587"/>
          </a:xfrm>
          <a:prstGeom prst="rect">
            <a:avLst/>
          </a:prstGeom>
          <a:noFill/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214313" y="5286375"/>
            <a:ext cx="864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Орнаменты на одежде тоже были наполнены ёмким содержанием и символикой. Они служили оберегами и наносились на определённые части одежды: по вороту и рукавам, защищая шею и руки, на подол в той его части, которая касалась ног, и т. д.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Мои документы\Мои рисунки\img2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42863"/>
            <a:ext cx="5516563" cy="6692900"/>
          </a:xfrm>
          <a:prstGeom prst="rect">
            <a:avLst/>
          </a:prstGeom>
          <a:noFill/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5715000" y="5929313"/>
            <a:ext cx="3000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orbel" pitchFamily="34" charset="0"/>
              </a:rPr>
              <a:t>Вышитая женская рубаха. </a:t>
            </a:r>
            <a:r>
              <a:rPr lang="ru-RU" sz="1200" i="1">
                <a:latin typeface="Corbel" pitchFamily="34" charset="0"/>
              </a:rPr>
              <a:t>Русский Север, </a:t>
            </a:r>
            <a:r>
              <a:rPr lang="en-US" sz="1200" i="1">
                <a:latin typeface="Corbel" pitchFamily="34" charset="0"/>
              </a:rPr>
              <a:t>XIX  </a:t>
            </a:r>
            <a:r>
              <a:rPr lang="ru-RU" sz="1200" i="1">
                <a:latin typeface="Corbel" pitchFamily="34" charset="0"/>
              </a:rPr>
              <a:t>в.</a:t>
            </a: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5929313" y="1285875"/>
            <a:ext cx="29289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Основой женского народного костюма была рубаха. Ее шили из тонкого серебристо-белого домотканого льняного или конопляного полотна.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Documents and Settings\Администратор\Мои документы\Мои рисунки\img2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15888"/>
            <a:ext cx="3370263" cy="50165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4950" y="115888"/>
            <a:ext cx="3371850" cy="5016500"/>
          </a:xfrm>
          <a:prstGeom prst="rect">
            <a:avLst/>
          </a:prstGeom>
          <a:noFill/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42875" y="5143500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/>
            <a:r>
              <a:rPr lang="ru-RU">
                <a:cs typeface="Times New Roman" pitchFamily="18" charset="0"/>
              </a:rPr>
              <a:t>На Русском Севере еще в прошлом веке праздничной и свадебной одеждой считались рубахи-долгорукавки, рукава которых доходили до двух метров и имели прорези - - «окошки» для рук. Длинным рукавам приписывалась в старину колдовская сила. Вспомните Василису Прекрасную, у которой после каждого взмаха рук появлялись озеро, лебеди.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357</TotalTime>
  <Words>1161</Words>
  <Application>Microsoft Office PowerPoint</Application>
  <PresentationFormat>Экран (4:3)</PresentationFormat>
  <Paragraphs>58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Corbel</vt:lpstr>
      <vt:lpstr>Arial</vt:lpstr>
      <vt:lpstr>Wingdings 2</vt:lpstr>
      <vt:lpstr>Wingdings</vt:lpstr>
      <vt:lpstr>Wingdings 3</vt:lpstr>
      <vt:lpstr>Calibri</vt:lpstr>
      <vt:lpstr>Times New Roman</vt:lpstr>
      <vt:lpstr>Модульная</vt:lpstr>
      <vt:lpstr>Модульная</vt:lpstr>
      <vt:lpstr>Модульная</vt:lpstr>
      <vt:lpstr>Модульная</vt:lpstr>
      <vt:lpstr>Модульная</vt:lpstr>
      <vt:lpstr>Модульная</vt:lpstr>
      <vt:lpstr>Модульная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38</cp:revision>
  <dcterms:created xsi:type="dcterms:W3CDTF">2013-10-15T19:03:34Z</dcterms:created>
  <dcterms:modified xsi:type="dcterms:W3CDTF">2014-03-11T20:16:57Z</dcterms:modified>
</cp:coreProperties>
</file>