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57" r:id="rId4"/>
    <p:sldId id="261" r:id="rId5"/>
    <p:sldId id="265" r:id="rId6"/>
    <p:sldId id="266" r:id="rId7"/>
    <p:sldId id="264" r:id="rId8"/>
    <p:sldId id="258" r:id="rId9"/>
    <p:sldId id="267" r:id="rId10"/>
    <p:sldId id="268" r:id="rId11"/>
    <p:sldId id="259" r:id="rId12"/>
    <p:sldId id="263"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C06250B-1A7F-4ED5-819A-498CA1D864A4}" type="datetimeFigureOut">
              <a:rPr lang="ru-RU" smtClean="0"/>
              <a:t>15.01.2014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8421A7-7467-4E51-BCE5-9C9136EF65E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C06250B-1A7F-4ED5-819A-498CA1D864A4}" type="datetimeFigureOut">
              <a:rPr lang="ru-RU" smtClean="0"/>
              <a:t>15.01.2014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8421A7-7467-4E51-BCE5-9C9136EF65E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C06250B-1A7F-4ED5-819A-498CA1D864A4}" type="datetimeFigureOut">
              <a:rPr lang="ru-RU" smtClean="0"/>
              <a:t>15.01.2014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8421A7-7467-4E51-BCE5-9C9136EF65EC}"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C06250B-1A7F-4ED5-819A-498CA1D864A4}" type="datetimeFigureOut">
              <a:rPr lang="ru-RU" smtClean="0"/>
              <a:t>15.01.2014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8421A7-7467-4E51-BCE5-9C9136EF65EC}"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06250B-1A7F-4ED5-819A-498CA1D864A4}" type="datetimeFigureOut">
              <a:rPr lang="ru-RU" smtClean="0"/>
              <a:t>15.01.2014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8421A7-7467-4E51-BCE5-9C9136EF65EC}"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7C06250B-1A7F-4ED5-819A-498CA1D864A4}" type="datetimeFigureOut">
              <a:rPr lang="ru-RU" smtClean="0"/>
              <a:t>15.01.2014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8421A7-7467-4E51-BCE5-9C9136EF65EC}"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C06250B-1A7F-4ED5-819A-498CA1D864A4}" type="datetimeFigureOut">
              <a:rPr lang="ru-RU" smtClean="0"/>
              <a:t>15.01.2014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78421A7-7467-4E51-BCE5-9C9136EF65E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C06250B-1A7F-4ED5-819A-498CA1D864A4}" type="datetimeFigureOut">
              <a:rPr lang="ru-RU" smtClean="0"/>
              <a:t>15.01.2014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8421A7-7467-4E51-BCE5-9C9136EF65E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C06250B-1A7F-4ED5-819A-498CA1D864A4}" type="datetimeFigureOut">
              <a:rPr lang="ru-RU" smtClean="0"/>
              <a:t>15.01.2014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78421A7-7467-4E51-BCE5-9C9136EF65E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C06250B-1A7F-4ED5-819A-498CA1D864A4}" type="datetimeFigureOut">
              <a:rPr lang="ru-RU" smtClean="0"/>
              <a:t>15.01.2014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8421A7-7467-4E51-BCE5-9C9136EF65EC}"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06250B-1A7F-4ED5-819A-498CA1D864A4}" type="datetimeFigureOut">
              <a:rPr lang="ru-RU" smtClean="0"/>
              <a:t>15.01.2014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8421A7-7467-4E51-BCE5-9C9136EF65EC}"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C06250B-1A7F-4ED5-819A-498CA1D864A4}" type="datetimeFigureOut">
              <a:rPr lang="ru-RU" smtClean="0"/>
              <a:t>15.01.2014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78421A7-7467-4E51-BCE5-9C9136EF65EC}"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yandex.ru/yandsearch?source=wiz&amp;fp=3&amp;uinfo=ww-1903-wh-911-fw-1678-fh-598-pd-1&amp;p=3&amp;text=%D0%BA%D0%B0%D1%80%D1%82%D0%B8%D0%BD%D0%BA%D0%B8%20%D0%BE%20%D0%B6%D0%B8%D0%B7%D0%BD%D0%B8%20%D1%88%D0%B5%D0%BB%D0%B8&amp;noreask=1&amp;pos=110&amp;rpt=simage&amp;lr=76&amp;img_url=http://img0.liveinternet.ru/images/attach/c/0/44/413/44413489_Portrait_of_Percy_Bysshe_Sh.jpg"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images.yandex.ru/yandsearch?source=wiz&amp;fp=0&amp;text=%D0%BA%D0%B0%D1%80%D1%82%D0%B8%D0%BD%D0%BA%D0%B0%20%D0%BA%20%D0%BA%D0%BD%D0%B8%D0%B3%D0%B5%20%D1%88%D0%B5%D0%BB%D0%B8-%D0%BE%D1%81%D0%B2%D0%BE%D0%B1%D0%BE%D0%B6%D0%B4%D1%91%D0%BD%D0%BD%D1%8B%D0%B9%20%D0%BF%D1%80%D0%BE%D0%BC%D0%B5%D1%82%D0%B5%D0%B9&amp;noreask=1&amp;pos=0&amp;lr=76&amp;rpt=simage&amp;uinfo=ww-1903-wh-911-fw-1678-fh-598-pd-1&amp;img_url=http://modernlib.ru/books/fantastika_sovetskaya/alfa_eridana/i_10.png"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yandex.ru/yandsearch?text=%D0%BA%D0%B0%D1%80%D1%82%D0%B8%D0%BD%D0%BA%D0%B8%20%D0%BE%20%D0%B6%D0%B8%D0%B7%D0%BD%D0%B8%20%D1%88%D0%B5%D0%BB%D0%B8-%D0%B0%D0%BD%D0%B3%D0%BB%D0%B8%D0%B9%D1%81%D0%BA%D0%BE%D0%B3%D0%BE%20%D0%BF%D0%BE%D1%8D%D1%82%D0%B0&amp;fp=0&amp;pos=6&amp;uinfo=ww-1903-wh-911-fw-1678-fh-598-pd-1&amp;rpt=simage&amp;img_url=http://stest.ardisbook.ru/data/image/authots/Shelli.jpg" TargetMode="Externa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hyperlink" Target="http://images.yandex.ru/yandsearch?source=wiz&amp;fp=2&amp;uinfo=ww-1903-wh-911-fw-1678-fh-598-pd-1&amp;p=2&amp;text=%D0%BA%D1%80%D0%B0%D1%81%D0%B8%D0%B2%D1%8B%D0%B5%20%D0%B2%D0%B8%D0%B4%D1%8B%20%D0%B8%D1%82%D0%B0%D0%BB%D0%B8%D0%B8%20%D1%84%D0%BE%D1%82%D0%BE&amp;noreask=1&amp;pos=71&amp;rpt=simage&amp;lr=76&amp;img_url=http://urpolga55.narod.ru/p1010391-1.jpg" TargetMode="External"/><Relationship Id="rId2" Type="http://schemas.openxmlformats.org/officeDocument/2006/relationships/hyperlink" Target="http://images.yandex.ru/yandsearch?source=wiz&amp;fp=1&amp;uinfo=ww-1903-wh-911-fw-1678-fh-598-pd-1&amp;p=1&amp;text=%D0%BA%D0%B0%D1%80%D1%82%D0%B8%D0%BD%D0%BA%D0%B8%20%D0%BE%20%D0%B6%D0%B8%D0%B7%D0%BD%D0%B8%20%D0%A9%D0%B5%D0%BB%D0%B8-%D0%B0%D0%BD%D0%B3%D0%BB%D0%B8%D0%B9%D1%81%D0%BA%D0%BE%D0%B3%D0%BE%20%D0%BF%D0%BE%D1%8D%D1%82%D0%B0&amp;noreask=1&amp;pos=52&amp;rpt=simage&amp;lr=76&amp;img_url=http://sphotos-e.ak.fbcdn.net/hphotos-ak-ash4/196280_204066159606499_4842254_n.jpg" TargetMode="Externa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hyperlink" Target="http://images.yandex.ru/yandsearch?source=wiz&amp;fp=2&amp;uinfo=ww-1903-wh-911-fw-1678-fh-598-pd-1&amp;p=2&amp;text=%D0%BA%D1%80%D0%B0%D1%81%D0%B8%D0%B2%D1%8B%D0%B5%20%D0%B2%D0%B8%D0%B4%D1%8B%20%D0%B8%D1%82%D0%B0%D0%BB%D0%B8%D0%B8%20%D1%84%D0%BE%D1%82%D0%BE&amp;noreask=1&amp;pos=87&amp;rpt=simage&amp;lr=76&amp;img_url=http://urpolga55.narod.ru/p1010368-1.jpg" TargetMode="External"/><Relationship Id="rId4" Type="http://schemas.openxmlformats.org/officeDocument/2006/relationships/image" Target="../media/image15.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79596" y="2780928"/>
            <a:ext cx="4313336" cy="1975117"/>
          </a:xfrm>
        </p:spPr>
        <p:txBody>
          <a:bodyPr/>
          <a:lstStyle/>
          <a:p>
            <a:r>
              <a:rPr lang="en-US" dirty="0" smtClean="0"/>
              <a:t>ca</a:t>
            </a:r>
            <a:endParaRPr lang="ru-RU" dirty="0"/>
          </a:p>
        </p:txBody>
      </p:sp>
      <p:sp>
        <p:nvSpPr>
          <p:cNvPr id="3" name="Подзаголовок 2"/>
          <p:cNvSpPr>
            <a:spLocks noGrp="1"/>
          </p:cNvSpPr>
          <p:nvPr>
            <p:ph type="subTitle" idx="1"/>
          </p:nvPr>
        </p:nvSpPr>
        <p:spPr>
          <a:xfrm>
            <a:off x="899592" y="4869161"/>
            <a:ext cx="7200800" cy="1872207"/>
          </a:xfrm>
          <a:solidFill>
            <a:srgbClr val="FFFF00"/>
          </a:solidFill>
          <a:ln>
            <a:solidFill>
              <a:srgbClr val="FF0000"/>
            </a:solidFill>
          </a:ln>
        </p:spPr>
        <p:txBody>
          <a:bodyPr>
            <a:normAutofit fontScale="70000" lnSpcReduction="20000"/>
          </a:bodyPr>
          <a:lstStyle/>
          <a:p>
            <a:r>
              <a:rPr lang="en-US" sz="4800" b="1" i="1" dirty="0" smtClean="0">
                <a:solidFill>
                  <a:srgbClr val="FF0000"/>
                </a:solidFill>
              </a:rPr>
              <a:t>Percy Bysshe Shelley was born in 1792 on the 4 –</a:t>
            </a:r>
            <a:r>
              <a:rPr lang="en-US" sz="4800" b="1" i="1" dirty="0" err="1" smtClean="0">
                <a:solidFill>
                  <a:srgbClr val="FF0000"/>
                </a:solidFill>
              </a:rPr>
              <a:t>th</a:t>
            </a:r>
            <a:r>
              <a:rPr lang="en-US" sz="4800" b="1" i="1" dirty="0" smtClean="0">
                <a:solidFill>
                  <a:srgbClr val="FF0000"/>
                </a:solidFill>
              </a:rPr>
              <a:t> of August in a small town – </a:t>
            </a:r>
            <a:r>
              <a:rPr lang="en-US" sz="4800" b="1" i="1" dirty="0" err="1" smtClean="0">
                <a:solidFill>
                  <a:srgbClr val="FF0000"/>
                </a:solidFill>
              </a:rPr>
              <a:t>Sooseks</a:t>
            </a:r>
            <a:r>
              <a:rPr lang="en-US" sz="4800" b="1" i="1" dirty="0">
                <a:solidFill>
                  <a:srgbClr val="FF0000"/>
                </a:solidFill>
              </a:rPr>
              <a:t>.</a:t>
            </a:r>
            <a:r>
              <a:rPr lang="en-US" sz="4800" b="1" i="1" dirty="0" smtClean="0">
                <a:solidFill>
                  <a:srgbClr val="FF0000"/>
                </a:solidFill>
              </a:rPr>
              <a:t> A house where Shelley was born</a:t>
            </a:r>
            <a:endParaRPr lang="ru-RU" sz="4800" b="1" i="1" dirty="0">
              <a:solidFill>
                <a:srgbClr val="FF0000"/>
              </a:solidFill>
            </a:endParaRPr>
          </a:p>
        </p:txBody>
      </p:sp>
      <p:pic>
        <p:nvPicPr>
          <p:cNvPr id="1026" name="Picture 2" descr="http://www.voal-online.ch/images/articles/2012_01/20886/u3_u3_percy_bysshe_shelley_600px.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3960440" cy="4639413"/>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1\Pictures\49356268_p1080752_64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16632"/>
            <a:ext cx="4503186" cy="4626905"/>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98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11000">
              <a:srgbClr val="FF6633"/>
            </a:gs>
            <a:gs pos="50000">
              <a:srgbClr val="FFFF00"/>
            </a:gs>
            <a:gs pos="83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99592" y="404664"/>
            <a:ext cx="6644208" cy="5184576"/>
          </a:xfrm>
          <a:solidFill>
            <a:srgbClr val="FFC000"/>
          </a:solidFill>
          <a:ln>
            <a:solidFill>
              <a:srgbClr val="FF0000"/>
            </a:solidFill>
          </a:ln>
        </p:spPr>
        <p:txBody>
          <a:bodyPr anchor="ctr">
            <a:noAutofit/>
          </a:bodyPr>
          <a:lstStyle/>
          <a:p>
            <a:pPr algn="ctr"/>
            <a:r>
              <a:rPr lang="ru-RU" sz="2800" b="1" i="1" dirty="0">
                <a:solidFill>
                  <a:srgbClr val="FF0000"/>
                </a:solidFill>
              </a:rPr>
              <a:t>Шелли</a:t>
            </a:r>
            <a:r>
              <a:rPr lang="ru-RU" sz="2000" b="1" i="1" dirty="0">
                <a:solidFill>
                  <a:srgbClr val="FF0000"/>
                </a:solidFill>
              </a:rPr>
              <a:t/>
            </a:r>
            <a:br>
              <a:rPr lang="ru-RU" sz="2000" b="1" i="1" dirty="0">
                <a:solidFill>
                  <a:srgbClr val="FF0000"/>
                </a:solidFill>
              </a:rPr>
            </a:br>
            <a:r>
              <a:rPr lang="ru-RU" sz="2000" b="1" i="1" dirty="0">
                <a:solidFill>
                  <a:srgbClr val="FF0000"/>
                </a:solidFill>
              </a:rPr>
              <a:t>талантливо, убедительно и </a:t>
            </a:r>
            <a:r>
              <a:rPr lang="ru-RU" sz="2000" b="1" i="1" dirty="0" smtClean="0">
                <a:solidFill>
                  <a:srgbClr val="FF0000"/>
                </a:solidFill>
              </a:rPr>
              <a:t>правдиво</a:t>
            </a:r>
            <a:r>
              <a:rPr lang="en-US" sz="2000" b="1" i="1" dirty="0">
                <a:solidFill>
                  <a:srgbClr val="FF0000"/>
                </a:solidFill>
              </a:rPr>
              <a:t> </a:t>
            </a:r>
            <a:r>
              <a:rPr lang="ru-RU" sz="2000" b="1" i="1" dirty="0" smtClean="0">
                <a:solidFill>
                  <a:srgbClr val="FF0000"/>
                </a:solidFill>
              </a:rPr>
              <a:t>писал о мире:</a:t>
            </a:r>
            <a:r>
              <a:rPr lang="ru-RU" sz="2000" b="1" i="1" dirty="0">
                <a:solidFill>
                  <a:srgbClr val="FF0000"/>
                </a:solidFill>
              </a:rPr>
              <a:t/>
            </a:r>
            <a:br>
              <a:rPr lang="ru-RU" sz="2000" b="1" i="1" dirty="0">
                <a:solidFill>
                  <a:srgbClr val="FF0000"/>
                </a:solidFill>
              </a:rPr>
            </a:br>
            <a:r>
              <a:rPr lang="ru-RU" sz="2000" b="1" i="1" dirty="0" smtClean="0">
                <a:solidFill>
                  <a:srgbClr val="FF0000"/>
                </a:solidFill>
              </a:rPr>
              <a:t>Продажно </a:t>
            </a:r>
            <a:r>
              <a:rPr lang="ru-RU" sz="2000" b="1" i="1" dirty="0">
                <a:solidFill>
                  <a:srgbClr val="FF0000"/>
                </a:solidFill>
              </a:rPr>
              <a:t>все: продажен свет небес, </a:t>
            </a:r>
            <a:br>
              <a:rPr lang="ru-RU" sz="2000" b="1" i="1" dirty="0">
                <a:solidFill>
                  <a:srgbClr val="FF0000"/>
                </a:solidFill>
              </a:rPr>
            </a:br>
            <a:r>
              <a:rPr lang="ru-RU" sz="2000" b="1" i="1" dirty="0">
                <a:solidFill>
                  <a:srgbClr val="FF0000"/>
                </a:solidFill>
              </a:rPr>
              <a:t>Дары любви, что нам даны землею, </a:t>
            </a:r>
            <a:br>
              <a:rPr lang="ru-RU" sz="2000" b="1" i="1" dirty="0">
                <a:solidFill>
                  <a:srgbClr val="FF0000"/>
                </a:solidFill>
              </a:rPr>
            </a:br>
            <a:r>
              <a:rPr lang="ru-RU" sz="2000" b="1" i="1" dirty="0">
                <a:solidFill>
                  <a:srgbClr val="FF0000"/>
                </a:solidFill>
              </a:rPr>
              <a:t>Ничтожнейшие маленькие вещи, </a:t>
            </a:r>
            <a:br>
              <a:rPr lang="ru-RU" sz="2000" b="1" i="1" dirty="0">
                <a:solidFill>
                  <a:srgbClr val="FF0000"/>
                </a:solidFill>
              </a:rPr>
            </a:br>
            <a:r>
              <a:rPr lang="ru-RU" sz="2000" b="1" i="1" dirty="0">
                <a:solidFill>
                  <a:srgbClr val="FF0000"/>
                </a:solidFill>
              </a:rPr>
              <a:t>Что в глубине, в далеких безднах скрыты, </a:t>
            </a:r>
            <a:br>
              <a:rPr lang="ru-RU" sz="2000" b="1" i="1" dirty="0">
                <a:solidFill>
                  <a:srgbClr val="FF0000"/>
                </a:solidFill>
              </a:rPr>
            </a:br>
            <a:r>
              <a:rPr lang="ru-RU" sz="2000" b="1" i="1" dirty="0">
                <a:solidFill>
                  <a:srgbClr val="FF0000"/>
                </a:solidFill>
              </a:rPr>
              <a:t>Все, что есть в нашей жизни, жизнь сама, </a:t>
            </a:r>
            <a:br>
              <a:rPr lang="ru-RU" sz="2000" b="1" i="1" dirty="0">
                <a:solidFill>
                  <a:srgbClr val="FF0000"/>
                </a:solidFill>
              </a:rPr>
            </a:br>
            <a:r>
              <a:rPr lang="ru-RU" sz="2000" b="1" i="1" dirty="0">
                <a:solidFill>
                  <a:srgbClr val="FF0000"/>
                </a:solidFill>
              </a:rPr>
              <a:t>Содружество людей, Свободы проблеск </a:t>
            </a:r>
            <a:br>
              <a:rPr lang="ru-RU" sz="2000" b="1" i="1" dirty="0">
                <a:solidFill>
                  <a:srgbClr val="FF0000"/>
                </a:solidFill>
              </a:rPr>
            </a:br>
            <a:r>
              <a:rPr lang="ru-RU" sz="2000" b="1" i="1" dirty="0">
                <a:solidFill>
                  <a:srgbClr val="FF0000"/>
                </a:solidFill>
              </a:rPr>
              <a:t>И те заботы, что людское сердце </a:t>
            </a:r>
            <a:br>
              <a:rPr lang="ru-RU" sz="2000" b="1" i="1" dirty="0">
                <a:solidFill>
                  <a:srgbClr val="FF0000"/>
                </a:solidFill>
              </a:rPr>
            </a:br>
            <a:r>
              <a:rPr lang="ru-RU" sz="2000" b="1" i="1" dirty="0">
                <a:solidFill>
                  <a:srgbClr val="FF0000"/>
                </a:solidFill>
              </a:rPr>
              <a:t>Хотело б инстинктивно выполнять - </a:t>
            </a:r>
            <a:br>
              <a:rPr lang="ru-RU" sz="2000" b="1" i="1" dirty="0">
                <a:solidFill>
                  <a:srgbClr val="FF0000"/>
                </a:solidFill>
              </a:rPr>
            </a:br>
            <a:r>
              <a:rPr lang="ru-RU" sz="2000" b="1" i="1" dirty="0">
                <a:solidFill>
                  <a:srgbClr val="FF0000"/>
                </a:solidFill>
              </a:rPr>
              <a:t>Все на публичном </a:t>
            </a:r>
            <a:r>
              <a:rPr lang="ru-RU" sz="2000" b="1" i="1" dirty="0">
                <a:ln>
                  <a:solidFill>
                    <a:srgbClr val="FF0000"/>
                  </a:solidFill>
                </a:ln>
                <a:solidFill>
                  <a:srgbClr val="FF0000"/>
                </a:solidFill>
              </a:rPr>
              <a:t>рынке</a:t>
            </a:r>
            <a:r>
              <a:rPr lang="ru-RU" sz="2000" b="1" i="1" dirty="0">
                <a:solidFill>
                  <a:srgbClr val="FF0000"/>
                </a:solidFill>
              </a:rPr>
              <a:t> продается, </a:t>
            </a:r>
            <a:br>
              <a:rPr lang="ru-RU" sz="2000" b="1" i="1" dirty="0">
                <a:solidFill>
                  <a:srgbClr val="FF0000"/>
                </a:solidFill>
              </a:rPr>
            </a:br>
            <a:r>
              <a:rPr lang="ru-RU" sz="2000" b="1" i="1" dirty="0">
                <a:solidFill>
                  <a:srgbClr val="FF0000"/>
                </a:solidFill>
              </a:rPr>
              <a:t>И себялюбье может все купить, </a:t>
            </a:r>
            <a:br>
              <a:rPr lang="ru-RU" sz="2000" b="1" i="1" dirty="0">
                <a:solidFill>
                  <a:srgbClr val="FF0000"/>
                </a:solidFill>
              </a:rPr>
            </a:br>
            <a:r>
              <a:rPr lang="ru-RU" sz="2000" b="1" i="1" dirty="0">
                <a:solidFill>
                  <a:srgbClr val="FF0000"/>
                </a:solidFill>
              </a:rPr>
              <a:t>Всему своим клеймом поставить цену. </a:t>
            </a:r>
            <a:br>
              <a:rPr lang="ru-RU" sz="2000" b="1" i="1" dirty="0">
                <a:solidFill>
                  <a:srgbClr val="FF0000"/>
                </a:solidFill>
              </a:rPr>
            </a:br>
            <a:r>
              <a:rPr lang="ru-RU" sz="2000" b="1" i="1" dirty="0">
                <a:solidFill>
                  <a:srgbClr val="FF0000"/>
                </a:solidFill>
              </a:rPr>
              <a:t>Продажна и любовь; услада скорби </a:t>
            </a:r>
            <a:br>
              <a:rPr lang="ru-RU" sz="2000" b="1" i="1" dirty="0">
                <a:solidFill>
                  <a:srgbClr val="FF0000"/>
                </a:solidFill>
              </a:rPr>
            </a:br>
            <a:r>
              <a:rPr lang="ru-RU" sz="2000" b="1" i="1" dirty="0">
                <a:solidFill>
                  <a:srgbClr val="FF0000"/>
                </a:solidFill>
              </a:rPr>
              <a:t>В мученья агонии превратилась... </a:t>
            </a:r>
          </a:p>
        </p:txBody>
      </p:sp>
    </p:spTree>
    <p:extLst>
      <p:ext uri="{BB962C8B-B14F-4D97-AF65-F5344CB8AC3E}">
        <p14:creationId xmlns:p14="http://schemas.microsoft.com/office/powerpoint/2010/main" val="1450261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23928" y="620688"/>
            <a:ext cx="3528392" cy="4032448"/>
          </a:xfrm>
          <a:solidFill>
            <a:srgbClr val="92D050"/>
          </a:solidFill>
          <a:ln/>
        </p:spPr>
        <p:style>
          <a:lnRef idx="2">
            <a:schemeClr val="accent5"/>
          </a:lnRef>
          <a:fillRef idx="1">
            <a:schemeClr val="lt1"/>
          </a:fillRef>
          <a:effectRef idx="0">
            <a:schemeClr val="accent5"/>
          </a:effectRef>
          <a:fontRef idx="minor">
            <a:schemeClr val="dk1"/>
          </a:fontRef>
        </p:style>
        <p:txBody>
          <a:bodyPr>
            <a:normAutofit lnSpcReduction="10000"/>
          </a:bodyPr>
          <a:lstStyle/>
          <a:p>
            <a:pPr algn="ctr"/>
            <a:r>
              <a:rPr lang="en-US" sz="3600" b="1" i="1" dirty="0" smtClean="0">
                <a:solidFill>
                  <a:srgbClr val="0070C0"/>
                </a:solidFill>
              </a:rPr>
              <a:t>Young Shelley. In his early poems he </a:t>
            </a:r>
            <a:r>
              <a:rPr lang="en-US" sz="3600" b="1" i="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expressed</a:t>
            </a:r>
            <a:endParaRPr lang="en-US" sz="3600" b="1" i="1" dirty="0" smtClean="0">
              <a:solidFill>
                <a:srgbClr val="0070C0"/>
              </a:solidFill>
            </a:endParaRPr>
          </a:p>
          <a:p>
            <a:pPr algn="ctr"/>
            <a:r>
              <a:rPr lang="en-US" sz="3600" b="1" i="1" dirty="0">
                <a:solidFill>
                  <a:srgbClr val="0070C0"/>
                </a:solidFill>
              </a:rPr>
              <a:t>f</a:t>
            </a:r>
            <a:r>
              <a:rPr lang="en-US" sz="3600" b="1" i="1" dirty="0" smtClean="0">
                <a:solidFill>
                  <a:srgbClr val="0070C0"/>
                </a:solidFill>
              </a:rPr>
              <a:t>reedom – loving  feelings.</a:t>
            </a:r>
            <a:endParaRPr lang="ru-RU" sz="3600" b="1" i="1" dirty="0">
              <a:solidFill>
                <a:srgbClr val="0070C0"/>
              </a:solidFill>
            </a:endParaRPr>
          </a:p>
        </p:txBody>
      </p:sp>
      <p:sp>
        <p:nvSpPr>
          <p:cNvPr id="2" name="Заголовок 1"/>
          <p:cNvSpPr>
            <a:spLocks noGrp="1"/>
          </p:cNvSpPr>
          <p:nvPr>
            <p:ph type="title"/>
          </p:nvPr>
        </p:nvSpPr>
        <p:spPr>
          <a:xfrm>
            <a:off x="1547664" y="4646712"/>
            <a:ext cx="5472608" cy="1806624"/>
          </a:xfrm>
          <a:solidFill>
            <a:srgbClr val="FFFF00"/>
          </a:solidFill>
          <a:ln>
            <a:solidFill>
              <a:srgbClr val="002060"/>
            </a:solidFill>
          </a:ln>
        </p:spPr>
        <p:txBody>
          <a:bodyPr/>
          <a:lstStyle/>
          <a:p>
            <a:pPr algn="ctr"/>
            <a:r>
              <a:rPr lang="en-US" sz="1600" b="1" i="1" dirty="0">
                <a:solidFill>
                  <a:srgbClr val="FF0000"/>
                </a:solidFill>
                <a:effectLst/>
              </a:rPr>
              <a:t>By force or custom? Man who man would be,</a:t>
            </a:r>
            <a:r>
              <a:rPr lang="ru-RU" sz="1600" b="1" i="1" dirty="0">
                <a:solidFill>
                  <a:srgbClr val="FF0000"/>
                </a:solidFill>
                <a:effectLst/>
              </a:rPr>
              <a:t/>
            </a:r>
            <a:br>
              <a:rPr lang="ru-RU" sz="1600" b="1" i="1" dirty="0">
                <a:solidFill>
                  <a:srgbClr val="FF0000"/>
                </a:solidFill>
                <a:effectLst/>
              </a:rPr>
            </a:br>
            <a:r>
              <a:rPr lang="en-US" sz="1600" b="1" i="1" dirty="0">
                <a:solidFill>
                  <a:srgbClr val="FF0000"/>
                </a:solidFill>
                <a:effectLst/>
              </a:rPr>
              <a:t>Must rule the empire of </a:t>
            </a:r>
            <a:r>
              <a:rPr lang="en-US" sz="1600" b="1" i="1" dirty="0" smtClean="0">
                <a:solidFill>
                  <a:srgbClr val="FF0000"/>
                </a:solidFill>
                <a:effectLst/>
              </a:rPr>
              <a:t>himself </a:t>
            </a:r>
            <a:r>
              <a:rPr lang="en-US" sz="1600" b="1" i="1" dirty="0">
                <a:solidFill>
                  <a:srgbClr val="FF0000"/>
                </a:solidFill>
                <a:effectLst/>
              </a:rPr>
              <a:t>in it</a:t>
            </a:r>
            <a:r>
              <a:rPr lang="ru-RU" sz="1600" b="1" i="1" dirty="0">
                <a:solidFill>
                  <a:srgbClr val="FF0000"/>
                </a:solidFill>
                <a:effectLst/>
              </a:rPr>
              <a:t/>
            </a:r>
            <a:br>
              <a:rPr lang="ru-RU" sz="1600" b="1" i="1" dirty="0">
                <a:solidFill>
                  <a:srgbClr val="FF0000"/>
                </a:solidFill>
                <a:effectLst/>
              </a:rPr>
            </a:br>
            <a:r>
              <a:rPr lang="en-US" sz="1600" b="1" i="1" dirty="0">
                <a:solidFill>
                  <a:srgbClr val="FF0000"/>
                </a:solidFill>
                <a:effectLst/>
              </a:rPr>
              <a:t>Must be supreme, establishing his throne</a:t>
            </a:r>
            <a:r>
              <a:rPr lang="ru-RU" sz="1600" b="1" i="1" dirty="0">
                <a:solidFill>
                  <a:srgbClr val="FF0000"/>
                </a:solidFill>
                <a:effectLst/>
              </a:rPr>
              <a:t/>
            </a:r>
            <a:br>
              <a:rPr lang="ru-RU" sz="1600" b="1" i="1" dirty="0">
                <a:solidFill>
                  <a:srgbClr val="FF0000"/>
                </a:solidFill>
                <a:effectLst/>
              </a:rPr>
            </a:br>
            <a:r>
              <a:rPr lang="en-US" sz="1600" b="1" i="1" dirty="0">
                <a:solidFill>
                  <a:srgbClr val="FF0000"/>
                </a:solidFill>
                <a:effectLst/>
              </a:rPr>
              <a:t>On vanquished will, quelling the anarchy</a:t>
            </a:r>
            <a:r>
              <a:rPr lang="ru-RU" sz="1600" b="1" i="1" dirty="0">
                <a:solidFill>
                  <a:srgbClr val="FF0000"/>
                </a:solidFill>
                <a:effectLst/>
              </a:rPr>
              <a:t/>
            </a:r>
            <a:br>
              <a:rPr lang="ru-RU" sz="1600" b="1" i="1" dirty="0">
                <a:solidFill>
                  <a:srgbClr val="FF0000"/>
                </a:solidFill>
                <a:effectLst/>
              </a:rPr>
            </a:br>
            <a:r>
              <a:rPr lang="en-US" sz="1600" b="1" i="1" dirty="0">
                <a:solidFill>
                  <a:srgbClr val="FF0000"/>
                </a:solidFill>
                <a:effectLst/>
              </a:rPr>
              <a:t>Of hopes and fears, being himself alone.</a:t>
            </a:r>
            <a:r>
              <a:rPr lang="ru-RU" sz="1600" b="1" i="1" dirty="0">
                <a:solidFill>
                  <a:srgbClr val="FF0000"/>
                </a:solidFill>
                <a:effectLst/>
              </a:rPr>
              <a:t/>
            </a:r>
            <a:br>
              <a:rPr lang="ru-RU" sz="1600" b="1" i="1" dirty="0">
                <a:solidFill>
                  <a:srgbClr val="FF0000"/>
                </a:solidFill>
                <a:effectLst/>
              </a:rPr>
            </a:br>
            <a:endParaRPr lang="ru-RU" sz="1600" b="1" i="1"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2808312" cy="3882008"/>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2500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anim calcmode="lin" valueType="num">
                                      <p:cBhvr>
                                        <p:cTn id="8" dur="2000" fill="hold"/>
                                        <p:tgtEl>
                                          <p:spTgt spid="7170"/>
                                        </p:tgtEl>
                                        <p:attrNameLst>
                                          <p:attrName>ppt_w</p:attrName>
                                        </p:attrNameLst>
                                      </p:cBhvr>
                                      <p:tavLst>
                                        <p:tav tm="0" fmla="#ppt_w*sin(2.5*pi*$)">
                                          <p:val>
                                            <p:fltVal val="0"/>
                                          </p:val>
                                        </p:tav>
                                        <p:tav tm="100000">
                                          <p:val>
                                            <p:fltVal val="1"/>
                                          </p:val>
                                        </p:tav>
                                      </p:tavLst>
                                    </p:anim>
                                    <p:anim calcmode="lin" valueType="num">
                                      <p:cBhvr>
                                        <p:cTn id="9"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A603AB"/>
            </a:gs>
            <a:gs pos="0">
              <a:srgbClr val="0819FB"/>
            </a:gs>
            <a:gs pos="35001">
              <a:srgbClr val="1A8D48"/>
            </a:gs>
            <a:gs pos="45000">
              <a:srgbClr val="FFFF00"/>
            </a:gs>
            <a:gs pos="68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112" y="2708920"/>
            <a:ext cx="3672408" cy="1887074"/>
          </a:xfrm>
          <a:solidFill>
            <a:srgbClr val="92D050"/>
          </a:solidFill>
          <a:ln>
            <a:solidFill>
              <a:srgbClr val="002060"/>
            </a:solidFill>
          </a:ln>
          <a:scene3d>
            <a:camera prst="orthographicFront"/>
            <a:lightRig rig="threePt" dir="t"/>
          </a:scene3d>
          <a:sp3d>
            <a:bevelT prst="relaxedInset"/>
          </a:sp3d>
        </p:spPr>
        <p:txBody>
          <a:bodyPr/>
          <a:lstStyle/>
          <a:p>
            <a:pPr marL="0" indent="0" algn="ctr">
              <a:buNone/>
            </a:pPr>
            <a:r>
              <a:rPr lang="en-US" sz="5400" i="1" dirty="0" smtClean="0">
                <a:solidFill>
                  <a:srgbClr val="FF0000"/>
                </a:solidFill>
              </a:rPr>
              <a:t>Shelley’s </a:t>
            </a:r>
            <a:r>
              <a:rPr lang="en-US" sz="5400"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funeral</a:t>
            </a:r>
            <a:endParaRPr lang="ru-RU" sz="5400" i="1" dirty="0">
              <a:solidFill>
                <a:srgbClr val="FF0000"/>
              </a:solidFill>
            </a:endParaRPr>
          </a:p>
        </p:txBody>
      </p:sp>
      <p:sp>
        <p:nvSpPr>
          <p:cNvPr id="3" name="Текст 2"/>
          <p:cNvSpPr>
            <a:spLocks noGrp="1"/>
          </p:cNvSpPr>
          <p:nvPr>
            <p:ph type="body" idx="1"/>
          </p:nvPr>
        </p:nvSpPr>
        <p:spPr>
          <a:xfrm>
            <a:off x="0" y="4607510"/>
            <a:ext cx="9180512" cy="2250490"/>
          </a:xfrm>
          <a:solidFill>
            <a:srgbClr val="00B050"/>
          </a:solidFill>
          <a:ln>
            <a:solidFill>
              <a:srgbClr val="7030A0"/>
            </a:solidFill>
          </a:ln>
          <a:effectLst>
            <a:innerShdw blurRad="63500" dist="50800" dir="10800000">
              <a:prstClr val="black">
                <a:alpha val="50000"/>
              </a:prstClr>
            </a:innerShdw>
          </a:effectLst>
        </p:spPr>
        <p:txBody>
          <a:bodyPr>
            <a:normAutofit fontScale="92500" lnSpcReduction="20000"/>
          </a:bodyPr>
          <a:lstStyle/>
          <a:p>
            <a:pPr algn="ctr"/>
            <a:r>
              <a:rPr lang="en-US" sz="4800" b="1" i="1"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The Whole Europe was shocked by Shelley’s death, he was burnt on the fire by his close friend Lord Byron.</a:t>
            </a:r>
            <a:endParaRPr lang="ru-RU" sz="4800" b="1" i="1"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
            <a:ext cx="5544616" cy="4653136"/>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653084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40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63888" y="260648"/>
            <a:ext cx="4435972" cy="3816424"/>
          </a:xfrm>
          <a:solidFill>
            <a:srgbClr val="FFFF00"/>
          </a:solidFill>
          <a:ln>
            <a:solidFill>
              <a:srgbClr val="00B0F0"/>
            </a:solidFill>
          </a:ln>
        </p:spPr>
        <p:txBody>
          <a:bodyPr>
            <a:normAutofit fontScale="90000"/>
          </a:bodyPr>
          <a:lstStyle/>
          <a:p>
            <a:pPr algn="ctr"/>
            <a:r>
              <a:rPr lang="en-US" sz="5400" b="1" i="1" dirty="0" smtClean="0">
                <a:solidFill>
                  <a:srgbClr val="FF0000"/>
                </a:solidFill>
              </a:rPr>
              <a:t>“Queen </a:t>
            </a:r>
            <a:r>
              <a:rPr lang="en-US" sz="5400" b="1" i="1" dirty="0" err="1" smtClean="0">
                <a:solidFill>
                  <a:srgbClr val="FF0000"/>
                </a:solidFill>
              </a:rPr>
              <a:t>Mab</a:t>
            </a:r>
            <a:r>
              <a:rPr lang="en-US" sz="5400" b="1" i="1" dirty="0" smtClean="0">
                <a:solidFill>
                  <a:srgbClr val="FF0000"/>
                </a:solidFill>
              </a:rPr>
              <a:t>” is a great Shelley’s poem</a:t>
            </a:r>
            <a:endParaRPr lang="ru-RU" sz="5400" b="1" i="1" dirty="0">
              <a:solidFill>
                <a:srgbClr val="FF0000"/>
              </a:solidFill>
            </a:endParaRPr>
          </a:p>
        </p:txBody>
      </p:sp>
      <p:sp>
        <p:nvSpPr>
          <p:cNvPr id="3" name="Текст 2"/>
          <p:cNvSpPr>
            <a:spLocks noGrp="1"/>
          </p:cNvSpPr>
          <p:nvPr>
            <p:ph type="body" idx="1"/>
          </p:nvPr>
        </p:nvSpPr>
        <p:spPr>
          <a:xfrm>
            <a:off x="179512" y="3717032"/>
            <a:ext cx="7813420" cy="2592288"/>
          </a:xfrm>
          <a:solidFill>
            <a:srgbClr val="92D050"/>
          </a:solidFill>
        </p:spPr>
        <p:txBody>
          <a:bodyPr>
            <a:noAutofit/>
          </a:bodyPr>
          <a:lstStyle/>
          <a:p>
            <a:pPr algn="ctr"/>
            <a:r>
              <a:rPr lang="en-US" sz="3200" b="1" i="1" dirty="0" smtClean="0">
                <a:solidFill>
                  <a:srgbClr val="FF0000"/>
                </a:solidFill>
              </a:rPr>
              <a:t>This poem was written in 1813. He created political images, saw a picture of the future. He saw himself as a prophet, as a brilliant dreamer, he saw a real picture of  the Universe.</a:t>
            </a:r>
            <a:endParaRPr lang="ru-RU" sz="3200" b="1" i="1"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2952328" cy="3312368"/>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526672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7" y="620688"/>
            <a:ext cx="5184576" cy="2736303"/>
          </a:xfrm>
          <a:solidFill>
            <a:srgbClr val="92D050"/>
          </a:solidFill>
          <a:ln>
            <a:solidFill>
              <a:srgbClr val="002060"/>
            </a:solidFill>
          </a:ln>
        </p:spPr>
        <p:txBody>
          <a:bodyPr>
            <a:normAutofit fontScale="90000"/>
          </a:bodyPr>
          <a:lstStyle/>
          <a:p>
            <a:pPr algn="ctr"/>
            <a:r>
              <a:rPr lang="en-US" sz="4400" b="1" i="1" dirty="0" smtClean="0">
                <a:solidFill>
                  <a:srgbClr val="FF0000"/>
                </a:solidFill>
              </a:rPr>
              <a:t>“A Freed Prometheus’’ – is a great poem written by Shelley</a:t>
            </a:r>
            <a:endParaRPr lang="ru-RU" sz="4400" b="1" i="1" dirty="0">
              <a:solidFill>
                <a:srgbClr val="FF0000"/>
              </a:solidFill>
            </a:endParaRPr>
          </a:p>
        </p:txBody>
      </p:sp>
      <p:sp>
        <p:nvSpPr>
          <p:cNvPr id="3" name="Текст 2"/>
          <p:cNvSpPr>
            <a:spLocks noGrp="1"/>
          </p:cNvSpPr>
          <p:nvPr>
            <p:ph type="body" sz="half" idx="2"/>
          </p:nvPr>
        </p:nvSpPr>
        <p:spPr>
          <a:xfrm>
            <a:off x="3203848" y="3429000"/>
            <a:ext cx="5266928" cy="3168352"/>
          </a:xfrm>
          <a:ln>
            <a:solidFill>
              <a:srgbClr val="00B0F0"/>
            </a:solidFill>
          </a:ln>
        </p:spPr>
        <p:style>
          <a:lnRef idx="3">
            <a:schemeClr val="lt1"/>
          </a:lnRef>
          <a:fillRef idx="1">
            <a:schemeClr val="accent1"/>
          </a:fillRef>
          <a:effectRef idx="1">
            <a:schemeClr val="accent1"/>
          </a:effectRef>
          <a:fontRef idx="minor">
            <a:schemeClr val="lt1"/>
          </a:fontRef>
        </p:style>
        <p:txBody>
          <a:bodyPr>
            <a:normAutofit lnSpcReduction="10000"/>
          </a:bodyPr>
          <a:lstStyle/>
          <a:p>
            <a:r>
              <a:rPr lang="en-US" sz="2400" b="1" i="1" dirty="0" smtClean="0">
                <a:solidFill>
                  <a:srgbClr val="FF0000"/>
                </a:solidFill>
              </a:rPr>
              <a:t>This poem is about a struggle between two forces:  ‘’</a:t>
            </a:r>
            <a:r>
              <a:rPr lang="en-US" sz="2400" b="1" i="1" dirty="0" err="1" smtClean="0">
                <a:solidFill>
                  <a:srgbClr val="FF0000"/>
                </a:solidFill>
              </a:rPr>
              <a:t>Zevs</a:t>
            </a:r>
            <a:r>
              <a:rPr lang="en-US" sz="2400" b="1" i="1" dirty="0" smtClean="0">
                <a:solidFill>
                  <a:srgbClr val="FF0000"/>
                </a:solidFill>
              </a:rPr>
              <a:t>’’ and “ Prometheus”. “</a:t>
            </a:r>
            <a:r>
              <a:rPr lang="en-US" sz="2400" b="1" i="1" dirty="0" err="1" smtClean="0">
                <a:solidFill>
                  <a:srgbClr val="FF0000"/>
                </a:solidFill>
              </a:rPr>
              <a:t>Zevs”hated</a:t>
            </a:r>
            <a:r>
              <a:rPr lang="en-US" sz="2400" b="1" i="1" dirty="0" smtClean="0">
                <a:solidFill>
                  <a:srgbClr val="FF0000"/>
                </a:solidFill>
              </a:rPr>
              <a:t> people whom Prometheus gifted  a fire and light. A “Freed Prometheus” is a fighter , he sent troubles to the whole mankind.  He took up a challenge to:”</a:t>
            </a:r>
            <a:r>
              <a:rPr lang="en-US" sz="2400" b="1" i="1" dirty="0" err="1" smtClean="0">
                <a:solidFill>
                  <a:srgbClr val="FF0000"/>
                </a:solidFill>
              </a:rPr>
              <a:t>Zevs</a:t>
            </a:r>
            <a:r>
              <a:rPr lang="en-US" sz="2400" b="1" i="1" dirty="0" smtClean="0">
                <a:solidFill>
                  <a:srgbClr val="FF0000"/>
                </a:solidFill>
              </a:rPr>
              <a:t>”,  who was a tyrant.</a:t>
            </a:r>
            <a:endParaRPr lang="ru-RU" sz="2400" b="1" i="1" dirty="0">
              <a:solidFill>
                <a:srgbClr val="FF0000"/>
              </a:solidFill>
            </a:endParaRPr>
          </a:p>
        </p:txBody>
      </p:sp>
      <p:pic>
        <p:nvPicPr>
          <p:cNvPr id="1026" name="Picture 2" descr="http://thelib.ru/books/00/04/92/00049274/i_10.png">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843" r="1843"/>
          <a:stretch>
            <a:fillRect/>
          </a:stretch>
        </p:blipFill>
        <p:spPr bwMode="auto">
          <a:xfrm>
            <a:off x="-108520" y="1628800"/>
            <a:ext cx="3457640" cy="3600400"/>
          </a:xfrm>
          <a:prstGeom prst="rect">
            <a:avLst/>
          </a:prstGeom>
          <a:ln>
            <a:solidFill>
              <a:srgbClr val="FF0000"/>
            </a:solidFill>
          </a:ln>
        </p:spPr>
        <p:style>
          <a:lnRef idx="0">
            <a:scrgbClr r="0" g="0" b="0"/>
          </a:lnRef>
          <a:fillRef idx="1002">
            <a:schemeClr val="lt2"/>
          </a:fillRef>
          <a:effectRef idx="0">
            <a:scrgbClr r="0" g="0" b="0"/>
          </a:effectRef>
          <a:fontRef idx="major"/>
        </p:style>
      </p:pic>
    </p:spTree>
    <p:extLst>
      <p:ext uri="{BB962C8B-B14F-4D97-AF65-F5344CB8AC3E}">
        <p14:creationId xmlns:p14="http://schemas.microsoft.com/office/powerpoint/2010/main" val="3181183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ppt_w</p:attrName>
                                        </p:attrNameLst>
                                      </p:cBhvr>
                                      <p:tavLst>
                                        <p:tav tm="0" fmla="#ppt_w*sin(2.5*pi*$)">
                                          <p:val>
                                            <p:fltVal val="0"/>
                                          </p:val>
                                        </p:tav>
                                        <p:tav tm="100000">
                                          <p:val>
                                            <p:fltVal val="1"/>
                                          </p:val>
                                        </p:tav>
                                      </p:tavLst>
                                    </p:anim>
                                    <p:anim calcmode="lin" valueType="num">
                                      <p:cBhvr>
                                        <p:cTn id="9" dur="2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059832" y="503508"/>
            <a:ext cx="4600600" cy="2997500"/>
          </a:xfrm>
          <a:solidFill>
            <a:srgbClr val="FFFF00"/>
          </a:solidFill>
          <a:ln>
            <a:solidFill>
              <a:srgbClr val="FF0000"/>
            </a:solidFill>
          </a:ln>
        </p:spPr>
        <p:txBody>
          <a:bodyPr>
            <a:normAutofit fontScale="62500" lnSpcReduction="20000"/>
          </a:bodyPr>
          <a:lstStyle/>
          <a:p>
            <a:pPr marL="45720" indent="0">
              <a:buNone/>
            </a:pPr>
            <a:endParaRPr lang="en-US" sz="3600" b="1" i="1" dirty="0" smtClean="0">
              <a:solidFill>
                <a:srgbClr val="C00000"/>
              </a:solidFill>
            </a:endParaRPr>
          </a:p>
          <a:p>
            <a:pPr marL="45720" indent="0">
              <a:buNone/>
            </a:pPr>
            <a:r>
              <a:rPr lang="en-US" sz="4000" b="1" i="1" dirty="0">
                <a:solidFill>
                  <a:srgbClr val="C00000"/>
                </a:solidFill>
              </a:rPr>
              <a:t>S</a:t>
            </a:r>
            <a:r>
              <a:rPr lang="en-US" sz="4000" b="1" i="1" dirty="0" smtClean="0">
                <a:solidFill>
                  <a:srgbClr val="C00000"/>
                </a:solidFill>
              </a:rPr>
              <a:t>he was a famous English writer. When she was very young she fell in love with Percy Shelley, left her native house and ran with him to Switzerland. It was a very brave step for those times.</a:t>
            </a:r>
            <a:endParaRPr lang="ru-RU" sz="4000" b="1" i="1" dirty="0">
              <a:solidFill>
                <a:srgbClr val="C00000"/>
              </a:solidFill>
            </a:endParaRPr>
          </a:p>
        </p:txBody>
      </p:sp>
      <p:sp>
        <p:nvSpPr>
          <p:cNvPr id="2" name="Заголовок 1"/>
          <p:cNvSpPr>
            <a:spLocks noGrp="1"/>
          </p:cNvSpPr>
          <p:nvPr>
            <p:ph type="title"/>
          </p:nvPr>
        </p:nvSpPr>
        <p:spPr>
          <a:xfrm>
            <a:off x="3131840" y="3501008"/>
            <a:ext cx="4536504" cy="3356992"/>
          </a:xfrm>
          <a:solidFill>
            <a:srgbClr val="92D050"/>
          </a:solidFill>
          <a:ln>
            <a:solidFill>
              <a:srgbClr val="FF0000"/>
            </a:solidFill>
          </a:ln>
        </p:spPr>
        <p:txBody>
          <a:bodyPr/>
          <a:lstStyle/>
          <a:p>
            <a:pPr algn="ctr"/>
            <a:r>
              <a:rPr lang="en-US" sz="5400" i="1" dirty="0">
                <a:solidFill>
                  <a:srgbClr val="C00000"/>
                </a:solidFill>
              </a:rPr>
              <a:t>Shelley  Mary</a:t>
            </a:r>
            <a:r>
              <a:rPr lang="ru-RU" sz="5400" i="1" dirty="0">
                <a:solidFill>
                  <a:srgbClr val="C00000"/>
                </a:solidFill>
              </a:rPr>
              <a:t/>
            </a:r>
            <a:br>
              <a:rPr lang="ru-RU" sz="5400" i="1" dirty="0">
                <a:solidFill>
                  <a:srgbClr val="C00000"/>
                </a:solidFill>
              </a:rPr>
            </a:br>
            <a:r>
              <a:rPr lang="ru-RU" sz="5400" i="1" dirty="0" smtClean="0">
                <a:solidFill>
                  <a:srgbClr val="C00000"/>
                </a:solidFill>
              </a:rPr>
              <a:t>(1797 – 1851)</a:t>
            </a:r>
            <a:endParaRPr lang="ru-RU" sz="5400" dirty="0"/>
          </a:p>
        </p:txBody>
      </p:sp>
      <p:pic>
        <p:nvPicPr>
          <p:cNvPr id="4" name="Рисунок 3" descr="M. Shelley"/>
          <p:cNvPicPr/>
          <p:nvPr/>
        </p:nvPicPr>
        <p:blipFill>
          <a:blip r:embed="rId2">
            <a:extLst>
              <a:ext uri="{28A0092B-C50C-407E-A947-70E740481C1C}">
                <a14:useLocalDpi xmlns:a14="http://schemas.microsoft.com/office/drawing/2010/main" val="0"/>
              </a:ext>
            </a:extLst>
          </a:blip>
          <a:srcRect/>
          <a:stretch>
            <a:fillRect/>
          </a:stretch>
        </p:blipFill>
        <p:spPr bwMode="auto">
          <a:xfrm>
            <a:off x="179511" y="476672"/>
            <a:ext cx="2921691" cy="3744416"/>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17652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43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13376" y="749300"/>
            <a:ext cx="432048" cy="4335884"/>
          </a:xfrm>
          <a:solidFill>
            <a:srgbClr val="92D050"/>
          </a:solidFill>
          <a:ln>
            <a:solidFill>
              <a:srgbClr val="FF0000"/>
            </a:solidFill>
          </a:ln>
        </p:spPr>
        <p:txBody>
          <a:bodyPr/>
          <a:lstStyle/>
          <a:p>
            <a:endParaRPr lang="ru-RU" b="0" i="1" dirty="0">
              <a:solidFill>
                <a:srgbClr val="FF0000"/>
              </a:solidFill>
            </a:endParaRPr>
          </a:p>
        </p:txBody>
      </p:sp>
      <p:sp>
        <p:nvSpPr>
          <p:cNvPr id="3" name="Текст 2"/>
          <p:cNvSpPr>
            <a:spLocks noGrp="1"/>
          </p:cNvSpPr>
          <p:nvPr>
            <p:ph type="body" idx="1"/>
          </p:nvPr>
        </p:nvSpPr>
        <p:spPr>
          <a:xfrm>
            <a:off x="179512" y="3717032"/>
            <a:ext cx="8784976" cy="2984181"/>
          </a:xfrm>
          <a:solidFill>
            <a:srgbClr val="FFFF00"/>
          </a:solidFill>
          <a:ln>
            <a:solidFill>
              <a:srgbClr val="FF0000"/>
            </a:solidFill>
          </a:ln>
        </p:spPr>
        <p:txBody>
          <a:bodyPr>
            <a:normAutofit fontScale="92500" lnSpcReduction="20000"/>
          </a:bodyPr>
          <a:lstStyle/>
          <a:p>
            <a:pPr algn="ctr"/>
            <a:r>
              <a:rPr lang="en-US" sz="3200" b="1" i="1" dirty="0" smtClean="0">
                <a:solidFill>
                  <a:srgbClr val="FF0000"/>
                </a:solidFill>
              </a:rPr>
              <a:t>Mary Shelley – poet’s wife (1797 – 1857).She was a daughter of </a:t>
            </a:r>
            <a:r>
              <a:rPr lang="en-US" sz="3200" b="1" i="1" dirty="0">
                <a:solidFill>
                  <a:srgbClr val="FF0000"/>
                </a:solidFill>
              </a:rPr>
              <a:t>a</a:t>
            </a:r>
            <a:r>
              <a:rPr lang="en-US" sz="3200" b="1" i="1" dirty="0" smtClean="0">
                <a:solidFill>
                  <a:srgbClr val="FF0000"/>
                </a:solidFill>
              </a:rPr>
              <a:t> writer and political philosopher. She was very talented and she earned money writing novels. One of her famous novels is: </a:t>
            </a:r>
          </a:p>
          <a:p>
            <a:pPr algn="ctr"/>
            <a:r>
              <a:rPr lang="en-US" sz="3200" b="1" i="1" dirty="0" smtClean="0">
                <a:solidFill>
                  <a:srgbClr val="FF0000"/>
                </a:solidFill>
              </a:rPr>
              <a:t>“Frankenstein”, it’s a book about a great mistake of a person’s genius.</a:t>
            </a:r>
            <a:endParaRPr lang="ru-RU" sz="3200" b="1" i="1" dirty="0">
              <a:solidFill>
                <a:srgbClr val="FF0000"/>
              </a:solidFill>
            </a:endParaRPr>
          </a:p>
        </p:txBody>
      </p:sp>
      <p:pic>
        <p:nvPicPr>
          <p:cNvPr id="2050" name="Picture 2" descr="C:\Users\1\Pictures\690ru[1].jpg"/>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7503" y="188639"/>
            <a:ext cx="4202287" cy="3411761"/>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790" y="188638"/>
            <a:ext cx="4438673" cy="3411761"/>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324281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39000">
              <a:srgbClr val="FF3399"/>
            </a:gs>
            <a:gs pos="25000">
              <a:srgbClr val="FF6633"/>
            </a:gs>
            <a:gs pos="50000">
              <a:srgbClr val="FFFF00"/>
            </a:gs>
            <a:gs pos="75000">
              <a:srgbClr val="01A78F"/>
            </a:gs>
            <a:gs pos="87000">
              <a:srgbClr val="3366FF"/>
            </a:gs>
          </a:gsLst>
          <a:lin ang="5400000" scaled="0"/>
        </a:grad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p:txBody>
          <a:bodyPr/>
          <a:lstStyle/>
          <a:p>
            <a:endParaRPr lang="ru-RU" dirty="0"/>
          </a:p>
          <a:p>
            <a:endParaRPr lang="ru-RU" dirty="0"/>
          </a:p>
        </p:txBody>
      </p:sp>
      <p:sp>
        <p:nvSpPr>
          <p:cNvPr id="2" name="Заголовок 1"/>
          <p:cNvSpPr>
            <a:spLocks noGrp="1"/>
          </p:cNvSpPr>
          <p:nvPr>
            <p:ph type="title"/>
          </p:nvPr>
        </p:nvSpPr>
        <p:spPr>
          <a:xfrm>
            <a:off x="839095" y="1484784"/>
            <a:ext cx="3636085" cy="1983509"/>
          </a:xfrm>
          <a:solidFill>
            <a:srgbClr val="FFFF00"/>
          </a:solidFill>
        </p:spPr>
        <p:style>
          <a:lnRef idx="2">
            <a:schemeClr val="accent6"/>
          </a:lnRef>
          <a:fillRef idx="1">
            <a:schemeClr val="lt1"/>
          </a:fillRef>
          <a:effectRef idx="0">
            <a:schemeClr val="accent6"/>
          </a:effectRef>
          <a:fontRef idx="minor">
            <a:schemeClr val="dk1"/>
          </a:fontRef>
        </p:style>
        <p:txBody>
          <a:bodyPr/>
          <a:lstStyle/>
          <a:p>
            <a:pPr algn="ctr"/>
            <a:r>
              <a:rPr lang="en-US" sz="3600" b="1" i="1" dirty="0" smtClean="0">
                <a:solidFill>
                  <a:srgbClr val="FF0000"/>
                </a:solidFill>
              </a:rPr>
              <a:t>Young Shelley at the University in </a:t>
            </a:r>
            <a:r>
              <a:rPr lang="en-US" sz="3600" b="1" i="1" dirty="0" err="1" smtClean="0">
                <a:solidFill>
                  <a:srgbClr val="FF0000"/>
                </a:solidFill>
              </a:rPr>
              <a:t>Iton</a:t>
            </a:r>
            <a:r>
              <a:rPr lang="en-US" sz="3600" b="1" i="1" dirty="0" smtClean="0">
                <a:solidFill>
                  <a:srgbClr val="FF0000"/>
                </a:solidFill>
              </a:rPr>
              <a:t>, England</a:t>
            </a:r>
            <a:endParaRPr lang="ru-RU" sz="3600" b="1" i="1" dirty="0">
              <a:solidFill>
                <a:srgbClr val="FF0000"/>
              </a:solidFill>
            </a:endParaRPr>
          </a:p>
        </p:txBody>
      </p:sp>
      <p:sp>
        <p:nvSpPr>
          <p:cNvPr id="3" name="Объект 2"/>
          <p:cNvSpPr>
            <a:spLocks noGrp="1"/>
          </p:cNvSpPr>
          <p:nvPr>
            <p:ph idx="1"/>
          </p:nvPr>
        </p:nvSpPr>
        <p:spPr>
          <a:xfrm>
            <a:off x="4499993" y="0"/>
            <a:ext cx="4110608" cy="3501008"/>
          </a:xfrm>
          <a:solidFill>
            <a:srgbClr val="92D050"/>
          </a:solidFill>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r>
              <a:rPr lang="en-US" sz="2800" b="1" i="1" dirty="0" smtClean="0">
                <a:solidFill>
                  <a:srgbClr val="FF0000"/>
                </a:solidFill>
              </a:rPr>
              <a:t>After school Shelley learned at a famous private school in England. His young soul was wounded when he saw fights and </a:t>
            </a:r>
            <a:r>
              <a:rPr lang="en-US" sz="2800" b="1" i="1" dirty="0">
                <a:solidFill>
                  <a:srgbClr val="FF0000"/>
                </a:solidFill>
              </a:rPr>
              <a:t>i</a:t>
            </a:r>
            <a:r>
              <a:rPr lang="en-US" sz="2800" b="1" i="1" dirty="0" smtClean="0">
                <a:solidFill>
                  <a:srgbClr val="FF0000"/>
                </a:solidFill>
              </a:rPr>
              <a:t>njustice there. He was indifferent to learning, but those times he was interested in  the ideas of freedom, justice and quality.</a:t>
            </a:r>
            <a:endParaRPr lang="ru-RU" sz="2800" b="1" i="1"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01008"/>
            <a:ext cx="3744416" cy="3240360"/>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74670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7000">
              <a:srgbClr val="FF6633"/>
            </a:gs>
            <a:gs pos="68000">
              <a:srgbClr val="FFFF00"/>
            </a:gs>
            <a:gs pos="75000">
              <a:srgbClr val="01A78F"/>
            </a:gs>
            <a:gs pos="90000">
              <a:srgbClr val="3366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484784"/>
            <a:ext cx="3995935" cy="1800201"/>
          </a:xfrm>
          <a:solidFill>
            <a:srgbClr val="00B0F0"/>
          </a:solidFill>
        </p:spPr>
        <p:txBody>
          <a:bodyPr/>
          <a:lstStyle/>
          <a:p>
            <a:pPr marL="0" indent="0" algn="ctr">
              <a:buNone/>
            </a:pPr>
            <a:r>
              <a:rPr lang="en-US" sz="4800" b="1" i="1" dirty="0" smtClean="0">
                <a:solidFill>
                  <a:srgbClr val="FF0000"/>
                </a:solidFill>
              </a:rPr>
              <a:t>Passionate love</a:t>
            </a:r>
            <a:endParaRPr lang="ru-RU" sz="4800" b="1" i="1" dirty="0">
              <a:solidFill>
                <a:srgbClr val="FF0000"/>
              </a:solidFill>
            </a:endParaRPr>
          </a:p>
        </p:txBody>
      </p:sp>
      <p:sp>
        <p:nvSpPr>
          <p:cNvPr id="3" name="Объект 2"/>
          <p:cNvSpPr>
            <a:spLocks noGrp="1"/>
          </p:cNvSpPr>
          <p:nvPr>
            <p:ph idx="1"/>
          </p:nvPr>
        </p:nvSpPr>
        <p:spPr>
          <a:xfrm>
            <a:off x="5508104" y="2996952"/>
            <a:ext cx="3577674" cy="3456384"/>
          </a:xfrm>
          <a:solidFill>
            <a:srgbClr val="92D050"/>
          </a:solidFill>
          <a:ln>
            <a:solidFill>
              <a:srgbClr val="FF0000"/>
            </a:solidFill>
          </a:ln>
        </p:spPr>
        <p:txBody>
          <a:bodyPr>
            <a:noAutofit/>
          </a:bodyPr>
          <a:lstStyle/>
          <a:p>
            <a:pPr lvl="5" algn="ctr"/>
            <a:r>
              <a:rPr lang="en-US" sz="1600" b="1" i="1" dirty="0" smtClean="0">
                <a:solidFill>
                  <a:srgbClr val="FF0000"/>
                </a:solidFill>
              </a:rPr>
              <a:t>Percy and Shelley removed many times, changed flats. They had to conceal their intentions. Friends helped them, namely Lord Byron.</a:t>
            </a:r>
            <a:endParaRPr lang="ru-RU" sz="1600" b="1" i="1" dirty="0">
              <a:solidFill>
                <a:srgbClr val="FF0000"/>
              </a:solidFill>
            </a:endParaRPr>
          </a:p>
        </p:txBody>
      </p:sp>
      <p:pic>
        <p:nvPicPr>
          <p:cNvPr id="1026" name="Picture 2" descr="http://stest.ardisbook.ru/data/image/authots/Shell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46" y="3343563"/>
            <a:ext cx="2808312" cy="2263900"/>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590"/>
            <a:ext cx="2592288" cy="2564904"/>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2" descr="C:\Users\1\Pictures\823af4393a3bda92d69172b10e9b7fa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3645024"/>
            <a:ext cx="1512168" cy="2016224"/>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05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8000"/>
                <a:shade val="90000"/>
                <a:satMod val="160000"/>
                <a:lumMod val="100000"/>
              </a:schemeClr>
            </a:gs>
            <a:gs pos="47000">
              <a:schemeClr val="bg2">
                <a:tint val="95000"/>
                <a:shade val="100000"/>
                <a:satMod val="130000"/>
                <a:lumMod val="130000"/>
              </a:schemeClr>
            </a:gs>
            <a:gs pos="100000">
              <a:schemeClr val="bg2">
                <a:tint val="97000"/>
                <a:shade val="100000"/>
                <a:hueMod val="100000"/>
                <a:satMod val="140000"/>
                <a:lumMod val="8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0" y="1714500"/>
            <a:ext cx="4608512" cy="2434580"/>
          </a:xfrm>
          <a:solidFill>
            <a:srgbClr val="92D050"/>
          </a:solidFill>
          <a:ln>
            <a:solidFill>
              <a:srgbClr val="002060"/>
            </a:solidFill>
          </a:ln>
        </p:spPr>
        <p:txBody>
          <a:bodyPr/>
          <a:lstStyle/>
          <a:p>
            <a:pPr algn="ctr"/>
            <a:r>
              <a:rPr lang="en-US" sz="7200" i="1" dirty="0" smtClean="0">
                <a:solidFill>
                  <a:srgbClr val="FF0000"/>
                </a:solidFill>
              </a:rPr>
              <a:t>Shelley in Italy</a:t>
            </a:r>
            <a:endParaRPr lang="ru-RU" sz="7200" i="1" dirty="0">
              <a:solidFill>
                <a:srgbClr val="FF0000"/>
              </a:solidFill>
            </a:endParaRPr>
          </a:p>
        </p:txBody>
      </p:sp>
      <p:sp>
        <p:nvSpPr>
          <p:cNvPr id="3" name="Текст 2"/>
          <p:cNvSpPr>
            <a:spLocks noGrp="1"/>
          </p:cNvSpPr>
          <p:nvPr>
            <p:ph type="body" idx="1"/>
          </p:nvPr>
        </p:nvSpPr>
        <p:spPr>
          <a:xfrm>
            <a:off x="2022438" y="4149080"/>
            <a:ext cx="6437994" cy="2708920"/>
          </a:xfrm>
          <a:solidFill>
            <a:srgbClr val="00B0F0"/>
          </a:solidFill>
        </p:spPr>
        <p:style>
          <a:lnRef idx="2">
            <a:schemeClr val="accent6"/>
          </a:lnRef>
          <a:fillRef idx="1">
            <a:schemeClr val="lt1"/>
          </a:fillRef>
          <a:effectRef idx="0">
            <a:schemeClr val="accent6"/>
          </a:effectRef>
          <a:fontRef idx="minor">
            <a:schemeClr val="dk1"/>
          </a:fontRef>
        </p:style>
        <p:txBody>
          <a:bodyPr>
            <a:normAutofit fontScale="92500"/>
          </a:bodyPr>
          <a:lstStyle/>
          <a:p>
            <a:pPr algn="ctr"/>
            <a:r>
              <a:rPr lang="en-US" sz="3200" b="1" i="1" dirty="0" smtClean="0">
                <a:solidFill>
                  <a:srgbClr val="FF0000"/>
                </a:solidFill>
              </a:rPr>
              <a:t>Shelley and </a:t>
            </a:r>
            <a:r>
              <a:rPr lang="en-US" sz="3200" b="1" i="1" dirty="0">
                <a:solidFill>
                  <a:srgbClr val="FF0000"/>
                </a:solidFill>
              </a:rPr>
              <a:t>M</a:t>
            </a:r>
            <a:r>
              <a:rPr lang="en-US" sz="3200" b="1" i="1" dirty="0" smtClean="0">
                <a:solidFill>
                  <a:srgbClr val="FF0000"/>
                </a:solidFill>
              </a:rPr>
              <a:t>ary went to Italy. Here Shelley spent the best years of his life. The beauty of Italian landscapes inspired Shelley to work much and to write a lot. </a:t>
            </a:r>
            <a:endParaRPr lang="ru-RU" sz="3200" b="1" i="1" dirty="0">
              <a:solidFill>
                <a:srgbClr val="FF0000"/>
              </a:solidFill>
            </a:endParaRPr>
          </a:p>
        </p:txBody>
      </p:sp>
      <p:pic>
        <p:nvPicPr>
          <p:cNvPr id="2050" name="Picture 2" descr="C:\Users\1\Pictures\0_b4629_49d6d9e6_XXX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6632"/>
            <a:ext cx="3816424" cy="3312368"/>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C:\Users\1\Pictures\823af4393a3bda92d69172b10e9b7fa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437112"/>
            <a:ext cx="1674440" cy="2232248"/>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8000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44824"/>
            <a:ext cx="4724013" cy="5013176"/>
          </a:xfrm>
          <a:solidFill>
            <a:srgbClr val="92D050"/>
          </a:solidFill>
          <a:ln>
            <a:solidFill>
              <a:srgbClr val="FF0000"/>
            </a:solidFill>
          </a:ln>
        </p:spPr>
        <p:txBody>
          <a:bodyPr/>
          <a:lstStyle/>
          <a:p>
            <a:pPr algn="ctr"/>
            <a:r>
              <a:rPr lang="en-US" b="1" i="1" dirty="0" smtClean="0">
                <a:solidFill>
                  <a:srgbClr val="FF0000"/>
                </a:solidFill>
              </a:rPr>
              <a:t>A Great English writer – Andre </a:t>
            </a:r>
            <a:r>
              <a:rPr lang="en-US" b="1" i="1" dirty="0" err="1" smtClean="0">
                <a:solidFill>
                  <a:srgbClr val="FF0000"/>
                </a:solidFill>
              </a:rPr>
              <a:t>Morua</a:t>
            </a:r>
            <a:r>
              <a:rPr lang="en-US" b="1" i="1" dirty="0" smtClean="0">
                <a:solidFill>
                  <a:srgbClr val="FF0000"/>
                </a:solidFill>
              </a:rPr>
              <a:t> wrote a book about Shelley’s life   </a:t>
            </a:r>
            <a:endParaRPr lang="ru-RU" b="1" i="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533" y="836712"/>
            <a:ext cx="4305300" cy="5896662"/>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681183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3074" name="Picture 2" descr="C:\Users\1\Pictures\1378407194_shelli_m_frankenshteyn_ili_sovremennyy_prometey_by_vinokurova_orgin[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58000" contrast="-2000"/>
                    </a14:imgEffect>
                  </a14:imgLayer>
                </a14:imgProps>
              </a:ext>
              <a:ext uri="{28A0092B-C50C-407E-A947-70E740481C1C}">
                <a14:useLocalDpi xmlns:a14="http://schemas.microsoft.com/office/drawing/2010/main" val="0"/>
              </a:ext>
            </a:extLst>
          </a:blip>
          <a:srcRect/>
          <a:stretch>
            <a:fillRect/>
          </a:stretch>
        </p:blipFill>
        <p:spPr bwMode="auto">
          <a:xfrm>
            <a:off x="0" y="908720"/>
            <a:ext cx="5619750" cy="5619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647767" y="2172648"/>
            <a:ext cx="3316720" cy="2480488"/>
          </a:xfrm>
        </p:spPr>
        <p:txBody>
          <a:bodyPr/>
          <a:lstStyle/>
          <a:p>
            <a:r>
              <a:rPr lang="en-US" dirty="0" smtClean="0"/>
              <a:t>Among readers</a:t>
            </a:r>
            <a:endParaRPr lang="ru-RU" dirty="0"/>
          </a:p>
        </p:txBody>
      </p:sp>
      <p:sp>
        <p:nvSpPr>
          <p:cNvPr id="3" name="Текст 2"/>
          <p:cNvSpPr>
            <a:spLocks noGrp="1"/>
          </p:cNvSpPr>
          <p:nvPr>
            <p:ph type="body" idx="1"/>
          </p:nvPr>
        </p:nvSpPr>
        <p:spPr>
          <a:xfrm>
            <a:off x="5647767" y="1556793"/>
            <a:ext cx="3316721" cy="4682082"/>
          </a:xfrm>
          <a:solidFill>
            <a:srgbClr val="92D050"/>
          </a:solidFill>
          <a:ln>
            <a:solidFill>
              <a:srgbClr val="00B0F0"/>
            </a:solidFill>
          </a:ln>
        </p:spPr>
        <p:txBody>
          <a:bodyPr>
            <a:noAutofit/>
          </a:bodyPr>
          <a:lstStyle/>
          <a:p>
            <a:pPr algn="ctr"/>
            <a:r>
              <a:rPr lang="en-US" sz="4800" b="1" i="1" dirty="0" smtClean="0">
                <a:solidFill>
                  <a:srgbClr val="FF0000"/>
                </a:solidFill>
              </a:rPr>
              <a:t>The book had a great success</a:t>
            </a:r>
          </a:p>
          <a:p>
            <a:pPr algn="ctr"/>
            <a:r>
              <a:rPr lang="en-US" sz="4800" b="1" i="1" dirty="0">
                <a:solidFill>
                  <a:srgbClr val="FF0000"/>
                </a:solidFill>
              </a:rPr>
              <a:t>a</a:t>
            </a:r>
            <a:r>
              <a:rPr lang="en-US" sz="4800" b="1" i="1" dirty="0" smtClean="0">
                <a:solidFill>
                  <a:srgbClr val="FF0000"/>
                </a:solidFill>
              </a:rPr>
              <a:t>mong readers </a:t>
            </a:r>
            <a:endParaRPr lang="ru-RU" sz="4800" b="1" i="1" dirty="0">
              <a:solidFill>
                <a:srgbClr val="FF0000"/>
              </a:solidFill>
            </a:endParaRPr>
          </a:p>
        </p:txBody>
      </p:sp>
    </p:spTree>
    <p:extLst>
      <p:ext uri="{BB962C8B-B14F-4D97-AF65-F5344CB8AC3E}">
        <p14:creationId xmlns:p14="http://schemas.microsoft.com/office/powerpoint/2010/main" val="3423527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22000">
              <a:srgbClr val="FF7A00"/>
            </a:gs>
            <a:gs pos="62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3" y="2852936"/>
            <a:ext cx="4940028" cy="1743058"/>
          </a:xfrm>
        </p:spPr>
        <p:txBody>
          <a:bodyPr/>
          <a:lstStyle/>
          <a:p>
            <a:endParaRPr lang="ru-RU" b="0" dirty="0"/>
          </a:p>
        </p:txBody>
      </p:sp>
      <p:sp>
        <p:nvSpPr>
          <p:cNvPr id="3" name="Текст 2"/>
          <p:cNvSpPr>
            <a:spLocks noGrp="1"/>
          </p:cNvSpPr>
          <p:nvPr>
            <p:ph type="body" idx="1"/>
          </p:nvPr>
        </p:nvSpPr>
        <p:spPr>
          <a:xfrm>
            <a:off x="2987824" y="3000622"/>
            <a:ext cx="5005108" cy="1652514"/>
          </a:xfrm>
          <a:solidFill>
            <a:srgbClr val="92D050"/>
          </a:solidFill>
          <a:ln>
            <a:solidFill>
              <a:srgbClr val="FF0000"/>
            </a:solidFill>
          </a:ln>
        </p:spPr>
        <p:txBody>
          <a:bodyPr>
            <a:normAutofit lnSpcReduction="10000"/>
          </a:bodyPr>
          <a:lstStyle/>
          <a:p>
            <a:pPr algn="ctr"/>
            <a:r>
              <a:rPr lang="en-US" sz="28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 Italy Percy Shelley wrote his best things</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 </a:t>
            </a:r>
            <a:r>
              <a:rPr lang="en-US" sz="28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Free Prometheus”, “</a:t>
            </a:r>
            <a:r>
              <a:rPr lang="en-US" sz="2800" b="1" i="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Ellada</a:t>
            </a:r>
            <a:r>
              <a:rPr lang="en-US" sz="28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2800" b="1" i="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Chenchy’s</a:t>
            </a:r>
            <a:r>
              <a:rPr lang="en-US" sz="28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tragedy’’. </a:t>
            </a:r>
            <a:endParaRPr lang="ru-RU" sz="28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3074" name="Picture 2" descr="http://stat17.privet.ru/lr/09257b6ad801d1d3940ae8006bf27f3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476672"/>
            <a:ext cx="1619672" cy="152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0"/>
            <a:ext cx="2771800" cy="2852936"/>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7" name="Picture 5" descr="http://urpolga55.narod.ru/p1010368-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275856" cy="3000622"/>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9" name="Picture 7" descr="http://urpolga55.narod.ru/p1010391-1.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725144"/>
            <a:ext cx="3635896" cy="2132856"/>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2200" y="4653136"/>
            <a:ext cx="2771800" cy="2164270"/>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2" descr="http://stat17.privet.ru/lr/09257b6ad801d1d3940ae8006bf27f3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3785" y="4992612"/>
            <a:ext cx="1619672" cy="152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480408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2000"/>
                                        <p:tgtEl>
                                          <p:spTgt spid="3077"/>
                                        </p:tgtEl>
                                      </p:cBhvr>
                                    </p:animEffect>
                                    <p:anim calcmode="lin" valueType="num">
                                      <p:cBhvr>
                                        <p:cTn id="8" dur="2000" fill="hold"/>
                                        <p:tgtEl>
                                          <p:spTgt spid="3077"/>
                                        </p:tgtEl>
                                        <p:attrNameLst>
                                          <p:attrName>ppt_w</p:attrName>
                                        </p:attrNameLst>
                                      </p:cBhvr>
                                      <p:tavLst>
                                        <p:tav tm="0" fmla="#ppt_w*sin(2.5*pi*$)">
                                          <p:val>
                                            <p:fltVal val="0"/>
                                          </p:val>
                                        </p:tav>
                                        <p:tav tm="100000">
                                          <p:val>
                                            <p:fltVal val="1"/>
                                          </p:val>
                                        </p:tav>
                                      </p:tavLst>
                                    </p:anim>
                                    <p:anim calcmode="lin" valueType="num">
                                      <p:cBhvr>
                                        <p:cTn id="9" dur="2000" fill="hold"/>
                                        <p:tgtEl>
                                          <p:spTgt spid="30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383</TotalTime>
  <Words>458</Words>
  <Application>Microsoft Office PowerPoint</Application>
  <PresentationFormat>Экран (4:3)</PresentationFormat>
  <Paragraphs>28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Волна</vt:lpstr>
      <vt:lpstr>ca</vt:lpstr>
      <vt:lpstr>Shelley  Mary (1797 – 1851)</vt:lpstr>
      <vt:lpstr>Презентация PowerPoint</vt:lpstr>
      <vt:lpstr>Young Shelley at the University in Iton, England</vt:lpstr>
      <vt:lpstr>Passionate love</vt:lpstr>
      <vt:lpstr>Shelley in Italy</vt:lpstr>
      <vt:lpstr>A Great English writer – Andre Morua wrote a book about Shelley’s life   </vt:lpstr>
      <vt:lpstr>Among readers</vt:lpstr>
      <vt:lpstr>Презентация PowerPoint</vt:lpstr>
      <vt:lpstr>Презентация PowerPoint</vt:lpstr>
      <vt:lpstr>By force or custom? Man who man would be, Must rule the empire of himself in it Must be supreme, establishing his throne On vanquished will, quelling the anarchy Of hopes and fears, being himself alone. </vt:lpstr>
      <vt:lpstr>Shelley’s funeral</vt:lpstr>
      <vt:lpstr>“Queen Mab” is a great Shelley’s poem</vt:lpstr>
      <vt:lpstr>“A Freed Prometheus’’ – is a great poem written by Shelley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60</cp:revision>
  <dcterms:created xsi:type="dcterms:W3CDTF">2014-01-10T09:37:24Z</dcterms:created>
  <dcterms:modified xsi:type="dcterms:W3CDTF">2014-01-15T04:30:03Z</dcterms:modified>
</cp:coreProperties>
</file>