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60.wmf"/><Relationship Id="rId7" Type="http://schemas.openxmlformats.org/officeDocument/2006/relationships/image" Target="../media/image63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55.wmf"/><Relationship Id="rId5" Type="http://schemas.openxmlformats.org/officeDocument/2006/relationships/image" Target="../media/image62.wmf"/><Relationship Id="rId10" Type="http://schemas.openxmlformats.org/officeDocument/2006/relationships/image" Target="../media/image66.wmf"/><Relationship Id="rId4" Type="http://schemas.openxmlformats.org/officeDocument/2006/relationships/image" Target="../media/image61.wmf"/><Relationship Id="rId9" Type="http://schemas.openxmlformats.org/officeDocument/2006/relationships/image" Target="../media/image6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itsu\Desktop\реферат\MainSlai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37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FB61F0-B5F5-429A-B250-8DB44CF45DDF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1D91B5-AA77-4C63-A367-1F9E7997F85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98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E7FBB3-F507-499E-AF71-6B6C990939A3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EEC990D-5129-47EF-BB99-75DB0F7EC51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567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4A83EC3-9B33-4CBA-9BCF-E1C9EBC62B8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E85B81-A2B8-42D5-8755-594F93F36A2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760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481754-B6AD-4CD4-AE33-55AAF6CBCC20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E12F12B-84DD-48E7-9CF5-5EEEAD7A41D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726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2487CC-E03B-4AF9-925B-35A2584B5CEE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547AF0-A11E-464E-A089-2F29E34BFED0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841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55D0CE-3FC0-4A96-9FB9-18D80635F3C7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530D00-6D04-4104-ABB7-335F7C8E8F4F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798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07433F-C84C-4ADF-81F3-BEE52DCDC845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0EEFE6-8D41-409C-8792-97CA39380EE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84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C56318-3530-439D-AF4A-2A0AD878B58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2A5032-9FE5-4D63-8EDD-09E9CE5A86E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52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7C1B15-86EE-432E-9176-A31C0FD68D6A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140F2E-125E-475F-82BB-6E6B584EF964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0246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7A2B58-02CD-43DA-ACA2-4C8FA272518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17.03.2014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50193C-4530-4007-AD68-5DD9A43BAC8E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76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C942E-F145-4DCB-B0DD-6AF227013C73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1F47-2416-4148-A49A-114C79973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itsu\Desktop\реферат\SlaidPrint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66769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0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5.jpe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1.png"/><Relationship Id="rId3" Type="http://schemas.openxmlformats.org/officeDocument/2006/relationships/image" Target="../media/image45.jpeg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3" Type="http://schemas.openxmlformats.org/officeDocument/2006/relationships/image" Target="../media/image56.jpeg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21.png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57.jpeg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image" Target="../media/image67.jpeg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5" Type="http://schemas.openxmlformats.org/officeDocument/2006/relationships/image" Target="../media/image21.png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68.jpeg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71.jpeg"/><Relationship Id="rId4" Type="http://schemas.openxmlformats.org/officeDocument/2006/relationships/image" Target="../media/image7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07688" y="620688"/>
            <a:ext cx="7624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общеобразовательное учреждение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гимназия № 1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59832" y="5085184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Дацко Елена Владимировна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математики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81" y="4567836"/>
            <a:ext cx="2193581" cy="178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01562" y="0"/>
            <a:ext cx="0" cy="685800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>
          <a:xfrm>
            <a:off x="454641" y="0"/>
            <a:ext cx="0" cy="685800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1881" y="1268760"/>
            <a:ext cx="8394615" cy="3016497"/>
          </a:xfrm>
          <a:prstGeom prst="rect">
            <a:avLst/>
          </a:prstGeom>
          <a:noFill/>
          <a:ln w="76200" cmpd="tri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810" y="1268760"/>
            <a:ext cx="8330755" cy="313932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400" b="1" dirty="0" smtClean="0">
                <a:ln w="19050" cmpd="sng">
                  <a:solidFill>
                    <a:srgbClr val="00206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Решение планиметрических задач методом площадей</a:t>
            </a:r>
            <a:endParaRPr lang="ru-RU" sz="6400" b="1" dirty="0">
              <a:ln w="19050" cmpd="sng">
                <a:solidFill>
                  <a:srgbClr val="00206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5756" y="602330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Клин, Московская область, 2014 год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9732" y="439704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геометрии в 11 классе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767341"/>
            <a:ext cx="3816424" cy="3024336"/>
          </a:xfrm>
          <a:prstGeom prst="rect">
            <a:avLst/>
          </a:prstGeom>
        </p:spPr>
      </p:pic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3020463"/>
              </p:ext>
            </p:extLst>
          </p:nvPr>
        </p:nvGraphicFramePr>
        <p:xfrm>
          <a:off x="4998977" y="1108857"/>
          <a:ext cx="1239888" cy="392631"/>
        </p:xfrm>
        <a:graphic>
          <a:graphicData uri="http://schemas.openxmlformats.org/presentationml/2006/ole">
            <p:oleObj spid="_x0000_s14381" name="Формула" r:id="rId4" imgW="571004" imgH="177646" progId="Equation.3">
              <p:embed/>
            </p:oleObj>
          </a:graphicData>
        </a:graphic>
      </p:graphicFrame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6492361"/>
              </p:ext>
            </p:extLst>
          </p:nvPr>
        </p:nvGraphicFramePr>
        <p:xfrm>
          <a:off x="5020749" y="1589514"/>
          <a:ext cx="2088232" cy="424814"/>
        </p:xfrm>
        <a:graphic>
          <a:graphicData uri="http://schemas.openxmlformats.org/presentationml/2006/ole">
            <p:oleObj spid="_x0000_s14382" name="Формула" r:id="rId5" imgW="1206500" imgH="228600" progId="Equation.3">
              <p:embed/>
            </p:oleObj>
          </a:graphicData>
        </a:graphic>
      </p:graphicFrame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65270237"/>
              </p:ext>
            </p:extLst>
          </p:nvPr>
        </p:nvGraphicFramePr>
        <p:xfrm>
          <a:off x="5023182" y="2499701"/>
          <a:ext cx="1909027" cy="655338"/>
        </p:xfrm>
        <a:graphic>
          <a:graphicData uri="http://schemas.openxmlformats.org/presentationml/2006/ole">
            <p:oleObj spid="_x0000_s14383" name="Формула" r:id="rId6" imgW="634449" imgH="215713" progId="Equation.3">
              <p:embed/>
            </p:oleObj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параллелограмм,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970808" y="624185"/>
            <a:ext cx="1239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95189" y="2046039"/>
            <a:ext cx="1696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879166" y="3204265"/>
            <a:ext cx="21534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твет: 8.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188656" y="1074341"/>
            <a:ext cx="2340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параллелограмм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38065" y="4158372"/>
            <a:ext cx="86409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этом случае отношение площадей треугольника и параллелограмма равно отношению их высот. Высота параллелограмма есть высота треугольника. Но в нахождении площади треугольника присутствует коэффициент       ,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значит, составляя и решая данную пропорцию, получаем 8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5216135"/>
              </p:ext>
            </p:extLst>
          </p:nvPr>
        </p:nvGraphicFramePr>
        <p:xfrm>
          <a:off x="6991478" y="5229200"/>
          <a:ext cx="432048" cy="648072"/>
        </p:xfrm>
        <a:graphic>
          <a:graphicData uri="http://schemas.openxmlformats.org/presentationml/2006/ole">
            <p:oleObj spid="_x0000_s14384" name="Формула" r:id="rId7" imgW="152334" imgH="393529" progId="Equation.3">
              <p:embed/>
            </p:oleObj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25" name="Группа 24"/>
          <p:cNvGrpSpPr/>
          <p:nvPr/>
        </p:nvGrpSpPr>
        <p:grpSpPr>
          <a:xfrm>
            <a:off x="438276" y="105758"/>
            <a:ext cx="1793049" cy="523220"/>
            <a:chOff x="6012160" y="917475"/>
            <a:chExt cx="1793049" cy="52322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6012160" y="917475"/>
              <a:ext cx="1793049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4" y="968311"/>
              <a:ext cx="404292" cy="42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3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52" y="983343"/>
            <a:ext cx="4752528" cy="3888432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12162" y="630315"/>
            <a:ext cx="15841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68146" y="2790556"/>
            <a:ext cx="1872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95" y="5117349"/>
            <a:ext cx="1800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твет: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3398672"/>
              </p:ext>
            </p:extLst>
          </p:nvPr>
        </p:nvGraphicFramePr>
        <p:xfrm>
          <a:off x="5868146" y="1339943"/>
          <a:ext cx="2091292" cy="828625"/>
        </p:xfrm>
        <a:graphic>
          <a:graphicData uri="http://schemas.openxmlformats.org/presentationml/2006/ole">
            <p:oleObj spid="_x0000_s13353" name="Формула" r:id="rId4" imgW="507780" imgH="203112" progId="Equation.3">
              <p:embed/>
            </p:oleObj>
          </a:graphicData>
        </a:graphic>
      </p:graphicFrame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7278993"/>
              </p:ext>
            </p:extLst>
          </p:nvPr>
        </p:nvGraphicFramePr>
        <p:xfrm>
          <a:off x="5868146" y="2060023"/>
          <a:ext cx="2160241" cy="685031"/>
        </p:xfrm>
        <a:graphic>
          <a:graphicData uri="http://schemas.openxmlformats.org/presentationml/2006/ole">
            <p:oleObj spid="_x0000_s13354" name="Формула" r:id="rId5" imgW="596641" imgH="177723" progId="Equation.3">
              <p:embed/>
            </p:oleObj>
          </a:graphicData>
        </a:graphic>
      </p:graphicFrame>
      <p:graphicFrame>
        <p:nvGraphicFramePr>
          <p:cNvPr id="133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1983302"/>
              </p:ext>
            </p:extLst>
          </p:nvPr>
        </p:nvGraphicFramePr>
        <p:xfrm>
          <a:off x="5868145" y="3644199"/>
          <a:ext cx="2252423" cy="1556822"/>
        </p:xfrm>
        <a:graphic>
          <a:graphicData uri="http://schemas.openxmlformats.org/presentationml/2006/ole">
            <p:oleObj spid="_x0000_s13355" name="Формула" r:id="rId6" imgW="647419" imgH="444307" progId="Equation.3">
              <p:embed/>
            </p:oleObj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5720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8082489"/>
              </p:ext>
            </p:extLst>
          </p:nvPr>
        </p:nvGraphicFramePr>
        <p:xfrm>
          <a:off x="3779979" y="5076118"/>
          <a:ext cx="504056" cy="1033315"/>
        </p:xfrm>
        <a:graphic>
          <a:graphicData uri="http://schemas.openxmlformats.org/presentationml/2006/ole">
            <p:oleObj spid="_x0000_s13356" name="Формула" r:id="rId7" imgW="190417" imgH="393529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19" name="Группа 18"/>
          <p:cNvGrpSpPr/>
          <p:nvPr/>
        </p:nvGrpSpPr>
        <p:grpSpPr>
          <a:xfrm>
            <a:off x="438276" y="105758"/>
            <a:ext cx="1793049" cy="523220"/>
            <a:chOff x="6012160" y="917475"/>
            <a:chExt cx="1793049" cy="52322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6012160" y="917475"/>
              <a:ext cx="1793049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4" y="968311"/>
              <a:ext cx="404292" cy="42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512" y="913075"/>
            <a:ext cx="4975816" cy="3569552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08104" y="643921"/>
            <a:ext cx="15841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64088" y="3657805"/>
            <a:ext cx="1872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75656" y="4940941"/>
            <a:ext cx="25922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твет: 10.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9819032"/>
              </p:ext>
            </p:extLst>
          </p:nvPr>
        </p:nvGraphicFramePr>
        <p:xfrm>
          <a:off x="5508104" y="1353549"/>
          <a:ext cx="1091490" cy="432048"/>
        </p:xfrm>
        <a:graphic>
          <a:graphicData uri="http://schemas.openxmlformats.org/presentationml/2006/ole">
            <p:oleObj spid="_x0000_s29787" name="Формула" r:id="rId4" imgW="457002" imgH="177723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3049799"/>
              </p:ext>
            </p:extLst>
          </p:nvPr>
        </p:nvGraphicFramePr>
        <p:xfrm>
          <a:off x="5508103" y="1857605"/>
          <a:ext cx="593007" cy="360040"/>
        </p:xfrm>
        <a:graphic>
          <a:graphicData uri="http://schemas.openxmlformats.org/presentationml/2006/ole">
            <p:oleObj spid="_x0000_s29788" name="Формула" r:id="rId5" imgW="266353" imgH="164885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0013339"/>
              </p:ext>
            </p:extLst>
          </p:nvPr>
        </p:nvGraphicFramePr>
        <p:xfrm>
          <a:off x="7380312" y="1857605"/>
          <a:ext cx="1008112" cy="432048"/>
        </p:xfrm>
        <a:graphic>
          <a:graphicData uri="http://schemas.openxmlformats.org/presentationml/2006/ole">
            <p:oleObj spid="_x0000_s29789" name="Формула" r:id="rId6" imgW="469696" imgH="203112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1838844"/>
              </p:ext>
            </p:extLst>
          </p:nvPr>
        </p:nvGraphicFramePr>
        <p:xfrm>
          <a:off x="5508103" y="2289653"/>
          <a:ext cx="530585" cy="360040"/>
        </p:xfrm>
        <a:graphic>
          <a:graphicData uri="http://schemas.openxmlformats.org/presentationml/2006/ole">
            <p:oleObj spid="_x0000_s29790" name="Формула" r:id="rId7" imgW="266353" imgH="177569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018723"/>
              </p:ext>
            </p:extLst>
          </p:nvPr>
        </p:nvGraphicFramePr>
        <p:xfrm>
          <a:off x="7380312" y="2289653"/>
          <a:ext cx="1008112" cy="432048"/>
        </p:xfrm>
        <a:graphic>
          <a:graphicData uri="http://schemas.openxmlformats.org/presentationml/2006/ole">
            <p:oleObj spid="_x0000_s29791" name="Формула" r:id="rId8" imgW="469696" imgH="203112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5931615"/>
              </p:ext>
            </p:extLst>
          </p:nvPr>
        </p:nvGraphicFramePr>
        <p:xfrm>
          <a:off x="5580112" y="2649693"/>
          <a:ext cx="363830" cy="432048"/>
        </p:xfrm>
        <a:graphic>
          <a:graphicData uri="http://schemas.openxmlformats.org/presentationml/2006/ole">
            <p:oleObj spid="_x0000_s29792" name="Формула" r:id="rId9" imgW="152202" imgH="177569" progId="Equation.3">
              <p:embed/>
            </p:oleObj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5685759"/>
              </p:ext>
            </p:extLst>
          </p:nvPr>
        </p:nvGraphicFramePr>
        <p:xfrm>
          <a:off x="7308304" y="2721701"/>
          <a:ext cx="552835" cy="374501"/>
        </p:xfrm>
        <a:graphic>
          <a:graphicData uri="http://schemas.openxmlformats.org/presentationml/2006/ole">
            <p:oleObj spid="_x0000_s29793" name="Формула" r:id="rId10" imgW="291973" imgH="203112" progId="Equation.3">
              <p:embed/>
            </p:oleObj>
          </a:graphicData>
        </a:graphic>
      </p:graphicFrame>
      <p:graphicFrame>
        <p:nvGraphicFramePr>
          <p:cNvPr id="296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1341149"/>
              </p:ext>
            </p:extLst>
          </p:nvPr>
        </p:nvGraphicFramePr>
        <p:xfrm>
          <a:off x="5436096" y="3081741"/>
          <a:ext cx="1937607" cy="588640"/>
        </p:xfrm>
        <a:graphic>
          <a:graphicData uri="http://schemas.openxmlformats.org/presentationml/2006/ole">
            <p:oleObj spid="_x0000_s29794" name="Формула" r:id="rId11" imgW="749300" imgH="228600" progId="Equation.3">
              <p:embed/>
            </p:oleObj>
          </a:graphicData>
        </a:graphic>
      </p:graphicFrame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221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" y="290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88224" y="126876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0152" y="178559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медиана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0152" y="221764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медиана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6136" y="264969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середина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0080868"/>
              </p:ext>
            </p:extLst>
          </p:nvPr>
        </p:nvGraphicFramePr>
        <p:xfrm>
          <a:off x="5364088" y="4449893"/>
          <a:ext cx="2145771" cy="804664"/>
        </p:xfrm>
        <a:graphic>
          <a:graphicData uri="http://schemas.openxmlformats.org/presentationml/2006/ole">
            <p:oleObj spid="_x0000_s29795" name="Формула" r:id="rId12" imgW="609600" imgH="228600" progId="Equation.3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29" name="Прямая соединительная линия 28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30" name="Прямая соединительная линия 29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31" name="Группа 30"/>
          <p:cNvGrpSpPr/>
          <p:nvPr/>
        </p:nvGrpSpPr>
        <p:grpSpPr>
          <a:xfrm>
            <a:off x="438276" y="105758"/>
            <a:ext cx="1793049" cy="523220"/>
            <a:chOff x="6012160" y="917475"/>
            <a:chExt cx="1793049" cy="52322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6012160" y="917475"/>
              <a:ext cx="1793049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4" y="968311"/>
              <a:ext cx="404292" cy="42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63875" y="1116724"/>
            <a:ext cx="3816424" cy="2592288"/>
          </a:xfrm>
          <a:prstGeom prst="rect">
            <a:avLst/>
          </a:prstGeom>
        </p:spPr>
      </p:pic>
      <p:pic>
        <p:nvPicPr>
          <p:cNvPr id="3" name="Рисунок 2" descr="12.jpg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4740339" y="1116724"/>
            <a:ext cx="3816424" cy="25922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672" y="57645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57645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5408802"/>
              </p:ext>
            </p:extLst>
          </p:nvPr>
        </p:nvGraphicFramePr>
        <p:xfrm>
          <a:off x="779899" y="4141060"/>
          <a:ext cx="648072" cy="261987"/>
        </p:xfrm>
        <a:graphic>
          <a:graphicData uri="http://schemas.openxmlformats.org/presentationml/2006/ole">
            <p:oleObj spid="_x0000_s42086" name="Формула" r:id="rId5" imgW="444114" imgH="177646" progId="Equation.3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77145749"/>
              </p:ext>
            </p:extLst>
          </p:nvPr>
        </p:nvGraphicFramePr>
        <p:xfrm>
          <a:off x="779899" y="4429092"/>
          <a:ext cx="1632181" cy="288032"/>
        </p:xfrm>
        <a:graphic>
          <a:graphicData uri="http://schemas.openxmlformats.org/presentationml/2006/ole">
            <p:oleObj spid="_x0000_s42087" name="Формула" r:id="rId6" imgW="1129810" imgH="203112" progId="Equation.3">
              <p:embed/>
            </p:oleObj>
          </a:graphicData>
        </a:graphic>
      </p:graphicFrame>
      <p:graphicFrame>
        <p:nvGraphicFramePr>
          <p:cNvPr id="419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3575879"/>
              </p:ext>
            </p:extLst>
          </p:nvPr>
        </p:nvGraphicFramePr>
        <p:xfrm>
          <a:off x="765017" y="4717124"/>
          <a:ext cx="1561344" cy="504056"/>
        </p:xfrm>
        <a:graphic>
          <a:graphicData uri="http://schemas.openxmlformats.org/presentationml/2006/ole">
            <p:oleObj spid="_x0000_s42088" name="Формула" r:id="rId7" imgW="1205977" imgH="393529" progId="Equation.3">
              <p:embed/>
            </p:oleObj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57200" y="1009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57200" y="1400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036" y="5205211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9899" y="37090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48451" y="43570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медианы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3955" y="4069052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параллелограмм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8371" y="500515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8371" y="37090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2733180"/>
              </p:ext>
            </p:extLst>
          </p:nvPr>
        </p:nvGraphicFramePr>
        <p:xfrm>
          <a:off x="698891" y="5515245"/>
          <a:ext cx="1296145" cy="801563"/>
        </p:xfrm>
        <a:graphic>
          <a:graphicData uri="http://schemas.openxmlformats.org/presentationml/2006/ole">
            <p:oleObj spid="_x0000_s42089" name="Формула" r:id="rId8" imgW="723586" imgH="444307" progId="Equation.3">
              <p:embed/>
            </p:oleObj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9221200"/>
              </p:ext>
            </p:extLst>
          </p:nvPr>
        </p:nvGraphicFramePr>
        <p:xfrm>
          <a:off x="5100379" y="4069052"/>
          <a:ext cx="840093" cy="360040"/>
        </p:xfrm>
        <a:graphic>
          <a:graphicData uri="http://schemas.openxmlformats.org/presentationml/2006/ole">
            <p:oleObj spid="_x0000_s42090" name="Формула" r:id="rId9" imgW="469696" imgH="203112" progId="Equation.3">
              <p:embed/>
            </p:oleObj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5261849"/>
              </p:ext>
            </p:extLst>
          </p:nvPr>
        </p:nvGraphicFramePr>
        <p:xfrm>
          <a:off x="5100379" y="4429092"/>
          <a:ext cx="781801" cy="288032"/>
        </p:xfrm>
        <a:graphic>
          <a:graphicData uri="http://schemas.openxmlformats.org/presentationml/2006/ole">
            <p:oleObj spid="_x0000_s42091" name="Формула" r:id="rId10" imgW="545626" imgH="203024" progId="Equation.3">
              <p:embed/>
            </p:oleObj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1672937"/>
              </p:ext>
            </p:extLst>
          </p:nvPr>
        </p:nvGraphicFramePr>
        <p:xfrm>
          <a:off x="5100379" y="4717124"/>
          <a:ext cx="1515958" cy="288032"/>
        </p:xfrm>
        <a:graphic>
          <a:graphicData uri="http://schemas.openxmlformats.org/presentationml/2006/ole">
            <p:oleObj spid="_x0000_s42092" name="Формула" r:id="rId11" imgW="952087" imgH="177723" progId="Equation.3">
              <p:embed/>
            </p:oleObj>
          </a:graphicData>
        </a:graphic>
      </p:graphicFrame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57200" y="829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57200" y="1210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0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8415317"/>
              </p:ext>
            </p:extLst>
          </p:nvPr>
        </p:nvGraphicFramePr>
        <p:xfrm>
          <a:off x="5014849" y="5405266"/>
          <a:ext cx="1296144" cy="895864"/>
        </p:xfrm>
        <a:graphic>
          <a:graphicData uri="http://schemas.openxmlformats.org/presentationml/2006/ole">
            <p:oleObj spid="_x0000_s42093" name="Формула" r:id="rId12" imgW="647419" imgH="444307" progId="Equation.3">
              <p:embed/>
            </p:oleObj>
          </a:graphicData>
        </a:graphic>
      </p:graphicFrame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0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6360942"/>
              </p:ext>
            </p:extLst>
          </p:nvPr>
        </p:nvGraphicFramePr>
        <p:xfrm>
          <a:off x="3732227" y="5149172"/>
          <a:ext cx="316132" cy="648071"/>
        </p:xfrm>
        <a:graphic>
          <a:graphicData uri="http://schemas.openxmlformats.org/presentationml/2006/ole">
            <p:oleObj spid="_x0000_s42094" name="Формула" r:id="rId13" imgW="190417" imgH="393529" progId="Equation.3">
              <p:embed/>
            </p:oleObj>
          </a:graphicData>
        </a:graphic>
      </p:graphicFrame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00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68362597"/>
              </p:ext>
            </p:extLst>
          </p:nvPr>
        </p:nvGraphicFramePr>
        <p:xfrm>
          <a:off x="7836683" y="5077164"/>
          <a:ext cx="288032" cy="621543"/>
        </p:xfrm>
        <a:graphic>
          <a:graphicData uri="http://schemas.openxmlformats.org/presentationml/2006/ole">
            <p:oleObj spid="_x0000_s42095" name="Формула" r:id="rId14" imgW="177646" imgH="393359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580099" y="52211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84555" y="514917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37" name="Прямая соединительная линия 36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39" name="Прямая соединительная линия 38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40" name="Группа 39"/>
          <p:cNvGrpSpPr/>
          <p:nvPr/>
        </p:nvGrpSpPr>
        <p:grpSpPr>
          <a:xfrm>
            <a:off x="438276" y="105758"/>
            <a:ext cx="1793049" cy="523220"/>
            <a:chOff x="6012160" y="917475"/>
            <a:chExt cx="1793049" cy="52322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6012160" y="917475"/>
              <a:ext cx="1793049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4" y="968311"/>
              <a:ext cx="404292" cy="42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00290" y="1083139"/>
            <a:ext cx="3766956" cy="25090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547793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4.jpg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4776754" y="1083139"/>
            <a:ext cx="3766956" cy="2509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8104" y="55991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690" y="558924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580" y="352591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0052" y="4966075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0052" y="352591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1780" y="518209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6236" y="518209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24.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7898138"/>
              </p:ext>
            </p:extLst>
          </p:nvPr>
        </p:nvGraphicFramePr>
        <p:xfrm>
          <a:off x="863588" y="3885955"/>
          <a:ext cx="727660" cy="288032"/>
        </p:xfrm>
        <a:graphic>
          <a:graphicData uri="http://schemas.openxmlformats.org/presentationml/2006/ole">
            <p:oleObj spid="_x0000_s41061" name="Формула" r:id="rId5" imgW="457002" imgH="177723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7233822"/>
              </p:ext>
            </p:extLst>
          </p:nvPr>
        </p:nvGraphicFramePr>
        <p:xfrm>
          <a:off x="863588" y="4173987"/>
          <a:ext cx="1080120" cy="310719"/>
        </p:xfrm>
        <a:graphic>
          <a:graphicData uri="http://schemas.openxmlformats.org/presentationml/2006/ole">
            <p:oleObj spid="_x0000_s41062" name="Формула" r:id="rId6" imgW="698197" imgH="203112" progId="Equation.3">
              <p:embed/>
            </p:oleObj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22927724"/>
              </p:ext>
            </p:extLst>
          </p:nvPr>
        </p:nvGraphicFramePr>
        <p:xfrm>
          <a:off x="791580" y="4462019"/>
          <a:ext cx="530585" cy="360040"/>
        </p:xfrm>
        <a:graphic>
          <a:graphicData uri="http://schemas.openxmlformats.org/presentationml/2006/ole">
            <p:oleObj spid="_x0000_s41063" name="Формула" r:id="rId7" imgW="266353" imgH="177569" progId="Equation.3">
              <p:embed/>
            </p:oleObj>
          </a:graphicData>
        </a:graphic>
      </p:graphicFrame>
      <p:graphicFrame>
        <p:nvGraphicFramePr>
          <p:cNvPr id="409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9993055"/>
              </p:ext>
            </p:extLst>
          </p:nvPr>
        </p:nvGraphicFramePr>
        <p:xfrm>
          <a:off x="791580" y="4804777"/>
          <a:ext cx="1152128" cy="737362"/>
        </p:xfrm>
        <a:graphic>
          <a:graphicData uri="http://schemas.openxmlformats.org/presentationml/2006/ole">
            <p:oleObj spid="_x0000_s41064" name="Формула" r:id="rId8" imgW="711200" imgH="457200" progId="Equation.3">
              <p:embed/>
            </p:oleObj>
          </a:graphicData>
        </a:graphic>
      </p:graphicFrame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511660" y="381394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23628" y="4462019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диагональ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40353545"/>
              </p:ext>
            </p:extLst>
          </p:nvPr>
        </p:nvGraphicFramePr>
        <p:xfrm>
          <a:off x="1499286" y="5528549"/>
          <a:ext cx="792088" cy="612748"/>
        </p:xfrm>
        <a:graphic>
          <a:graphicData uri="http://schemas.openxmlformats.org/presentationml/2006/ole">
            <p:oleObj spid="_x0000_s41065" name="Формула" r:id="rId9" imgW="507780" imgH="393529" progId="Equation.3">
              <p:embed/>
            </p:oleObj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1431643"/>
              </p:ext>
            </p:extLst>
          </p:nvPr>
        </p:nvGraphicFramePr>
        <p:xfrm>
          <a:off x="3743908" y="5110091"/>
          <a:ext cx="288925" cy="622300"/>
        </p:xfrm>
        <a:graphic>
          <a:graphicData uri="http://schemas.openxmlformats.org/presentationml/2006/ole">
            <p:oleObj spid="_x0000_s41066" name="Формула" r:id="rId10" imgW="177646" imgH="393359" progId="Equation.3">
              <p:embed/>
            </p:oleObj>
          </a:graphicData>
        </a:graphic>
      </p:graphicFrame>
      <p:graphicFrame>
        <p:nvGraphicFramePr>
          <p:cNvPr id="409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00357219"/>
              </p:ext>
            </p:extLst>
          </p:nvPr>
        </p:nvGraphicFramePr>
        <p:xfrm>
          <a:off x="5040052" y="3885955"/>
          <a:ext cx="792089" cy="313535"/>
        </p:xfrm>
        <a:graphic>
          <a:graphicData uri="http://schemas.openxmlformats.org/presentationml/2006/ole">
            <p:oleObj spid="_x0000_s41067" name="Формула" r:id="rId11" imgW="457002" imgH="177723" progId="Equation.3">
              <p:embed/>
            </p:oleObj>
          </a:graphicData>
        </a:graphic>
      </p:graphicFrame>
      <p:graphicFrame>
        <p:nvGraphicFramePr>
          <p:cNvPr id="409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9564968"/>
              </p:ext>
            </p:extLst>
          </p:nvPr>
        </p:nvGraphicFramePr>
        <p:xfrm>
          <a:off x="5112061" y="4245996"/>
          <a:ext cx="474406" cy="288032"/>
        </p:xfrm>
        <a:graphic>
          <a:graphicData uri="http://schemas.openxmlformats.org/presentationml/2006/ole">
            <p:oleObj spid="_x0000_s41068" name="Формула" r:id="rId12" imgW="266353" imgH="164885" progId="Equation.3">
              <p:embed/>
            </p:oleObj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84346432"/>
              </p:ext>
            </p:extLst>
          </p:nvPr>
        </p:nvGraphicFramePr>
        <p:xfrm>
          <a:off x="5040052" y="4606035"/>
          <a:ext cx="1080120" cy="360040"/>
        </p:xfrm>
        <a:graphic>
          <a:graphicData uri="http://schemas.openxmlformats.org/presentationml/2006/ole">
            <p:oleObj spid="_x0000_s41069" name="Формула" r:id="rId13" imgW="685800" imgH="228600" progId="Equation.3">
              <p:embed/>
            </p:oleObj>
          </a:graphicData>
        </a:graphic>
      </p:graphicFrame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760132" y="381394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72100" y="417398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медиана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5939251"/>
              </p:ext>
            </p:extLst>
          </p:nvPr>
        </p:nvGraphicFramePr>
        <p:xfrm>
          <a:off x="5040052" y="5398123"/>
          <a:ext cx="1365152" cy="504056"/>
        </p:xfrm>
        <a:graphic>
          <a:graphicData uri="http://schemas.openxmlformats.org/presentationml/2006/ole">
            <p:oleObj spid="_x0000_s41070" name="Формула" r:id="rId14" imgW="622030" imgH="228501" progId="Equation.3">
              <p:embed/>
            </p:oleObj>
          </a:graphicData>
        </a:graphic>
      </p:graphicFrame>
      <p:cxnSp>
        <p:nvCxnSpPr>
          <p:cNvPr id="35" name="Прямая соединительная линия 3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37" name="Прямая соединительная линия 36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39" name="Группа 38"/>
          <p:cNvGrpSpPr/>
          <p:nvPr/>
        </p:nvGrpSpPr>
        <p:grpSpPr>
          <a:xfrm>
            <a:off x="438276" y="105758"/>
            <a:ext cx="1793049" cy="523220"/>
            <a:chOff x="6012160" y="917475"/>
            <a:chExt cx="1793049" cy="523220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6012160" y="917475"/>
              <a:ext cx="1793049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4" y="968311"/>
              <a:ext cx="404292" cy="42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39552" y="836712"/>
            <a:ext cx="5760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Задача 1.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треугольнике АВС со сторонами АВ = 18, АС = 12 вписан параллелограмм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BKLM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причём точки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L, M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лежат на сторонах АВ, АС и ВС соответственно.  Известно, что площадь параллелограмма составляет    площади треугольника  АВС. Найдите стороны  параллелограмма.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5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7730644"/>
              </p:ext>
            </p:extLst>
          </p:nvPr>
        </p:nvGraphicFramePr>
        <p:xfrm>
          <a:off x="4374569" y="2708920"/>
          <a:ext cx="288032" cy="432048"/>
        </p:xfrm>
        <a:graphic>
          <a:graphicData uri="http://schemas.openxmlformats.org/presentationml/2006/ole">
            <p:oleObj spid="_x0000_s39960" name="Формула" r:id="rId3" imgW="152334" imgH="393529" progId="Equation.3">
              <p:embed/>
            </p:oleObj>
          </a:graphicData>
        </a:graphic>
      </p:graphicFrame>
      <p:pic>
        <p:nvPicPr>
          <p:cNvPr id="21" name="Рисунок 20" descr="15.jpg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6300192" y="908720"/>
            <a:ext cx="2592288" cy="259228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39552" y="3883700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Задача 2.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треугольнике АВС  на прямой ВС выбрана точка К так, что ВК:КС = 1:2. Точка Е – середина стороны АВ. Прямая СЕ пересекает отрезок АК в точке Р. Найдите площадь треугольника АЕР, если площадь треугольника АВС  равна 120.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 descr="16.jpg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300192" y="3741718"/>
            <a:ext cx="2592288" cy="2592288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01562" y="0"/>
            <a:ext cx="0" cy="685800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>
          <a:xfrm>
            <a:off x="454641" y="0"/>
            <a:ext cx="0" cy="685800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907704" y="75726"/>
            <a:ext cx="5472608" cy="584775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15516" y="980728"/>
            <a:ext cx="87129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3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точку О, лежащую в треугольнике АВС, проведены три прямые, параллельные всем сторонам треугольника. В результате треугольник разбился на 3 треугольника и 3 параллелограмма. Известно, что площади полученных треугольников равны соответственно 1; 2,25 и 4. Найдите сумму площадей полученных параллелограммов.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F:\33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636" y="3321574"/>
            <a:ext cx="63367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03648" y="74980"/>
            <a:ext cx="6120680" cy="584775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Дополнительные задачи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692696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Задача 4*.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Площадь трапеции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равна 810. Диагонали пересекаются в точке О. Отрезки, соединяющие середину Р основания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вершинами В и С, пересекаются с диагоналями трапеции в точках М и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Найдите площадь треугольника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если одно из оснований трапеции вдвое больше другого.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F:\11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5995" y="2708920"/>
            <a:ext cx="4608512" cy="288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F:\22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0071" y="2745321"/>
            <a:ext cx="348538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1736135" y="5744019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случай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91533" y="5744019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случай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613118"/>
            <a:ext cx="892899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11500" b="1" dirty="0" smtClean="0">
                <a:ln w="31550" cmpd="sng">
                  <a:solidFill>
                    <a:srgbClr val="00206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Спасибо за внимание</a:t>
            </a:r>
            <a:r>
              <a:rPr lang="en-US" sz="11500" b="1" dirty="0" smtClean="0">
                <a:ln w="31550" cmpd="sng">
                  <a:solidFill>
                    <a:srgbClr val="00206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!</a:t>
            </a:r>
            <a:endParaRPr lang="ru-RU" sz="11500" b="1" dirty="0">
              <a:ln w="31550" cmpd="sng">
                <a:solidFill>
                  <a:srgbClr val="00206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1562" y="0"/>
            <a:ext cx="0" cy="685800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454641" y="0"/>
            <a:ext cx="0" cy="685800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6986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2406" y="5400665"/>
            <a:ext cx="4779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урока: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урок повторения.</a:t>
            </a:r>
            <a:endParaRPr lang="ru-RU" sz="2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9" name="Прямоугольник 8"/>
          <p:cNvSpPr/>
          <p:nvPr/>
        </p:nvSpPr>
        <p:spPr>
          <a:xfrm>
            <a:off x="107504" y="703043"/>
            <a:ext cx="7212564" cy="954107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</a:rPr>
              <a:t>Цель урока: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</a:rPr>
              <a:t>повторение и обобщение знаний о методе площадей в решении задач.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4005063"/>
            <a:ext cx="3838992" cy="830997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Развить положительное отношение к знаниям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47664" y="2970548"/>
            <a:ext cx="4697288" cy="830997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Обобщить и систематизировать знания о методе площадей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4005064"/>
            <a:ext cx="4896544" cy="830997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Отработать умения применять формулы при решении задач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204053"/>
            <a:ext cx="2520280" cy="523220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Задачи урока:</a:t>
            </a:r>
            <a:endParaRPr kumimoji="0" lang="ru-RU" sz="2800" b="1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908" y="2465663"/>
            <a:ext cx="1193740" cy="119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376075" y="2601216"/>
            <a:ext cx="2610982" cy="1200329"/>
          </a:xfrm>
          <a:prstGeom prst="rect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Развить познавательные умения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27" y="703043"/>
            <a:ext cx="1422629" cy="121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16840" y="692696"/>
            <a:ext cx="754762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Площади треугольников, имеющих равные высоты (общую высоту), относятся как стороны соответствующие этим высотам.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1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675834" y="2132856"/>
            <a:ext cx="5829632" cy="3016352"/>
          </a:xfrm>
          <a:prstGeom prst="rect">
            <a:avLst/>
          </a:prstGeom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5752406"/>
              </p:ext>
            </p:extLst>
          </p:nvPr>
        </p:nvGraphicFramePr>
        <p:xfrm>
          <a:off x="1839495" y="5301208"/>
          <a:ext cx="5465010" cy="876672"/>
        </p:xfrm>
        <a:graphic>
          <a:graphicData uri="http://schemas.openxmlformats.org/presentationml/2006/ole">
            <p:oleObj spid="_x0000_s21515" name="Формула" r:id="rId4" imgW="1549400" imgH="22860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10" name="Группа 9"/>
          <p:cNvGrpSpPr/>
          <p:nvPr/>
        </p:nvGrpSpPr>
        <p:grpSpPr>
          <a:xfrm>
            <a:off x="323528" y="105758"/>
            <a:ext cx="2016224" cy="523220"/>
            <a:chOff x="5508104" y="1509411"/>
            <a:chExt cx="2016224" cy="52322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508104" y="1509411"/>
              <a:ext cx="2016224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Теорема</a:t>
              </a:r>
            </a:p>
          </p:txBody>
        </p:sp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7942" y="1584284"/>
              <a:ext cx="373474" cy="373474"/>
            </a:xfrm>
            <a:prstGeom prst="rect">
              <a:avLst/>
            </a:prstGeom>
            <a:ln w="19050">
              <a:noFill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30102" y="635204"/>
            <a:ext cx="8406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Площади треугольников, имеющих равные стороны, относятся как соответствующие этим сторонам высоты.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2а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77784" y="2267322"/>
            <a:ext cx="5388432" cy="2916528"/>
          </a:xfrm>
          <a:prstGeom prst="rect">
            <a:avLst/>
          </a:prstGeom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2748674"/>
              </p:ext>
            </p:extLst>
          </p:nvPr>
        </p:nvGraphicFramePr>
        <p:xfrm>
          <a:off x="1375183" y="5301208"/>
          <a:ext cx="6436067" cy="919438"/>
        </p:xfrm>
        <a:graphic>
          <a:graphicData uri="http://schemas.openxmlformats.org/presentationml/2006/ole">
            <p:oleObj spid="_x0000_s20491" name="Формула" r:id="rId4" imgW="1600200" imgH="22860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10" name="Группа 9"/>
          <p:cNvGrpSpPr/>
          <p:nvPr/>
        </p:nvGrpSpPr>
        <p:grpSpPr>
          <a:xfrm>
            <a:off x="323528" y="105758"/>
            <a:ext cx="2016224" cy="523220"/>
            <a:chOff x="5508104" y="1509411"/>
            <a:chExt cx="2016224" cy="52322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508104" y="1509411"/>
              <a:ext cx="2016224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Теорема</a:t>
              </a:r>
            </a:p>
          </p:txBody>
        </p:sp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7942" y="1584284"/>
              <a:ext cx="373474" cy="373474"/>
            </a:xfrm>
            <a:prstGeom prst="rect">
              <a:avLst/>
            </a:prstGeom>
            <a:ln w="19050">
              <a:noFill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66249" y="628978"/>
            <a:ext cx="84115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Площади треугольников, имеющих равный угол (или общий угол), относятся как произведение сторон, содержащий этот угол.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3а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907506" y="2077549"/>
            <a:ext cx="5328988" cy="2880320"/>
          </a:xfrm>
          <a:prstGeom prst="rect">
            <a:avLst/>
          </a:prstGeom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9000909"/>
              </p:ext>
            </p:extLst>
          </p:nvPr>
        </p:nvGraphicFramePr>
        <p:xfrm>
          <a:off x="2915816" y="4971933"/>
          <a:ext cx="3312368" cy="1297344"/>
        </p:xfrm>
        <a:graphic>
          <a:graphicData uri="http://schemas.openxmlformats.org/presentationml/2006/ole">
            <p:oleObj spid="_x0000_s19467" name="Формула" r:id="rId4" imgW="1143000" imgH="44450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10" name="Группа 9"/>
          <p:cNvGrpSpPr/>
          <p:nvPr/>
        </p:nvGrpSpPr>
        <p:grpSpPr>
          <a:xfrm>
            <a:off x="323528" y="105758"/>
            <a:ext cx="2016224" cy="523220"/>
            <a:chOff x="5508104" y="1509411"/>
            <a:chExt cx="2016224" cy="52322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508104" y="1509411"/>
              <a:ext cx="2016224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Теорема</a:t>
              </a:r>
            </a:p>
          </p:txBody>
        </p:sp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7942" y="1584284"/>
              <a:ext cx="373474" cy="373474"/>
            </a:xfrm>
            <a:prstGeom prst="rect">
              <a:avLst/>
            </a:prstGeom>
            <a:ln w="19050">
              <a:noFill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03103" y="3977290"/>
            <a:ext cx="457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медианы треугольника делят его на шесть равновеликих треугольников.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4176464" cy="4666840"/>
          </a:xfrm>
          <a:prstGeom prst="rect">
            <a:avLst/>
          </a:prstGeom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2866693"/>
              </p:ext>
            </p:extLst>
          </p:nvPr>
        </p:nvGraphicFramePr>
        <p:xfrm>
          <a:off x="469106" y="764704"/>
          <a:ext cx="8205787" cy="585787"/>
        </p:xfrm>
        <a:graphic>
          <a:graphicData uri="http://schemas.openxmlformats.org/presentationml/2006/ole">
            <p:oleObj spid="_x0000_s18443" name="Формула" r:id="rId4" imgW="2654280" imgH="24120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10" name="Группа 9"/>
          <p:cNvGrpSpPr/>
          <p:nvPr/>
        </p:nvGrpSpPr>
        <p:grpSpPr>
          <a:xfrm>
            <a:off x="323528" y="105758"/>
            <a:ext cx="2232248" cy="523220"/>
            <a:chOff x="5508104" y="1509411"/>
            <a:chExt cx="2232248" cy="52322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508104" y="1509411"/>
              <a:ext cx="2232248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Свойство</a:t>
              </a:r>
            </a:p>
          </p:txBody>
        </p:sp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7942" y="1584284"/>
              <a:ext cx="373474" cy="373474"/>
            </a:xfrm>
            <a:prstGeom prst="rect">
              <a:avLst/>
            </a:prstGeom>
            <a:ln w="19050">
              <a:noFill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pic>
      </p:grpSp>
      <p:sp>
        <p:nvSpPr>
          <p:cNvPr id="2" name="Прямоугольник 1"/>
          <p:cNvSpPr/>
          <p:nvPr/>
        </p:nvSpPr>
        <p:spPr>
          <a:xfrm>
            <a:off x="4503103" y="1729849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Медиана делит треугольник на два равновеликих треугольника.</a:t>
            </a:r>
            <a:endParaRPr lang="ru-RU" sz="3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583668" y="764704"/>
            <a:ext cx="5976664" cy="4159669"/>
          </a:xfrm>
          <a:prstGeom prst="rect">
            <a:avLst/>
          </a:prstGeom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1602489"/>
              </p:ext>
            </p:extLst>
          </p:nvPr>
        </p:nvGraphicFramePr>
        <p:xfrm>
          <a:off x="2483768" y="5013176"/>
          <a:ext cx="4176464" cy="1179691"/>
        </p:xfrm>
        <a:graphic>
          <a:graphicData uri="http://schemas.openxmlformats.org/presentationml/2006/ole">
            <p:oleObj spid="_x0000_s17419" name="Формула" r:id="rId4" imgW="1193800" imgH="25400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9" name="Группа 8"/>
          <p:cNvGrpSpPr/>
          <p:nvPr/>
        </p:nvGrpSpPr>
        <p:grpSpPr>
          <a:xfrm>
            <a:off x="323528" y="105758"/>
            <a:ext cx="2232248" cy="523220"/>
            <a:chOff x="5508104" y="1509411"/>
            <a:chExt cx="2232248" cy="52322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508104" y="1509411"/>
              <a:ext cx="2232248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Свойство</a:t>
              </a:r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7942" y="1584284"/>
              <a:ext cx="373474" cy="373474"/>
            </a:xfrm>
            <a:prstGeom prst="rect">
              <a:avLst/>
            </a:prstGeom>
            <a:ln w="19050">
              <a:noFill/>
              <a:headEnd/>
              <a:tailEnd/>
            </a:ln>
            <a:effectLst/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2143" y="836712"/>
            <a:ext cx="4680520" cy="4176464"/>
          </a:xfrm>
          <a:prstGeom prst="rect">
            <a:avLst/>
          </a:prstGeom>
        </p:spPr>
      </p:pic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5023688"/>
              </p:ext>
            </p:extLst>
          </p:nvPr>
        </p:nvGraphicFramePr>
        <p:xfrm>
          <a:off x="5724128" y="1560658"/>
          <a:ext cx="2736304" cy="2118429"/>
        </p:xfrm>
        <a:graphic>
          <a:graphicData uri="http://schemas.openxmlformats.org/presentationml/2006/ole">
            <p:oleObj spid="_x0000_s16414" name="Формула" r:id="rId4" imgW="889000" imgH="685800" progId="Equation.3">
              <p:embed/>
            </p:oleObj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2476165"/>
              </p:ext>
            </p:extLst>
          </p:nvPr>
        </p:nvGraphicFramePr>
        <p:xfrm>
          <a:off x="5796136" y="4368971"/>
          <a:ext cx="1950216" cy="720080"/>
        </p:xfrm>
        <a:graphic>
          <a:graphicData uri="http://schemas.openxmlformats.org/presentationml/2006/ole">
            <p:oleObj spid="_x0000_s16415" name="Формула" r:id="rId5" imgW="622030" imgH="228501" progId="Equation.3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868144" y="737794"/>
            <a:ext cx="1440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-90488" y="11430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	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868144" y="3648891"/>
            <a:ext cx="1872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8630999"/>
              </p:ext>
            </p:extLst>
          </p:nvPr>
        </p:nvGraphicFramePr>
        <p:xfrm>
          <a:off x="3275856" y="5229200"/>
          <a:ext cx="1656184" cy="869497"/>
        </p:xfrm>
        <a:graphic>
          <a:graphicData uri="http://schemas.openxmlformats.org/presentationml/2006/ole">
            <p:oleObj spid="_x0000_s16416" name="Формула" r:id="rId6" imgW="380835" imgH="203112" progId="Equation.3">
              <p:embed/>
            </p:oleObj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63688" y="5373216"/>
            <a:ext cx="2007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твет: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17" name="Группа 16"/>
          <p:cNvGrpSpPr/>
          <p:nvPr/>
        </p:nvGrpSpPr>
        <p:grpSpPr>
          <a:xfrm>
            <a:off x="438276" y="105758"/>
            <a:ext cx="1793049" cy="523220"/>
            <a:chOff x="6012160" y="917475"/>
            <a:chExt cx="1793049" cy="52322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012160" y="917475"/>
              <a:ext cx="1793049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4" y="968311"/>
              <a:ext cx="404292" cy="42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334800" y="732739"/>
            <a:ext cx="3597240" cy="2882534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600871" y="610751"/>
            <a:ext cx="1114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17953" y="2132856"/>
            <a:ext cx="1524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35034" y="3191498"/>
            <a:ext cx="1934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твет: 20.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1991145"/>
              </p:ext>
            </p:extLst>
          </p:nvPr>
        </p:nvGraphicFramePr>
        <p:xfrm>
          <a:off x="5552303" y="1124744"/>
          <a:ext cx="1817656" cy="502247"/>
        </p:xfrm>
        <a:graphic>
          <a:graphicData uri="http://schemas.openxmlformats.org/presentationml/2006/ole">
            <p:oleObj spid="_x0000_s15391" name="Формула" r:id="rId4" imgW="723586" imgH="203112" progId="Equation.3">
              <p:embed/>
            </p:oleObj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11855559"/>
              </p:ext>
            </p:extLst>
          </p:nvPr>
        </p:nvGraphicFramePr>
        <p:xfrm>
          <a:off x="5552302" y="1616282"/>
          <a:ext cx="1700388" cy="516574"/>
        </p:xfrm>
        <a:graphic>
          <a:graphicData uri="http://schemas.openxmlformats.org/presentationml/2006/ole">
            <p:oleObj spid="_x0000_s15392" name="Формула" r:id="rId5" imgW="749300" imgH="228600" progId="Equation.3">
              <p:embed/>
            </p:oleObj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-90488" y="6572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-90488" y="8858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2234345"/>
              </p:ext>
            </p:extLst>
          </p:nvPr>
        </p:nvGraphicFramePr>
        <p:xfrm>
          <a:off x="5624873" y="2588945"/>
          <a:ext cx="1759023" cy="649486"/>
        </p:xfrm>
        <a:graphic>
          <a:graphicData uri="http://schemas.openxmlformats.org/presentationml/2006/ole">
            <p:oleObj spid="_x0000_s15393" name="Формула" r:id="rId6" imgW="622030" imgH="228501" progId="Equation.3">
              <p:embed/>
            </p:oleObj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96957" y="3615273"/>
            <a:ext cx="874846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Вывод:</a:t>
            </a:r>
            <a:endParaRPr kumimoji="0" lang="ru-RU" sz="2200" b="0" i="1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Отношение площадей треугольников, имеющих общую высоту равно отношению сторон, к которым проведена высота.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Если же стороны, к которым проводится высота равны, то и площади треугольников также равны.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 сколько раз отношение сторон треугольников, к которым проводится высота больше (меньше), во столько раз и площади больше (меньше).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188640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367368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noFill/>
          <a:ln w="50800" cap="flat" cmpd="sng" algn="ctr">
            <a:solidFill>
              <a:srgbClr val="002060"/>
            </a:solidFill>
            <a:prstDash val="soli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6416040"/>
            <a:ext cx="9144000" cy="0"/>
          </a:xfrm>
          <a:prstGeom prst="line">
            <a:avLst/>
          </a:prstGeom>
          <a:noFill/>
          <a:ln w="101600" cap="flat" cmpd="sng" algn="ctr">
            <a:solidFill>
              <a:srgbClr val="002060"/>
            </a:solidFill>
            <a:prstDash val="solid"/>
          </a:ln>
          <a:effectLst/>
        </p:spPr>
      </p:cxnSp>
      <p:grpSp>
        <p:nvGrpSpPr>
          <p:cNvPr id="18" name="Группа 17"/>
          <p:cNvGrpSpPr/>
          <p:nvPr/>
        </p:nvGrpSpPr>
        <p:grpSpPr>
          <a:xfrm>
            <a:off x="438276" y="105758"/>
            <a:ext cx="1793049" cy="523220"/>
            <a:chOff x="6012160" y="917475"/>
            <a:chExt cx="1793049" cy="52322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6012160" y="917475"/>
              <a:ext cx="1793049" cy="523220"/>
            </a:xfrm>
            <a:prstGeom prst="rect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4" y="968311"/>
              <a:ext cx="404292" cy="42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36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abl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579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Shablon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Tata</cp:lastModifiedBy>
  <cp:revision>24</cp:revision>
  <dcterms:created xsi:type="dcterms:W3CDTF">2012-07-13T08:54:27Z</dcterms:created>
  <dcterms:modified xsi:type="dcterms:W3CDTF">2014-03-17T19:57:06Z</dcterms:modified>
</cp:coreProperties>
</file>