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8" r:id="rId3"/>
    <p:sldId id="263" r:id="rId4"/>
    <p:sldId id="269" r:id="rId5"/>
    <p:sldId id="265" r:id="rId6"/>
    <p:sldId id="267" r:id="rId7"/>
    <p:sldId id="268" r:id="rId8"/>
    <p:sldId id="270" r:id="rId9"/>
    <p:sldId id="274" r:id="rId10"/>
    <p:sldId id="272" r:id="rId11"/>
    <p:sldId id="271" r:id="rId12"/>
    <p:sldId id="296" r:id="rId13"/>
    <p:sldId id="297" r:id="rId14"/>
    <p:sldId id="261" r:id="rId15"/>
    <p:sldId id="257" r:id="rId16"/>
    <p:sldId id="256" r:id="rId17"/>
    <p:sldId id="259" r:id="rId18"/>
    <p:sldId id="273" r:id="rId19"/>
    <p:sldId id="275" r:id="rId20"/>
    <p:sldId id="260" r:id="rId21"/>
    <p:sldId id="262" r:id="rId22"/>
    <p:sldId id="278" r:id="rId23"/>
    <p:sldId id="295" r:id="rId24"/>
    <p:sldId id="280" r:id="rId25"/>
    <p:sldId id="279" r:id="rId26"/>
    <p:sldId id="291" r:id="rId27"/>
    <p:sldId id="285" r:id="rId28"/>
    <p:sldId id="292" r:id="rId29"/>
    <p:sldId id="286" r:id="rId30"/>
    <p:sldId id="282" r:id="rId31"/>
    <p:sldId id="287" r:id="rId32"/>
    <p:sldId id="281" r:id="rId33"/>
    <p:sldId id="288" r:id="rId34"/>
    <p:sldId id="284" r:id="rId35"/>
    <p:sldId id="289" r:id="rId36"/>
    <p:sldId id="283" r:id="rId37"/>
    <p:sldId id="290" r:id="rId38"/>
    <p:sldId id="266" r:id="rId39"/>
    <p:sldId id="294" r:id="rId4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48474-8C22-47E0-8457-FC86E92A13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681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036B2-57C3-4281-A332-D8B76C7C70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8238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83FAB-5B28-4FF7-880E-0853CC639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7522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32BF42-2D1E-4909-9056-0BCE4867FE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4059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807F12-1A06-470B-B575-1CB9CD2906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751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артинк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артинка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73BC2-FED0-4B3B-B559-4AD34E065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7259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4A20F4-FFD9-4691-80A6-3F635A4F45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938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59C3D-711B-4104-9E6F-1980375CD1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646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AEE4D-7E83-4F9B-B6AB-9574C31A45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8915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DF0C2-55C4-4C49-9FD8-8B3FA49214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5570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60831-2AFB-40B6-B2A9-19DD9887D8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1266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2EEE0-F404-45FD-92DA-0CCA5C519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5459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7299D-C3F4-45EE-AB08-3837B0CDFF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22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308B2-DF64-415C-B54E-B4E33BBDB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646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1B3151-128C-4662-8263-F378D321E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201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71B3B-3A44-495B-BEA0-C2CD01DF0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958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8D35B267-6B40-4C51-A21B-91A72916B5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0;&#1091;&#1082;&#1086;&#1083;&#1077;&#1074;&#1072;\&#1056;&#1072;&#1073;&#1086;&#1095;&#1080;&#1081;%20&#1089;&#1090;&#1086;&#1083;\&#1053;&#1086;&#1074;&#1072;&#1103;%20&#1087;&#1072;&#1087;&#1082;&#1072;%20(2)\&#1090;&#1077;&#1082;&#1089;&#1090;&#1099;%20&#1095;&#1080;&#1090;&#1072;&#1077;&#1090;%20&#1044;.%20&#1041;&#1072;&#1073;&#1091;&#1096;&#1082;&#1080;&#1085;\1%20&#1095;&#1072;&#1089;&#1090;&#1100;_&#1048;&#1089;&#1090;&#1086;&#1088;&#1080;&#1103;%20&#1091;&#1088;&#1072;&#1083;&#1072;\29.MP3" TargetMode="Externa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Documents%20and%20Settings\&#1050;&#1091;&#1082;&#1086;&#1083;&#1077;&#1074;&#1072;\&#1056;&#1072;&#1073;&#1086;&#1095;&#1080;&#1081;%20&#1089;&#1090;&#1086;&#1083;\&#1053;&#1086;&#1074;&#1072;&#1103;%20&#1087;&#1072;&#1087;&#1082;&#1072;%20(2)\&#1090;&#1077;&#1082;&#1089;&#1090;&#1099;%20&#1095;&#1080;&#1090;&#1072;&#1077;&#1090;%20&#1044;.%20&#1041;&#1072;&#1073;&#1091;&#1096;&#1082;&#1080;&#1085;\1%20&#1095;&#1072;&#1089;&#1090;&#1100;_&#1048;&#1089;&#1090;&#1086;&#1088;&#1080;&#1103;%20&#1091;&#1088;&#1072;&#1083;&#1072;\53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4.xml"/><Relationship Id="rId1" Type="http://schemas.openxmlformats.org/officeDocument/2006/relationships/audio" Target="file:///C:\Documents%20and%20Settings\&#1050;&#1091;&#1082;&#1086;&#1083;&#1077;&#1074;&#1072;\&#1056;&#1072;&#1073;&#1086;&#1095;&#1080;&#1081;%20&#1089;&#1090;&#1086;&#1083;\&#1053;&#1086;&#1074;&#1072;&#1103;%20&#1087;&#1072;&#1087;&#1082;&#1072;%20(2)\&#1090;&#1077;&#1082;&#1089;&#1090;&#1099;%20&#1095;&#1080;&#1090;&#1072;&#1077;&#1090;%20&#1044;.%20&#1041;&#1072;&#1073;&#1091;&#1096;&#1082;&#1080;&#1085;\1%20&#1095;&#1072;&#1089;&#1090;&#1100;_&#1048;&#1089;&#1090;&#1086;&#1088;&#1080;&#1103;%20&#1091;&#1088;&#1072;&#1083;&#1072;\48.MP3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15.xml"/><Relationship Id="rId1" Type="http://schemas.openxmlformats.org/officeDocument/2006/relationships/audio" Target="../media/media1.MP3"/><Relationship Id="rId6" Type="http://schemas.openxmlformats.org/officeDocument/2006/relationships/image" Target="../media/image43.png"/><Relationship Id="rId5" Type="http://schemas.microsoft.com/office/2007/relationships/media" Target="../media/media1.MP3"/><Relationship Id="rId4" Type="http://schemas.openxmlformats.org/officeDocument/2006/relationships/image" Target="../media/image4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5" Type="http://schemas.openxmlformats.org/officeDocument/2006/relationships/image" Target="../media/image43.png"/><Relationship Id="rId4" Type="http://schemas.microsoft.com/office/2007/relationships/media" Target="../media/media2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5" Type="http://schemas.openxmlformats.org/officeDocument/2006/relationships/image" Target="../media/image43.png"/><Relationship Id="rId4" Type="http://schemas.microsoft.com/office/2007/relationships/media" Target="../media/media3.MP3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5" Type="http://schemas.openxmlformats.org/officeDocument/2006/relationships/image" Target="../media/image43.png"/><Relationship Id="rId4" Type="http://schemas.microsoft.com/office/2007/relationships/media" Target="../media/media4.MP3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MP3"/><Relationship Id="rId5" Type="http://schemas.openxmlformats.org/officeDocument/2006/relationships/image" Target="../media/image43.png"/><Relationship Id="rId4" Type="http://schemas.microsoft.com/office/2007/relationships/media" Target="../media/media5.MP3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6.MP3"/><Relationship Id="rId5" Type="http://schemas.openxmlformats.org/officeDocument/2006/relationships/image" Target="../media/image43.png"/><Relationship Id="rId4" Type="http://schemas.microsoft.com/office/2007/relationships/media" Target="../media/media6.MP3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заголовокдляобластипрямой1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6413" y="274638"/>
            <a:ext cx="8131175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1" name="Text Box 5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endParaRPr lang="ru-RU" b="1" i="1" smtClean="0"/>
          </a:p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b="1" i="1" smtClean="0">
                <a:solidFill>
                  <a:schemeClr val="accent2"/>
                </a:solidFill>
              </a:rPr>
              <a:t>Презентация к игре «Брейн-ринг» на тему «2014 – год 80-летия Свердловской области»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endParaRPr lang="ru-RU" b="1" i="1" smtClean="0">
              <a:solidFill>
                <a:schemeClr val="accent2"/>
              </a:solidFill>
            </a:endParaRPr>
          </a:p>
          <a:p>
            <a:pPr algn="r" eaLnBrk="1" hangingPunct="1">
              <a:spcBef>
                <a:spcPct val="50000"/>
              </a:spcBef>
              <a:buFontTx/>
              <a:buNone/>
            </a:pPr>
            <a:endParaRPr lang="ru-RU" sz="1600" b="1" i="1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7" name="Picture 8" descr="пизанская башгя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787900" y="333375"/>
            <a:ext cx="3890963" cy="51847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12" descr="марка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44450"/>
            <a:ext cx="4432300" cy="60483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 descr="iирбитская1jpg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549275"/>
            <a:ext cx="4249737" cy="26193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1" name="Picture 9" descr="ирбитская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573463"/>
            <a:ext cx="356235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611188" y="4005263"/>
            <a:ext cx="37449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3600" b="1"/>
              <a:t>Ирбитская ярмарка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6016" y="548680"/>
            <a:ext cx="4158136" cy="26340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26" y="404664"/>
            <a:ext cx="9052078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116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9156" y="0"/>
            <a:ext cx="6395212" cy="6826861"/>
          </a:xfrm>
        </p:spPr>
      </p:pic>
    </p:spTree>
    <p:extLst>
      <p:ext uri="{BB962C8B-B14F-4D97-AF65-F5344CB8AC3E}">
        <p14:creationId xmlns:p14="http://schemas.microsoft.com/office/powerpoint/2010/main" xmlns="" val="342747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5" descr="baj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71550" y="1700213"/>
            <a:ext cx="2901950" cy="42830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6" name="Picture 9" descr="дом бажова в сысерти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860925" y="1387475"/>
            <a:ext cx="3455988" cy="27209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7" name="Picture 10" descr="дом бажова внутри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03800" y="4149725"/>
            <a:ext cx="3281363" cy="21875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318" name="Text Box 11"/>
          <p:cNvSpPr txBox="1">
            <a:spLocks noChangeArrowheads="1"/>
          </p:cNvSpPr>
          <p:nvPr/>
        </p:nvSpPr>
        <p:spPr bwMode="auto">
          <a:xfrm>
            <a:off x="971550" y="6237288"/>
            <a:ext cx="2952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Павел Петрович Бажов</a:t>
            </a:r>
          </a:p>
        </p:txBody>
      </p:sp>
      <p:sp>
        <p:nvSpPr>
          <p:cNvPr id="13319" name="Text Box 12"/>
          <p:cNvSpPr txBox="1">
            <a:spLocks noChangeArrowheads="1"/>
          </p:cNvSpPr>
          <p:nvPr/>
        </p:nvSpPr>
        <p:spPr bwMode="auto">
          <a:xfrm>
            <a:off x="4932363" y="6308725"/>
            <a:ext cx="3527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/>
              <a:t>Дом П. П, Бажова в Сысерти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6" descr="250px-Ivan_polzunov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95513" y="260350"/>
            <a:ext cx="4532312" cy="5765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2339975" y="6237288"/>
            <a:ext cx="43195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Иван Иванович Ползунов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3" name="Picture 8" descr="180px-First_locomotive_Russia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95513" y="260350"/>
            <a:ext cx="4516437" cy="60213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5364" name="Text Box 9"/>
          <p:cNvSpPr txBox="1">
            <a:spLocks noChangeArrowheads="1"/>
          </p:cNvSpPr>
          <p:nvPr/>
        </p:nvSpPr>
        <p:spPr bwMode="auto">
          <a:xfrm>
            <a:off x="1908175" y="6308725"/>
            <a:ext cx="58324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Памятник Черепановым в Нижнем Тагиле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8" descr="180px-197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1412875"/>
            <a:ext cx="2562225" cy="48815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9" descr="250px-Макет_пароходного_дилижанса_Черепановых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59113" y="1617663"/>
            <a:ext cx="5834062" cy="46196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7411" name="Picture 7" descr="чайковски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03263" y="1600200"/>
            <a:ext cx="3546475" cy="45259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2" name="Picture 8" descr="алапаевс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76825" y="3933825"/>
            <a:ext cx="3276600" cy="21859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7413" name="Picture 15" descr="алапаевск чб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03800" y="1557338"/>
            <a:ext cx="3313113" cy="22971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4" name="Text Box 16"/>
          <p:cNvSpPr txBox="1">
            <a:spLocks noChangeArrowheads="1"/>
          </p:cNvSpPr>
          <p:nvPr/>
        </p:nvSpPr>
        <p:spPr bwMode="auto">
          <a:xfrm>
            <a:off x="755650" y="6092825"/>
            <a:ext cx="34559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/>
              <a:t>Петр Ильич Чайковский</a:t>
            </a:r>
          </a:p>
        </p:txBody>
      </p:sp>
      <p:sp>
        <p:nvSpPr>
          <p:cNvPr id="17415" name="Text Box 17"/>
          <p:cNvSpPr txBox="1">
            <a:spLocks noChangeArrowheads="1"/>
          </p:cNvSpPr>
          <p:nvPr/>
        </p:nvSpPr>
        <p:spPr bwMode="auto">
          <a:xfrm>
            <a:off x="5076825" y="6237288"/>
            <a:ext cx="3311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/>
              <a:t>Алапаевск в </a:t>
            </a:r>
            <a:r>
              <a:rPr lang="en-US" b="1"/>
              <a:t>XIX </a:t>
            </a:r>
            <a:r>
              <a:rPr lang="ru-RU" b="1"/>
              <a:t>в.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9" descr="250px-Popov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95513" y="260350"/>
            <a:ext cx="4802187" cy="61658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Text Box 10"/>
          <p:cNvSpPr txBox="1">
            <a:spLocks noChangeArrowheads="1"/>
          </p:cNvSpPr>
          <p:nvPr/>
        </p:nvSpPr>
        <p:spPr bwMode="auto">
          <a:xfrm>
            <a:off x="2268538" y="6237288"/>
            <a:ext cx="48244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Александр Степанович Попов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5" descr="0dd3b975c1e2bde2adca3f5ab21070e1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69925" y="274638"/>
            <a:ext cx="7802563" cy="58515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5" name="Text Box 16"/>
          <p:cNvSpPr txBox="1">
            <a:spLocks noChangeArrowheads="1"/>
          </p:cNvSpPr>
          <p:nvPr/>
        </p:nvSpPr>
        <p:spPr bwMode="auto">
          <a:xfrm>
            <a:off x="1331913" y="6308725"/>
            <a:ext cx="61928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Обь около Уральских гор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9" name="Picture 5" descr="A000951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4213" y="1052513"/>
            <a:ext cx="3005137" cy="39592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0" name="Picture 8" descr="uz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851275" y="2347913"/>
            <a:ext cx="4835525" cy="362743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684213" y="5084763"/>
            <a:ext cx="3024187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b="1"/>
              <a:t>Дмитрий Наркисович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b="1"/>
              <a:t>Мамин - Сибиряк</a:t>
            </a:r>
          </a:p>
        </p:txBody>
      </p: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3563938" y="6021388"/>
            <a:ext cx="58340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b="1"/>
              <a:t>Дом Маминых в Висимо-Шайтанском заводе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2411413" y="6092825"/>
            <a:ext cx="4105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Василий Никитич Татищев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332656"/>
            <a:ext cx="4286667" cy="566628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600" smtClean="0"/>
              <a:t>В государственном архиве Свердловской области хранится уникальный документ — текст постановления Президиума Всероссийского центрального исполнительного комитета от 17 января 1934 года, утвердившего день рождения нашей области: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600" i="1" smtClean="0">
                <a:solidFill>
                  <a:schemeClr val="accent2"/>
                </a:solidFill>
              </a:rPr>
              <a:t>«Учитывая ходатайства советских, хозяйственных и общественных организаций Уральской области, Президиум ВЦИК постановляет: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600" i="1" smtClean="0">
                <a:solidFill>
                  <a:schemeClr val="accent2"/>
                </a:solidFill>
              </a:rPr>
              <a:t>1. Разделить Уральскую область на три области — Свердловскую с центром в городе Свердловске, Челябинскую с центром в городе Челябинске и Обско-Иртышскую с центром в городе Тюмени</a:t>
            </a:r>
            <a:r>
              <a:rPr lang="ru-RU" sz="2000" i="1" smtClean="0">
                <a:solidFill>
                  <a:schemeClr val="accent2"/>
                </a:solidFill>
              </a:rPr>
              <a:t>…»</a:t>
            </a:r>
          </a:p>
        </p:txBody>
      </p:sp>
      <p:pic>
        <p:nvPicPr>
          <p:cNvPr id="21507" name="Picture 3" descr="заголовокдляобластипрямой1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6413" y="274638"/>
            <a:ext cx="8131175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3252" name="29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381750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909" fill="hold"/>
                                        <p:tgtEl>
                                          <p:spTgt spid="532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5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b="1" smtClean="0"/>
              <a:t>1723 </a:t>
            </a:r>
            <a:r>
              <a:rPr lang="ru-RU" sz="2800" smtClean="0"/>
              <a:t>год. "Основан город Екатеринбург.</a:t>
            </a:r>
            <a:endParaRPr lang="ru-RU" sz="2800" b="1" smtClean="0"/>
          </a:p>
          <a:p>
            <a:pPr eaLnBrk="1" hangingPunct="1"/>
            <a:endParaRPr lang="ru-RU" sz="2800" smtClean="0"/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468313" y="2492375"/>
            <a:ext cx="8247062" cy="2698750"/>
            <a:chOff x="249" y="2115"/>
            <a:chExt cx="5195" cy="1700"/>
          </a:xfrm>
        </p:grpSpPr>
        <p:pic>
          <p:nvPicPr>
            <p:cNvPr id="6152" name="Picture 4" descr="Гранильная фабрика2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51" y="2115"/>
              <a:ext cx="1793" cy="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5" descr="Полевской завод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2115"/>
              <a:ext cx="1922" cy="16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6" descr="Гранильная фабрика1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2115"/>
              <a:ext cx="1694" cy="1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6148" name="Text Box 7"/>
          <p:cNvSpPr txBox="1">
            <a:spLocks noChangeArrowheads="1"/>
          </p:cNvSpPr>
          <p:nvPr/>
        </p:nvSpPr>
        <p:spPr bwMode="auto">
          <a:xfrm>
            <a:off x="395288" y="5157788"/>
            <a:ext cx="295275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i="1"/>
              <a:t>Екатеринбургская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600" i="1"/>
              <a:t>гранильная фабрика.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600" i="1"/>
              <a:t>Фрагмент гравюры </a:t>
            </a:r>
            <a:r>
              <a:rPr lang="en-US" sz="1600" i="1"/>
              <a:t>XVIII </a:t>
            </a:r>
            <a:r>
              <a:rPr lang="ru-RU" sz="1600" i="1"/>
              <a:t>в.</a:t>
            </a:r>
          </a:p>
        </p:txBody>
      </p: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5867400" y="5157788"/>
            <a:ext cx="2952750" cy="106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i="1"/>
              <a:t>Екатеринбургская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600" i="1"/>
              <a:t>гранильная фабрика.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600" i="1"/>
              <a:t>Фрагмент гравюры </a:t>
            </a:r>
            <a:r>
              <a:rPr lang="en-US" sz="1600" i="1"/>
              <a:t>XVIII </a:t>
            </a:r>
            <a:r>
              <a:rPr lang="ru-RU" sz="1600" i="1"/>
              <a:t>в.</a:t>
            </a:r>
          </a:p>
        </p:txBody>
      </p:sp>
      <p:sp>
        <p:nvSpPr>
          <p:cNvPr id="6150" name="Text Box 9"/>
          <p:cNvSpPr txBox="1">
            <a:spLocks noChangeArrowheads="1"/>
          </p:cNvSpPr>
          <p:nvPr/>
        </p:nvSpPr>
        <p:spPr bwMode="auto">
          <a:xfrm>
            <a:off x="3276600" y="5157788"/>
            <a:ext cx="2590800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1600" i="1"/>
              <a:t>Медеплавильные печи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sz="1600" i="1"/>
              <a:t>Полевской завод</a:t>
            </a:r>
          </a:p>
        </p:txBody>
      </p:sp>
      <p:pic>
        <p:nvPicPr>
          <p:cNvPr id="6151" name="Picture 10" descr="заголовокдля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3238" y="274638"/>
            <a:ext cx="8137525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5730923"/>
      </p:ext>
    </p:extLst>
  </p:cSld>
  <p:clrMapOvr>
    <a:masterClrMapping/>
  </p:clrMapOvr>
  <p:transition spd="slow" advClick="0" advTm="7000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 noTextEdit="1"/>
          </p:cNvSpPr>
          <p:nvPr>
            <p:ph type="clipArt" sz="half" idx="1"/>
          </p:nvPr>
        </p:nvSpPr>
        <p:spPr/>
      </p:sp>
      <p:sp>
        <p:nvSpPr>
          <p:cNvPr id="2253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600200"/>
            <a:ext cx="4038600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smtClean="0"/>
              <a:t>Использованные во флаге Свердловской области цвета символизируют: </a:t>
            </a:r>
            <a:br>
              <a:rPr lang="ru-RU" sz="1800" smtClean="0"/>
            </a:br>
            <a:r>
              <a:rPr lang="ru-RU" sz="1800" smtClean="0"/>
              <a:t>— белый — чистоту, мудрость, а также снега и воды, </a:t>
            </a:r>
            <a:br>
              <a:rPr lang="ru-RU" sz="1800" smtClean="0"/>
            </a:br>
            <a:r>
              <a:rPr lang="ru-RU" sz="1800" smtClean="0"/>
              <a:t>— синий — постоянство, преданность и мир, </a:t>
            </a:r>
            <a:br>
              <a:rPr lang="ru-RU" sz="1800" smtClean="0"/>
            </a:br>
            <a:r>
              <a:rPr lang="ru-RU" sz="1800" smtClean="0"/>
              <a:t>— зеленый — цвет весны, обновления жизни, процветания и стабильности.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smtClean="0"/>
              <a:t>В целом, две большие полосы олицетворяют собой Средний и Северный Урал, их природные чистоту и богатства, а две меньшие — подземные месторождения металлов и самоцветов. Кроме того, узкие белая и зеленая полосы указывают на цвета исторического герба Екатеринбурга.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800" smtClean="0"/>
          </a:p>
        </p:txBody>
      </p:sp>
      <p:pic>
        <p:nvPicPr>
          <p:cNvPr id="22532" name="Picture 4" descr="флагсрамкой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36838"/>
            <a:ext cx="4032250" cy="268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заголовокдляобластипрямой1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6413" y="274638"/>
            <a:ext cx="8131175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5302" name="5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75688" y="6613525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321" fill="hold"/>
                                        <p:tgtEl>
                                          <p:spTgt spid="553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302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Герб Свердловской области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8313" y="2349500"/>
            <a:ext cx="3871912" cy="28225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67175" y="1600200"/>
            <a:ext cx="4897438" cy="4997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1800" smtClean="0"/>
              <a:t> </a:t>
            </a:r>
            <a:r>
              <a:rPr lang="ru-RU" sz="2000" smtClean="0"/>
              <a:t>Полный герб Свердловской области представляет собой червленый щит с серебряным восстающим соболем, держащим передними лапами золотую стрелу, положенную в столб оперением вверх. Щит увенчан золотой императорской короной. Щит поддерживают золотые грифоны, держащие поставленные в столб по сторонам щита знамена в цвет флага Свердловской области с золотыми древками, бахромой, навершиями и подтоками, стоящие на подножии из золотых кедровых ветвей, перевитых червленой лентой с золотыми каймами, на которой серебряными буквами начертан девиз «ОПОРНЫЙ КРАЙ ДЕРЖАВЫ». </a:t>
            </a:r>
          </a:p>
        </p:txBody>
      </p:sp>
      <p:pic>
        <p:nvPicPr>
          <p:cNvPr id="23556" name="Picture 4" descr="заголовокдляобластипрямой1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06413" y="274638"/>
            <a:ext cx="8131175" cy="1143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4277" name="4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381750"/>
            <a:ext cx="2444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637" fill="hold"/>
                                        <p:tgtEl>
                                          <p:spTgt spid="542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27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5" descr="200px-Russia-2000-stamp-Aleksandr_Tvardovsky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427985" y="1196752"/>
            <a:ext cx="4022516" cy="288032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692696"/>
            <a:ext cx="3522116" cy="5165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557338"/>
            <a:ext cx="5051425" cy="578961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smtClean="0"/>
              <a:t>Павел Петрович Бажов (1879–1950) — русский писатель, фольклорист, впервые выполнил литературную обработку уральских сказов. Павел Петрович Бажов родился в семье рабочего Сысертского завода вблизи Екатеринбурга. В детстве жил в Полевском. Закончил училище, затем в 1899 году духовную Пермскую семинарию. Работал учителем в Екатеринбурге и Камышлове. Женился на своей ученице, в семье родилось семеро детей. В Гражданскую войну воевал на стороне красных, стал журналистом, а затем — редактором, писал книги по истории Урала, собирал фольклорные записи. Первая книга очерков «Уральские были» вышла в 1924 году. В 1936 году в журнале был опубликован первый из уральских сказов «Девка Азовка», а в 1939 году вышло первое издание уральских сказов — «Малахитовая шкатулка». Эта книга неоднократно пополнялась новыми сказами.</a:t>
            </a:r>
          </a:p>
        </p:txBody>
      </p:sp>
      <p:pic>
        <p:nvPicPr>
          <p:cNvPr id="25603" name="Picture 3" descr="69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62525" y="1600200"/>
            <a:ext cx="3408363" cy="452596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4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Павел Петрович Бажов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email"/>
          <a:stretch>
            <a:fillRect/>
          </a:stretch>
        </p:blipFill>
        <p:spPr>
          <a:xfrm>
            <a:off x="6660232" y="561781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Каменный цветок</a:t>
            </a:r>
          </a:p>
          <a:p>
            <a:pPr eaLnBrk="1" hangingPunct="1"/>
            <a:r>
              <a:rPr lang="ru-RU" smtClean="0"/>
              <a:t>Медной горы хозяйка</a:t>
            </a:r>
          </a:p>
          <a:p>
            <a:pPr eaLnBrk="1" hangingPunct="1"/>
            <a:r>
              <a:rPr lang="ru-RU" smtClean="0"/>
              <a:t>Уральские были</a:t>
            </a:r>
          </a:p>
          <a:p>
            <a:pPr eaLnBrk="1" hangingPunct="1"/>
            <a:r>
              <a:rPr lang="ru-RU" smtClean="0"/>
              <a:t>Две ящерки</a:t>
            </a:r>
          </a:p>
          <a:p>
            <a:pPr eaLnBrk="1" hangingPunct="1"/>
            <a:r>
              <a:rPr lang="ru-RU" smtClean="0"/>
              <a:t>Малахитовая шкатулка</a:t>
            </a:r>
          </a:p>
        </p:txBody>
      </p:sp>
      <p:pic>
        <p:nvPicPr>
          <p:cNvPr id="26627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smtClean="0"/>
              <a:t>В лесу-то хорошо. Пташки поют-радуются, от земли воспарение, дух легкий. Их, слышь-ко, и разморило. Дошли до Красногорского рудника. Там тогда железну руду добывали. Легли, значит, наши-то на травку под рябиной да сразу и уснули. Только вдруг молодой, - ровно его кто под бок толкнул, - проснулся. Глядит, а перед ним на грудке руды у большого камня женщина какая-то сидит. Спиной к парню, а по косе видать - девка. Коса ссиза-черная и не как у наших девок болтается, а ровно прилипла к спине. На конце ленты не то красные, не то зеленые. Сквозь светеют и тонко этак позванивают, будто листовая медь. Дивится парень на косу, а сам дальше примечает. Девка небольшого росту, из себя ладная и уж такое крутое колесо - на месте не посидит. Вперед наклонится, ровно у себя под ногами ищет, то опять назад откинется, на тот бок изогнется, на другой. На ноги вскочит, руками замашет, потом опять наклонится. Однем словом, артуть-девка. Слыхать - лопочет что-то, а по-каковски - неизвестно, и с кем говорит - не видно. Только смешком все.. Весело, видно, ей. </a:t>
            </a:r>
          </a:p>
        </p:txBody>
      </p:sp>
      <p:pic>
        <p:nvPicPr>
          <p:cNvPr id="27651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В лесу то хорошо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668344" y="58052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7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сургутский автодорожный вантовый мостчерез обь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90575" y="342900"/>
            <a:ext cx="7562850" cy="57150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827088" y="6165850"/>
            <a:ext cx="74898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Сургутский автодорожный вантовый мост через Обь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каменный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854200" y="577850"/>
            <a:ext cx="5435600" cy="52435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11188" y="1628775"/>
            <a:ext cx="8229600" cy="53276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Нашу-то Полевую, сказывают, казна ставила. Никаких еще заводов тогда в здешних местах не было. С боем шли. Ну, казна, известно. Солдат послали. Деревню-то Горный Щит нарочно построили, чтоб дорога без опаски была. На Гумешках, видишь, в ту пору видимое богатство поверху лежало, - к нему и подбирались. Добрались, конечно. Народу нагнали, завод установили, немцев каких-то навезли, а не пошло дело. Не пошло и не пошло. То ли немцы показать не хотели, то ли сами не знали - не могу объяснить, только Гумешки-то у них безо внимания оказались. С другого рудника брали, а он вовсе работы не стоил. Вовсе зряшный рудничишко, тощенький. На таком доброго завода не поставишь. Вот тогда наша Полевая и попала Турчанинову. </a:t>
            </a:r>
          </a:p>
        </p:txBody>
      </p:sp>
      <p:pic>
        <p:nvPicPr>
          <p:cNvPr id="29699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Нашу то Полевую сказывают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596336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5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данило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928813" y="303213"/>
            <a:ext cx="5284787" cy="57927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400" smtClean="0"/>
              <a:t>"Куренное" ремесло так и передавалось из поколения в поколение. В Полевском заводе можно было найти такие семейства, у которых деды и прадеды робили в курене. Иной раз эти заводские углежоги непрочь были использовать свои навыки для эксплуатации случайных углежогов-крестьян: выряжали, например, несколько коробов угля "за досмотр". Подрядчиками, впрочем, им стать не удавалось. На своей каторжной работе куренные заматывали всех членов семьи. Во время главных работ при запалке куч в лес увозили и всех женщин, которых можно было взять из дома. Недаром про полевчан говорилось: "Чесноковик (прозвище жителей Полевского завода) к куреню женится. Работница прибудет". </a:t>
            </a:r>
          </a:p>
        </p:txBody>
      </p:sp>
      <p:pic>
        <p:nvPicPr>
          <p:cNvPr id="31747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Куренное ремесло так и передавалось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524328" y="587727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1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каменный цветок1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19250" y="88900"/>
            <a:ext cx="5851525" cy="67691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mtClean="0"/>
              <a:t>Работа старателя, несмотря на неопределенность заработка, была все же много интереснее и тянула рабочих с заводских приисков. Многие работали на заводских только для того, чтобы "сколотить копейку на свою работу". Иной целый год "хлещется в забое", скверно питается и даже удерживается от водки, и все для того, чтобы летом "порыться на чусовских покосах" </a:t>
            </a:r>
          </a:p>
        </p:txBody>
      </p:sp>
      <p:pic>
        <p:nvPicPr>
          <p:cNvPr id="33795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Работа старателя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452320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5" descr="каменный цветок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93863" y="298450"/>
            <a:ext cx="5756275" cy="58023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Прокормиться при огромных лесных и водных богатствах, имеющихся в Сысертской заводской даче, как будто можно было и независимо от заводского производства. Но редко это удавалось. Счастливцы, которым не приходилось "ломать шапки" перед заводским начальством, казались в глазах остального населения какими-то необыкновенными людьми. Их так и звали "чертознаями"; не допускали мысли, что можно без помощи сверхъестественной силы жить таким промыслом, который не зависит от заводского начальства. Большинство из этих "чертознаев" жили охотой, рыбной ловлей и дикой пчелой. </a:t>
            </a:r>
          </a:p>
        </p:txBody>
      </p:sp>
      <p:pic>
        <p:nvPicPr>
          <p:cNvPr id="35843" name="Picture 4" descr="заголовок для области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306388"/>
            <a:ext cx="8229600" cy="10795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" name="Прокормиться при огромных лесных и водных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 cstate="email"/>
          <a:stretch>
            <a:fillRect/>
          </a:stretch>
        </p:blipFill>
        <p:spPr>
          <a:xfrm>
            <a:off x="7092280" y="5661248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62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5" descr="уральские были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295525" y="334963"/>
            <a:ext cx="4552950" cy="572928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r>
              <a:rPr lang="ru-RU" dirty="0" smtClean="0"/>
              <a:t>Тексты  читает актер Екатеринбургского театра им. Михаила Чехова</a:t>
            </a:r>
          </a:p>
          <a:p>
            <a:r>
              <a:rPr lang="ru-RU" sz="4400" i="1" dirty="0" smtClean="0"/>
              <a:t>Дмитрий Бабушкин</a:t>
            </a:r>
            <a:endParaRPr lang="ru-RU" sz="4400" i="1" dirty="0"/>
          </a:p>
        </p:txBody>
      </p:sp>
    </p:spTree>
    <p:extLst>
      <p:ext uri="{BB962C8B-B14F-4D97-AF65-F5344CB8AC3E}">
        <p14:creationId xmlns:p14="http://schemas.microsoft.com/office/powerpoint/2010/main" xmlns="" val="3674388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 descr="s320x240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00113" y="446088"/>
            <a:ext cx="7272337" cy="54546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3" name="Text Box 8"/>
          <p:cNvSpPr txBox="1">
            <a:spLocks noChangeArrowheads="1"/>
          </p:cNvSpPr>
          <p:nvPr/>
        </p:nvSpPr>
        <p:spPr bwMode="auto">
          <a:xfrm>
            <a:off x="1187450" y="6092825"/>
            <a:ext cx="6553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Участок дороги «Московский тракт»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камень максимовский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260350"/>
            <a:ext cx="8642350" cy="6018213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7" name="Text Box 11"/>
          <p:cNvSpPr txBox="1">
            <a:spLocks noChangeArrowheads="1"/>
          </p:cNvSpPr>
          <p:nvPr/>
        </p:nvSpPr>
        <p:spPr bwMode="auto">
          <a:xfrm>
            <a:off x="468313" y="6308725"/>
            <a:ext cx="83518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Камень Максимовский на Чусовой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дужной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71550" y="438150"/>
            <a:ext cx="6769100" cy="59007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1" name="Text Box 6"/>
          <p:cNvSpPr txBox="1">
            <a:spLocks noChangeArrowheads="1"/>
          </p:cNvSpPr>
          <p:nvPr/>
        </p:nvSpPr>
        <p:spPr bwMode="auto">
          <a:xfrm>
            <a:off x="971550" y="6453188"/>
            <a:ext cx="67691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Камень Дужной на Чусовой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 descr="исеть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87450" y="620713"/>
            <a:ext cx="6840538" cy="478155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1331913" y="5661025"/>
            <a:ext cx="6553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Долина реки Исети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iпизанская поперек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0825" y="476250"/>
            <a:ext cx="4464050" cy="335597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9219" name="Picture 6" descr="невьянская поперек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068638"/>
            <a:ext cx="4310062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323850" y="3933825"/>
            <a:ext cx="38877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Пизанская башня</a:t>
            </a: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4427538" y="6308725"/>
            <a:ext cx="4321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000" b="1"/>
              <a:t>Невьянская башгя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iдве башни"/>
          <p:cNvPicPr>
            <a:picLocks noGrp="1" noChangeAspect="1" noChangeArrowheads="1"/>
          </p:cNvPicPr>
          <p:nvPr>
            <p:ph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692275" y="333375"/>
            <a:ext cx="5845175" cy="597693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389</TotalTime>
  <Words>955</Words>
  <Application>Microsoft Office PowerPoint</Application>
  <PresentationFormat>Экран (4:3)</PresentationFormat>
  <Paragraphs>50</Paragraphs>
  <Slides>39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SOMK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</cp:lastModifiedBy>
  <cp:revision>69</cp:revision>
  <dcterms:created xsi:type="dcterms:W3CDTF">2010-01-21T06:00:51Z</dcterms:created>
  <dcterms:modified xsi:type="dcterms:W3CDTF">2014-04-02T12:20:40Z</dcterms:modified>
</cp:coreProperties>
</file>