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72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solidFill>
                  <a:srgbClr val="0070C0"/>
                </a:solidFill>
              </a:rPr>
              <a:t>Подготовила: учитель начальных классов МОАУ «Гимназия № 3 г.Орска» 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Чегодаева Наталья Павловна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Урок русского языка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3 класс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Андрей\Desktop\школ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3857628"/>
            <a:ext cx="2501402" cy="24889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«Конструктор»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сено              кол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рыба             метать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лёд               косилка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пуля              лов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масло           вод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сад                 завод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сок              молоть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земля          мешать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мясо        выжимать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бетон           трясти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мышь          рубить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кофе             ловить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«Путаница»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ПЫЛЕХОД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ВЕРТОСОС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ЛЕДОКАТ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САМОВОЗ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МОРЕЛЁТ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ПАРОЛЁТ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ВОДОХОД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САМОВОЗ 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2686040" cy="34718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сен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70C0"/>
                </a:solidFill>
              </a:rPr>
              <a:t>косилка 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рыб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70C0"/>
                </a:solidFill>
              </a:rPr>
              <a:t>лов 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лед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70C0"/>
                </a:solidFill>
              </a:rPr>
              <a:t>кол 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пул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>
                <a:solidFill>
                  <a:srgbClr val="0070C0"/>
                </a:solidFill>
              </a:rPr>
              <a:t>мет 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масл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70C0"/>
                </a:solidFill>
              </a:rPr>
              <a:t>завод 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сад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70C0"/>
                </a:solidFill>
              </a:rPr>
              <a:t>вод 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5" name="Picture 2" descr="C:\Users\Андрей\Desktop\ледокол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1285860"/>
            <a:ext cx="2189393" cy="150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m8-tub-ru.yandex.net/i?id=106938246-7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285860"/>
            <a:ext cx="1860246" cy="1500198"/>
          </a:xfrm>
          <a:prstGeom prst="rect">
            <a:avLst/>
          </a:prstGeom>
          <a:noFill/>
        </p:spPr>
      </p:pic>
      <p:pic>
        <p:nvPicPr>
          <p:cNvPr id="4100" name="Picture 4" descr="http://im6-tub-ru.yandex.net/i?id=139315956-2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928934"/>
            <a:ext cx="2105026" cy="1532786"/>
          </a:xfrm>
          <a:prstGeom prst="rect">
            <a:avLst/>
          </a:prstGeom>
          <a:noFill/>
        </p:spPr>
      </p:pic>
      <p:pic>
        <p:nvPicPr>
          <p:cNvPr id="4102" name="Picture 6" descr="http://im4-tub-ru.yandex.net/i?id=95528558-30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3571876"/>
            <a:ext cx="1676400" cy="1428750"/>
          </a:xfrm>
          <a:prstGeom prst="rect">
            <a:avLst/>
          </a:prstGeom>
          <a:noFill/>
        </p:spPr>
      </p:pic>
      <p:pic>
        <p:nvPicPr>
          <p:cNvPr id="4104" name="Picture 8" descr="http://im2-tub-ru.yandex.net/i?id=15326642-65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4643446"/>
            <a:ext cx="2563195" cy="1643074"/>
          </a:xfrm>
          <a:prstGeom prst="rect">
            <a:avLst/>
          </a:prstGeom>
          <a:noFill/>
        </p:spPr>
      </p:pic>
      <p:pic>
        <p:nvPicPr>
          <p:cNvPr id="4106" name="Picture 10" descr="http://im4-tub-ru.yandex.net/i?id=36787184-55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4837349"/>
            <a:ext cx="1357322" cy="193903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3043230" cy="34718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сок</a:t>
            </a:r>
            <a:r>
              <a:rPr lang="ru-RU" sz="2800" dirty="0" smtClean="0">
                <a:solidFill>
                  <a:srgbClr val="0070C0"/>
                </a:solidFill>
              </a:rPr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выжималка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земл</a:t>
            </a:r>
            <a:r>
              <a:rPr lang="ru-RU" sz="2800" dirty="0" smtClean="0">
                <a:solidFill>
                  <a:srgbClr val="0070C0"/>
                </a:solidFill>
              </a:rPr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трясение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мяс</a:t>
            </a:r>
            <a:r>
              <a:rPr lang="ru-RU" sz="2800" dirty="0" smtClean="0">
                <a:solidFill>
                  <a:srgbClr val="0070C0"/>
                </a:solidFill>
              </a:rPr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рубка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бетон</a:t>
            </a:r>
            <a:r>
              <a:rPr lang="ru-RU" sz="2800" dirty="0" smtClean="0">
                <a:solidFill>
                  <a:srgbClr val="0070C0"/>
                </a:solidFill>
              </a:rPr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мешалка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мыш</a:t>
            </a:r>
            <a:r>
              <a:rPr lang="ru-RU" sz="2800" dirty="0" smtClean="0">
                <a:solidFill>
                  <a:srgbClr val="0070C0"/>
                </a:solidFill>
              </a:rPr>
              <a:t>е</a:t>
            </a:r>
            <a:r>
              <a:rPr lang="ru-RU" sz="2800" dirty="0" smtClean="0">
                <a:solidFill>
                  <a:srgbClr val="FF0000"/>
                </a:solidFill>
              </a:rPr>
              <a:t>ловка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кофемолка </a:t>
            </a:r>
          </a:p>
          <a:p>
            <a:endParaRPr lang="ru-RU" dirty="0"/>
          </a:p>
        </p:txBody>
      </p:sp>
      <p:pic>
        <p:nvPicPr>
          <p:cNvPr id="1026" name="Picture 2" descr="http://im0-tub-ru.yandex.net/i?id=232092788-5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1" y="1071546"/>
            <a:ext cx="1325889" cy="1714512"/>
          </a:xfrm>
          <a:prstGeom prst="rect">
            <a:avLst/>
          </a:prstGeom>
          <a:noFill/>
        </p:spPr>
      </p:pic>
      <p:pic>
        <p:nvPicPr>
          <p:cNvPr id="1028" name="Picture 4" descr="http://im6-tub-ru.yandex.net/i?id=395453040-2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204027"/>
            <a:ext cx="2286016" cy="1510583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294502997-6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928934"/>
            <a:ext cx="1497340" cy="1714512"/>
          </a:xfrm>
          <a:prstGeom prst="rect">
            <a:avLst/>
          </a:prstGeom>
          <a:noFill/>
        </p:spPr>
      </p:pic>
      <p:pic>
        <p:nvPicPr>
          <p:cNvPr id="1032" name="Picture 8" descr="http://im3-tub-ru.yandex.net/i?id=105823382-06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512" y="3143248"/>
            <a:ext cx="2143125" cy="1428750"/>
          </a:xfrm>
          <a:prstGeom prst="rect">
            <a:avLst/>
          </a:prstGeom>
          <a:noFill/>
        </p:spPr>
      </p:pic>
      <p:pic>
        <p:nvPicPr>
          <p:cNvPr id="1034" name="Picture 10" descr="http://im8-tub-ru.yandex.net/i?id=434728525-13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0376" y="4786321"/>
            <a:ext cx="2106004" cy="1815521"/>
          </a:xfrm>
          <a:prstGeom prst="rect">
            <a:avLst/>
          </a:prstGeom>
          <a:noFill/>
        </p:spPr>
      </p:pic>
      <p:pic>
        <p:nvPicPr>
          <p:cNvPr id="1036" name="Picture 12" descr="http://im3-tub-ru.yandex.net/i?id=176786753-35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06506" y="4786322"/>
            <a:ext cx="1765956" cy="194774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2185974" cy="4400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пыл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>
                <a:solidFill>
                  <a:srgbClr val="00B050"/>
                </a:solidFill>
              </a:rPr>
              <a:t>сос 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верт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B050"/>
                </a:solidFill>
              </a:rPr>
              <a:t>лёт 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лед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B050"/>
                </a:solidFill>
              </a:rPr>
              <a:t>ход 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сам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B050"/>
                </a:solidFill>
              </a:rPr>
              <a:t>кат 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мор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>
                <a:solidFill>
                  <a:srgbClr val="00B050"/>
                </a:solidFill>
              </a:rPr>
              <a:t>ход 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пар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B050"/>
                </a:solidFill>
              </a:rPr>
              <a:t>воз 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сам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B050"/>
                </a:solidFill>
              </a:rPr>
              <a:t>лёт </a:t>
            </a:r>
          </a:p>
          <a:p>
            <a:pPr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вод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00B050"/>
                </a:solidFill>
              </a:rPr>
              <a:t>воз </a:t>
            </a:r>
          </a:p>
          <a:p>
            <a:endParaRPr lang="ru-RU" dirty="0"/>
          </a:p>
        </p:txBody>
      </p:sp>
      <p:pic>
        <p:nvPicPr>
          <p:cNvPr id="2050" name="Picture 2" descr="http://im3-tub-ru.yandex.net/i?id=209039550-42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357298"/>
            <a:ext cx="1304925" cy="1428750"/>
          </a:xfrm>
          <a:prstGeom prst="rect">
            <a:avLst/>
          </a:prstGeom>
          <a:noFill/>
        </p:spPr>
      </p:pic>
      <p:pic>
        <p:nvPicPr>
          <p:cNvPr id="2052" name="Picture 4" descr="http://im3-tub-ru.yandex.net/i?id=495665689-07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1285860"/>
            <a:ext cx="2152650" cy="1428750"/>
          </a:xfrm>
          <a:prstGeom prst="rect">
            <a:avLst/>
          </a:prstGeom>
          <a:noFill/>
        </p:spPr>
      </p:pic>
      <p:pic>
        <p:nvPicPr>
          <p:cNvPr id="2054" name="Picture 6" descr="http://im5-tub-ru.yandex.net/i?id=115523242-23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3071810"/>
            <a:ext cx="1962150" cy="1428750"/>
          </a:xfrm>
          <a:prstGeom prst="rect">
            <a:avLst/>
          </a:prstGeom>
          <a:noFill/>
        </p:spPr>
      </p:pic>
      <p:pic>
        <p:nvPicPr>
          <p:cNvPr id="2056" name="Picture 8" descr="http://im7-tub-ru.yandex.net/i?id=189547350-49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0694" y="3000372"/>
            <a:ext cx="1257300" cy="1428750"/>
          </a:xfrm>
          <a:prstGeom prst="rect">
            <a:avLst/>
          </a:prstGeom>
          <a:noFill/>
        </p:spPr>
      </p:pic>
      <p:pic>
        <p:nvPicPr>
          <p:cNvPr id="2058" name="Picture 10" descr="http://im0-tub-ru.yandex.net/i?id=56606112-59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715272" y="3214686"/>
            <a:ext cx="1028700" cy="1428750"/>
          </a:xfrm>
          <a:prstGeom prst="rect">
            <a:avLst/>
          </a:prstGeom>
          <a:noFill/>
        </p:spPr>
      </p:pic>
      <p:pic>
        <p:nvPicPr>
          <p:cNvPr id="2060" name="Picture 12" descr="http://im3-tub-ru.yandex.net/i?id=28973972-67-72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14612" y="4643446"/>
            <a:ext cx="2133600" cy="1428750"/>
          </a:xfrm>
          <a:prstGeom prst="rect">
            <a:avLst/>
          </a:prstGeom>
          <a:noFill/>
        </p:spPr>
      </p:pic>
      <p:pic>
        <p:nvPicPr>
          <p:cNvPr id="2062" name="Picture 14" descr="http://im3-tub-ru.yandex.net/i?id=139191463-42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72066" y="4786322"/>
            <a:ext cx="1905000" cy="1428750"/>
          </a:xfrm>
          <a:prstGeom prst="rect">
            <a:avLst/>
          </a:prstGeom>
          <a:noFill/>
        </p:spPr>
      </p:pic>
      <p:pic>
        <p:nvPicPr>
          <p:cNvPr id="2064" name="Picture 16" descr="http://im6-tub-ru.yandex.net/i?id=90738285-29-72&amp;n=2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215206" y="4929198"/>
            <a:ext cx="183832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сложных слов в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Падание листьев с деревьев осенью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– (лист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пад)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Поездка по дальним странам.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– (пут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шествие)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2в. –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Место, где вода падает с высоты. </a:t>
            </a:r>
            <a:r>
              <a:rPr lang="ru-RU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(вод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пад)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Выпадение снега в большом количестве</a:t>
            </a:r>
            <a:r>
              <a:rPr lang="ru-RU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– (снег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пад)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14380"/>
          </a:xfrm>
        </p:spPr>
        <p:txBody>
          <a:bodyPr>
            <a:normAutofit/>
          </a:bodyPr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pic>
        <p:nvPicPr>
          <p:cNvPr id="27650" name="Picture 2" descr="http://im3-tub-ru.yandex.net/i?id=84703163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4923983" cy="3312096"/>
          </a:xfrm>
          <a:prstGeom prst="rect">
            <a:avLst/>
          </a:prstGeom>
          <a:noFill/>
        </p:spPr>
      </p:pic>
      <p:pic>
        <p:nvPicPr>
          <p:cNvPr id="27652" name="Picture 4" descr="http://im5-tub-ru.yandex.net/i?id=404131-6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357562"/>
            <a:ext cx="4429156" cy="3321868"/>
          </a:xfrm>
          <a:prstGeom prst="rect">
            <a:avLst/>
          </a:prstGeom>
          <a:noFill/>
        </p:spPr>
      </p:pic>
      <p:pic>
        <p:nvPicPr>
          <p:cNvPr id="27654" name="Picture 6" descr="http://im8-tub-ru.yandex.net/i?id=107771291-6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500570"/>
            <a:ext cx="2928958" cy="2196719"/>
          </a:xfrm>
          <a:prstGeom prst="rect">
            <a:avLst/>
          </a:prstGeom>
          <a:noFill/>
        </p:spPr>
      </p:pic>
      <p:pic>
        <p:nvPicPr>
          <p:cNvPr id="27656" name="Picture 8" descr="http://im4-tub-ru.yandex.net/i?id=238971432-4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1219454"/>
            <a:ext cx="2857520" cy="201233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 «Птицы»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2828916" cy="1185858"/>
          </a:xfrm>
        </p:spPr>
        <p:txBody>
          <a:bodyPr/>
          <a:lstStyle/>
          <a:p>
            <a:r>
              <a:rPr lang="ru-RU" dirty="0" smtClean="0"/>
              <a:t>Мухоловка </a:t>
            </a:r>
          </a:p>
          <a:p>
            <a:endParaRPr lang="ru-RU" dirty="0"/>
          </a:p>
        </p:txBody>
      </p:sp>
      <p:pic>
        <p:nvPicPr>
          <p:cNvPr id="2050" name="Picture 2" descr="http://im4-tub-ru.yandex.net/i?id=140586849-5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803786"/>
            <a:ext cx="4357718" cy="32682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черноголовка</a:t>
            </a:r>
            <a:endParaRPr lang="ru-RU" dirty="0"/>
          </a:p>
        </p:txBody>
      </p:sp>
      <p:pic>
        <p:nvPicPr>
          <p:cNvPr id="31746" name="Picture 2" descr="http://im7-tub-ru.yandex.net/i?id=14191007-6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64347"/>
            <a:ext cx="4643470" cy="432621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зеленушка</a:t>
            </a:r>
            <a:endParaRPr lang="ru-RU" dirty="0"/>
          </a:p>
        </p:txBody>
      </p:sp>
      <p:pic>
        <p:nvPicPr>
          <p:cNvPr id="32770" name="Picture 2" descr="http://im7-tub-ru.yandex.net/i?id=82496786-4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5786478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i="1" dirty="0" smtClean="0">
                <a:solidFill>
                  <a:srgbClr val="FF0000"/>
                </a:solidFill>
              </a:rPr>
              <a:t>е </a:t>
            </a:r>
            <a:r>
              <a:rPr lang="ru-RU" sz="7200" i="1" dirty="0" err="1" smtClean="0">
                <a:solidFill>
                  <a:srgbClr val="FF0000"/>
                </a:solidFill>
              </a:rPr>
              <a:t>е</a:t>
            </a:r>
            <a:r>
              <a:rPr lang="ru-RU" sz="7200" i="1" dirty="0" smtClean="0">
                <a:solidFill>
                  <a:srgbClr val="FF0000"/>
                </a:solidFill>
              </a:rPr>
              <a:t> о е о </a:t>
            </a:r>
            <a:r>
              <a:rPr lang="ru-RU" sz="7200" i="1" dirty="0" err="1" smtClean="0">
                <a:solidFill>
                  <a:srgbClr val="FF0000"/>
                </a:solidFill>
              </a:rPr>
              <a:t>о</a:t>
            </a:r>
            <a:r>
              <a:rPr lang="ru-RU" sz="7200" i="1" dirty="0" smtClean="0">
                <a:solidFill>
                  <a:srgbClr val="FF0000"/>
                </a:solidFill>
              </a:rPr>
              <a:t> </a:t>
            </a:r>
            <a:r>
              <a:rPr lang="ru-RU" sz="7200" i="1" dirty="0" err="1" smtClean="0">
                <a:solidFill>
                  <a:srgbClr val="FF0000"/>
                </a:solidFill>
              </a:rPr>
              <a:t>о</a:t>
            </a:r>
            <a:r>
              <a:rPr lang="ru-RU" sz="7200" i="1" dirty="0" smtClean="0">
                <a:solidFill>
                  <a:srgbClr val="FF0000"/>
                </a:solidFill>
              </a:rPr>
              <a:t> е о е</a:t>
            </a:r>
            <a:endParaRPr lang="ru-RU" sz="7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вертишейка</a:t>
            </a:r>
            <a:endParaRPr lang="ru-RU" dirty="0"/>
          </a:p>
        </p:txBody>
      </p:sp>
      <p:pic>
        <p:nvPicPr>
          <p:cNvPr id="33798" name="Picture 6" descr="http://im4-tub-ru.yandex.net/i?id=8984264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620145"/>
            <a:ext cx="3429024" cy="392636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дятел</a:t>
            </a:r>
            <a:endParaRPr lang="ru-RU" dirty="0"/>
          </a:p>
        </p:txBody>
      </p:sp>
      <p:pic>
        <p:nvPicPr>
          <p:cNvPr id="34818" name="Picture 2" descr="http://im0-tub-ru.yandex.net/i?id=551208295-2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5013" y="1652083"/>
            <a:ext cx="4561565" cy="433059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горихвостка</a:t>
            </a:r>
            <a:endParaRPr lang="ru-RU" dirty="0"/>
          </a:p>
        </p:txBody>
      </p:sp>
      <p:pic>
        <p:nvPicPr>
          <p:cNvPr id="35842" name="Picture 2" descr="http://im4-tub-ru.yandex.net/i?id=117662640-0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71678"/>
            <a:ext cx="5750776" cy="352088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поползень</a:t>
            </a:r>
            <a:endParaRPr lang="ru-RU" dirty="0"/>
          </a:p>
        </p:txBody>
      </p:sp>
      <p:pic>
        <p:nvPicPr>
          <p:cNvPr id="36866" name="Picture 2" descr="http://im5-tub-ru.yandex.net/i?id=433630789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7385" y="1830861"/>
            <a:ext cx="5023507" cy="388415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королёк</a:t>
            </a:r>
            <a:endParaRPr lang="ru-RU" dirty="0"/>
          </a:p>
        </p:txBody>
      </p:sp>
      <p:pic>
        <p:nvPicPr>
          <p:cNvPr id="37890" name="Picture 2" descr="http://im0-tub-ru.yandex.net/i?id=111434411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26" y="2036633"/>
            <a:ext cx="6372270" cy="360694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снегирь</a:t>
            </a:r>
            <a:endParaRPr lang="ru-RU" dirty="0"/>
          </a:p>
        </p:txBody>
      </p:sp>
      <p:pic>
        <p:nvPicPr>
          <p:cNvPr id="38914" name="Picture 2" descr="http://im3-tub-ru.yandex.net/i?id=134177903-4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293" y="1500175"/>
            <a:ext cx="5715040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Орнитолог -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ru-RU" sz="4400" dirty="0" smtClean="0">
                <a:solidFill>
                  <a:srgbClr val="0070C0"/>
                </a:solidFill>
              </a:rPr>
              <a:t>сложное слово, греч., образовалось от </a:t>
            </a:r>
            <a:r>
              <a:rPr lang="ru-RU" sz="4400" dirty="0" err="1" smtClean="0">
                <a:solidFill>
                  <a:srgbClr val="FF0000"/>
                </a:solidFill>
              </a:rPr>
              <a:t>орнитос</a:t>
            </a:r>
            <a:r>
              <a:rPr lang="ru-RU" sz="4400" dirty="0" err="1" smtClean="0">
                <a:solidFill>
                  <a:srgbClr val="0070C0"/>
                </a:solidFill>
              </a:rPr>
              <a:t>-птица</a:t>
            </a:r>
            <a:r>
              <a:rPr lang="ru-RU" sz="4400" dirty="0" smtClean="0">
                <a:solidFill>
                  <a:srgbClr val="0070C0"/>
                </a:solidFill>
              </a:rPr>
              <a:t>, </a:t>
            </a:r>
            <a:r>
              <a:rPr lang="ru-RU" sz="4400" dirty="0" smtClean="0">
                <a:solidFill>
                  <a:srgbClr val="FF0000"/>
                </a:solidFill>
              </a:rPr>
              <a:t>логос</a:t>
            </a:r>
            <a:r>
              <a:rPr lang="ru-RU" sz="4400" dirty="0" smtClean="0">
                <a:solidFill>
                  <a:srgbClr val="0070C0"/>
                </a:solidFill>
              </a:rPr>
              <a:t>-учение, 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   орнитолог –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70C0"/>
                </a:solidFill>
              </a:rPr>
              <a:t>ученый, специалист, изучающий птиц.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Сложные слова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3257544" cy="35433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черноголовка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вертишейка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горихвостка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7-tub-ru.yandex.net/i?id=14191007-6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342654"/>
            <a:ext cx="2143617" cy="1997159"/>
          </a:xfrm>
          <a:prstGeom prst="rect">
            <a:avLst/>
          </a:prstGeom>
          <a:noFill/>
        </p:spPr>
      </p:pic>
      <p:pic>
        <p:nvPicPr>
          <p:cNvPr id="5" name="Picture 6" descr="http://im4-tub-ru.yandex.net/i?id=89842649-2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86058"/>
            <a:ext cx="2348405" cy="2689013"/>
          </a:xfrm>
          <a:prstGeom prst="rect">
            <a:avLst/>
          </a:prstGeom>
          <a:noFill/>
        </p:spPr>
      </p:pic>
      <p:pic>
        <p:nvPicPr>
          <p:cNvPr id="6" name="Picture 2" descr="http://im4-tub-ru.yandex.net/i?id=117662640-0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572008"/>
            <a:ext cx="3036132" cy="185885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                   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                        -пригород, подпол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                       </a:t>
            </a:r>
            <a:r>
              <a:rPr lang="ru-RU" dirty="0" smtClean="0">
                <a:solidFill>
                  <a:srgbClr val="FF0000"/>
                </a:solidFill>
              </a:rPr>
              <a:t>-соловушка, лесник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                       -подросток, подорожник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                       </a:t>
            </a:r>
            <a:r>
              <a:rPr lang="ru-RU" dirty="0" smtClean="0">
                <a:solidFill>
                  <a:srgbClr val="FF0000"/>
                </a:solidFill>
              </a:rPr>
              <a:t>-краснощекий, лесополоса</a:t>
            </a:r>
            <a:r>
              <a:rPr lang="ru-RU" dirty="0" smtClean="0">
                <a:solidFill>
                  <a:srgbClr val="0070C0"/>
                </a:solidFill>
              </a:rPr>
              <a:t>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                  птицеферма 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14348" y="1785926"/>
            <a:ext cx="642942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285852" y="1857364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>
            <a:off x="1500166" y="1785926"/>
            <a:ext cx="714380" cy="214314"/>
          </a:xfrm>
          <a:prstGeom prst="arc">
            <a:avLst>
              <a:gd name="adj1" fmla="val 10738007"/>
              <a:gd name="adj2" fmla="val 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1857364"/>
            <a:ext cx="28575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14348" y="2143116"/>
            <a:ext cx="150019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678629" y="210739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178827" y="210739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>
            <a:off x="785786" y="2428868"/>
            <a:ext cx="642942" cy="214314"/>
          </a:xfrm>
          <a:prstGeom prst="arc">
            <a:avLst>
              <a:gd name="adj1" fmla="val 1059880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500166" y="2428868"/>
            <a:ext cx="214314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1714480" y="2428868"/>
            <a:ext cx="214314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071670" y="2500306"/>
            <a:ext cx="28575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85786" y="2857496"/>
            <a:ext cx="114300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750067" y="282177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1893075" y="282177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85786" y="3143248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1250133" y="3250405"/>
            <a:ext cx="213520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>
            <a:off x="1428728" y="3143248"/>
            <a:ext cx="500066" cy="214314"/>
          </a:xfrm>
          <a:prstGeom prst="arc">
            <a:avLst>
              <a:gd name="adj1" fmla="val 10661564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1928794" y="3143248"/>
            <a:ext cx="142876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2071670" y="3143248"/>
            <a:ext cx="142876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357422" y="3143248"/>
            <a:ext cx="285752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85786" y="3500438"/>
            <a:ext cx="142876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714348" y="342900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2143108" y="3429000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Дуга 45"/>
          <p:cNvSpPr/>
          <p:nvPr/>
        </p:nvSpPr>
        <p:spPr>
          <a:xfrm>
            <a:off x="857224" y="3714752"/>
            <a:ext cx="428628" cy="214314"/>
          </a:xfrm>
          <a:prstGeom prst="arc">
            <a:avLst>
              <a:gd name="adj1" fmla="val 10238494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785786" y="4000504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750067" y="3964785"/>
            <a:ext cx="7064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 flipH="1">
            <a:off x="1250133" y="3964785"/>
            <a:ext cx="7064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Дуга 52"/>
          <p:cNvSpPr/>
          <p:nvPr/>
        </p:nvSpPr>
        <p:spPr>
          <a:xfrm>
            <a:off x="1500166" y="3714752"/>
            <a:ext cx="500066" cy="214314"/>
          </a:xfrm>
          <a:prstGeom prst="arc">
            <a:avLst>
              <a:gd name="adj1" fmla="val 10376560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357290" y="4000504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500166" y="4000504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1464447" y="3964785"/>
            <a:ext cx="7064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1964513" y="3964785"/>
            <a:ext cx="7064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2143108" y="3786190"/>
            <a:ext cx="285752" cy="214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- отлично («5»)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</a:t>
            </a:r>
          </a:p>
          <a:p>
            <a:pPr>
              <a:buNone/>
            </a:pPr>
            <a:r>
              <a:rPr lang="ru-RU" dirty="0" smtClean="0"/>
              <a:t>                        - хорошо («4»)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- удовлетворительно («3»)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57224" y="1857364"/>
            <a:ext cx="1143008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5786" y="3357562"/>
            <a:ext cx="1143008" cy="10715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57224" y="4857760"/>
            <a:ext cx="1214446" cy="1143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Способы образования слов.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…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257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Спасибо за урок!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Picture 1029" descr="ANTN0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14686"/>
            <a:ext cx="3089275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Узнать о      … 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               как     … 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Научиться правописанию   … 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Выяснить роль    … 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Составить алгоритм    …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Узнать о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новом способе образования слов </a:t>
            </a:r>
          </a:p>
          <a:p>
            <a:pPr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               как  </a:t>
            </a:r>
            <a:r>
              <a:rPr lang="ru-RU" sz="3200" dirty="0" smtClean="0">
                <a:solidFill>
                  <a:srgbClr val="FF0000"/>
                </a:solidFill>
              </a:rPr>
              <a:t>соединяют корни в слове.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Научиться правописанию </a:t>
            </a:r>
            <a:r>
              <a:rPr lang="ru-RU" sz="3200" dirty="0" smtClean="0">
                <a:solidFill>
                  <a:srgbClr val="FF0000"/>
                </a:solidFill>
              </a:rPr>
              <a:t>слов с двумя корнями. 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Выяснить роль </a:t>
            </a:r>
            <a:r>
              <a:rPr lang="ru-RU" sz="3200" dirty="0" smtClean="0">
                <a:solidFill>
                  <a:srgbClr val="FF0000"/>
                </a:solidFill>
              </a:rPr>
              <a:t>нового способа в речи. 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Составить алгоритм  </a:t>
            </a:r>
            <a:r>
              <a:rPr lang="ru-RU" sz="3200" dirty="0" smtClean="0">
                <a:solidFill>
                  <a:srgbClr val="FF0000"/>
                </a:solidFill>
              </a:rPr>
              <a:t>правописания с двумя корнями.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Лесостепь</a:t>
            </a:r>
            <a:r>
              <a:rPr lang="ru-RU" sz="4400" dirty="0" smtClean="0"/>
              <a:t> – </a:t>
            </a:r>
            <a:r>
              <a:rPr lang="ru-RU" sz="4400" dirty="0" smtClean="0">
                <a:solidFill>
                  <a:srgbClr val="FF0000"/>
                </a:solidFill>
              </a:rPr>
              <a:t>лес, степь 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Синеглазый</a:t>
            </a:r>
            <a:r>
              <a:rPr lang="ru-RU" sz="4400" dirty="0" smtClean="0"/>
              <a:t> – </a:t>
            </a:r>
            <a:r>
              <a:rPr lang="ru-RU" sz="4400" dirty="0" smtClean="0">
                <a:solidFill>
                  <a:srgbClr val="FF0000"/>
                </a:solidFill>
              </a:rPr>
              <a:t>синий, глаза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Способы образования слов.</a:t>
            </a:r>
          </a:p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Сложные слова.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Когда пишутся соединительные гласные о или е?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>
                <a:solidFill>
                  <a:srgbClr val="0070C0"/>
                </a:solidFill>
              </a:rPr>
              <a:t>Мореход</a:t>
            </a:r>
            <a:r>
              <a:rPr lang="ru-RU" sz="4400" dirty="0" smtClean="0">
                <a:solidFill>
                  <a:srgbClr val="0070C0"/>
                </a:solidFill>
              </a:rPr>
              <a:t>, птичница, </a:t>
            </a:r>
            <a:r>
              <a:rPr lang="ru-RU" sz="4400" u="sng" dirty="0" smtClean="0">
                <a:solidFill>
                  <a:srgbClr val="0070C0"/>
                </a:solidFill>
              </a:rPr>
              <a:t>самовар</a:t>
            </a:r>
            <a:r>
              <a:rPr lang="ru-RU" sz="4400" dirty="0" smtClean="0">
                <a:solidFill>
                  <a:srgbClr val="0070C0"/>
                </a:solidFill>
              </a:rPr>
              <a:t>, чемоданчик, </a:t>
            </a:r>
            <a:r>
              <a:rPr lang="ru-RU" sz="4400" u="sng" dirty="0" smtClean="0">
                <a:solidFill>
                  <a:srgbClr val="0070C0"/>
                </a:solidFill>
              </a:rPr>
              <a:t>пешеход</a:t>
            </a:r>
            <a:r>
              <a:rPr lang="ru-RU" sz="4400" dirty="0" smtClean="0">
                <a:solidFill>
                  <a:srgbClr val="0070C0"/>
                </a:solidFill>
              </a:rPr>
              <a:t>, </a:t>
            </a:r>
            <a:r>
              <a:rPr lang="ru-RU" sz="4400" u="sng" dirty="0" smtClean="0">
                <a:solidFill>
                  <a:srgbClr val="0070C0"/>
                </a:solidFill>
              </a:rPr>
              <a:t>самовар</a:t>
            </a:r>
            <a:r>
              <a:rPr lang="ru-RU" sz="4400" dirty="0" smtClean="0">
                <a:solidFill>
                  <a:srgbClr val="0070C0"/>
                </a:solidFill>
              </a:rPr>
              <a:t>, </a:t>
            </a:r>
            <a:r>
              <a:rPr lang="ru-RU" sz="4400" u="sng" dirty="0" smtClean="0">
                <a:solidFill>
                  <a:srgbClr val="0070C0"/>
                </a:solidFill>
              </a:rPr>
              <a:t>пылесос</a:t>
            </a:r>
            <a:r>
              <a:rPr lang="ru-RU" sz="4400" dirty="0" smtClean="0">
                <a:solidFill>
                  <a:srgbClr val="0070C0"/>
                </a:solidFill>
              </a:rPr>
              <a:t>, командир, </a:t>
            </a:r>
            <a:r>
              <a:rPr lang="ru-RU" sz="4400" u="sng" dirty="0" smtClean="0">
                <a:solidFill>
                  <a:srgbClr val="0070C0"/>
                </a:solidFill>
              </a:rPr>
              <a:t>самолёт</a:t>
            </a:r>
            <a:r>
              <a:rPr lang="ru-RU" sz="4400" dirty="0" smtClean="0">
                <a:solidFill>
                  <a:srgbClr val="0070C0"/>
                </a:solidFill>
              </a:rPr>
              <a:t>, </a:t>
            </a:r>
            <a:r>
              <a:rPr lang="ru-RU" sz="4400" u="sng" dirty="0" smtClean="0">
                <a:solidFill>
                  <a:srgbClr val="0070C0"/>
                </a:solidFill>
              </a:rPr>
              <a:t>фотоаппарат</a:t>
            </a:r>
            <a:r>
              <a:rPr lang="ru-RU" sz="4400" dirty="0" smtClean="0">
                <a:solidFill>
                  <a:srgbClr val="0070C0"/>
                </a:solidFill>
              </a:rPr>
              <a:t>, </a:t>
            </a:r>
            <a:r>
              <a:rPr lang="ru-RU" sz="4400" u="sng" dirty="0" smtClean="0">
                <a:solidFill>
                  <a:srgbClr val="0070C0"/>
                </a:solidFill>
              </a:rPr>
              <a:t>спортзал</a:t>
            </a:r>
            <a:r>
              <a:rPr lang="ru-RU" sz="4400" dirty="0" smtClean="0">
                <a:solidFill>
                  <a:srgbClr val="0070C0"/>
                </a:solidFill>
              </a:rPr>
              <a:t>.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Твёрдая основа</a:t>
            </a:r>
            <a:r>
              <a:rPr lang="ru-RU" sz="6000" dirty="0" smtClean="0"/>
              <a:t>          </a:t>
            </a:r>
            <a:r>
              <a:rPr lang="ru-RU" sz="8000" dirty="0" smtClean="0">
                <a:solidFill>
                  <a:srgbClr val="FF0000"/>
                </a:solidFill>
              </a:rPr>
              <a:t>О</a:t>
            </a:r>
            <a:endParaRPr lang="ru-RU" sz="6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00B050"/>
                </a:solidFill>
              </a:rPr>
              <a:t>Мягкая основа или на шипящий (Ж,Ш,Ч,Щ и Ц)</a:t>
            </a:r>
            <a:r>
              <a:rPr lang="ru-RU" sz="4000" dirty="0" smtClean="0"/>
              <a:t>              </a:t>
            </a:r>
            <a:r>
              <a:rPr lang="ru-RU" sz="8000" dirty="0" smtClean="0">
                <a:solidFill>
                  <a:srgbClr val="FF0000"/>
                </a:solidFill>
              </a:rPr>
              <a:t>Е</a:t>
            </a:r>
            <a:endParaRPr lang="ru-RU" sz="80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00562" y="2428868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3438" y="4357694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</TotalTime>
  <Words>366</Words>
  <PresentationFormat>Экран (4:3)</PresentationFormat>
  <Paragraphs>117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Официальная</vt:lpstr>
      <vt:lpstr>Урок русского языка  3 класс</vt:lpstr>
      <vt:lpstr>Проверь себя:</vt:lpstr>
      <vt:lpstr>Тема урока:</vt:lpstr>
      <vt:lpstr>Цель урока:</vt:lpstr>
      <vt:lpstr>Цель урока:</vt:lpstr>
      <vt:lpstr>Проверь себя:</vt:lpstr>
      <vt:lpstr>Тема урока:</vt:lpstr>
      <vt:lpstr>Когда пишутся соединительные гласные о или е?</vt:lpstr>
      <vt:lpstr>Вывод:</vt:lpstr>
      <vt:lpstr>«Конструктор»</vt:lpstr>
      <vt:lpstr>«Путаница»</vt:lpstr>
      <vt:lpstr>Проверь себя:</vt:lpstr>
      <vt:lpstr>Проверь себя:</vt:lpstr>
      <vt:lpstr>Проверь себя:</vt:lpstr>
      <vt:lpstr>Роль сложных слов в речи</vt:lpstr>
      <vt:lpstr>Физминутка</vt:lpstr>
      <vt:lpstr>Кроссворд «Птицы»</vt:lpstr>
      <vt:lpstr>черноголовка</vt:lpstr>
      <vt:lpstr>зеленушка</vt:lpstr>
      <vt:lpstr>вертишейка</vt:lpstr>
      <vt:lpstr>дятел</vt:lpstr>
      <vt:lpstr>горихвостка</vt:lpstr>
      <vt:lpstr>поползень</vt:lpstr>
      <vt:lpstr>королёк</vt:lpstr>
      <vt:lpstr>снегирь</vt:lpstr>
      <vt:lpstr>Орнитолог - </vt:lpstr>
      <vt:lpstr>Сложные слова</vt:lpstr>
      <vt:lpstr>Проверь себя:</vt:lpstr>
      <vt:lpstr>Оцени себя: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37</cp:revision>
  <dcterms:modified xsi:type="dcterms:W3CDTF">2014-04-17T15:42:52Z</dcterms:modified>
</cp:coreProperties>
</file>