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93" r:id="rId3"/>
    <p:sldId id="263" r:id="rId4"/>
    <p:sldId id="291" r:id="rId5"/>
    <p:sldId id="312" r:id="rId6"/>
    <p:sldId id="310" r:id="rId7"/>
    <p:sldId id="298" r:id="rId8"/>
    <p:sldId id="300" r:id="rId9"/>
    <p:sldId id="301" r:id="rId10"/>
    <p:sldId id="308" r:id="rId11"/>
    <p:sldId id="307" r:id="rId12"/>
    <p:sldId id="313" r:id="rId13"/>
    <p:sldId id="269" r:id="rId14"/>
    <p:sldId id="270" r:id="rId15"/>
    <p:sldId id="271" r:id="rId16"/>
    <p:sldId id="272" r:id="rId17"/>
    <p:sldId id="273" r:id="rId18"/>
    <p:sldId id="302" r:id="rId19"/>
    <p:sldId id="275" r:id="rId20"/>
    <p:sldId id="276" r:id="rId21"/>
    <p:sldId id="315" r:id="rId22"/>
    <p:sldId id="280" r:id="rId23"/>
    <p:sldId id="281" r:id="rId24"/>
    <p:sldId id="290" r:id="rId25"/>
    <p:sldId id="330" r:id="rId26"/>
    <p:sldId id="323" r:id="rId27"/>
    <p:sldId id="319" r:id="rId28"/>
    <p:sldId id="331" r:id="rId29"/>
    <p:sldId id="328" r:id="rId30"/>
    <p:sldId id="332" r:id="rId31"/>
    <p:sldId id="318" r:id="rId32"/>
    <p:sldId id="316" r:id="rId33"/>
    <p:sldId id="326" r:id="rId34"/>
    <p:sldId id="333" r:id="rId35"/>
    <p:sldId id="314" r:id="rId36"/>
    <p:sldId id="320" r:id="rId37"/>
    <p:sldId id="322" r:id="rId38"/>
    <p:sldId id="327" r:id="rId39"/>
    <p:sldId id="324" r:id="rId40"/>
    <p:sldId id="325" r:id="rId41"/>
    <p:sldId id="334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4660"/>
  </p:normalViewPr>
  <p:slideViewPr>
    <p:cSldViewPr>
      <p:cViewPr varScale="1">
        <p:scale>
          <a:sx n="98" d="100"/>
          <a:sy n="98" d="100"/>
        </p:scale>
        <p:origin x="-692" y="-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8B4EF-CF26-458C-9354-AABAF5F5B9A9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CB069-F9E1-4D53-A91D-0417442BD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2A2A-F051-4A29-9337-5C8405B0EC68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3759-5FED-46FE-BCCA-90CF922EC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3B757-53E8-4DDC-B50F-F1483AD0CDF2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6566-D1BA-411F-86A9-1A48DDA39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280E5E-7BB3-4948-8160-CC49AB4F588E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077E3C-B973-487C-B7E4-9AEDA5E7F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E554-510D-4490-873C-FBBBFE1B02D3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D9F65-FE63-47A9-9630-D3EA57C1F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8FC7-6C24-4856-B3B2-A5D18D908630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B4FE-D352-4B7D-80FA-6D282BA55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1BFA-8E75-47CE-A0AE-EA8D817AB7C8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7B37-2356-4FFE-9594-95C42C3EE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7EF4E6-5378-47A7-92D6-519C84C0F43A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65A86C-C78C-4FF4-9C4C-2B21437E7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2C13-F30F-40C6-AC05-92F62C6CAFA1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4279-BA45-45EE-8B95-35374CA42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D6FF2D-EC2A-47FF-88E8-6F1B7F6978D2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9D3CD6-2E60-4A7A-A792-D01B74CC7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C7FDD-188D-4731-82EB-B18FFA1F1BEA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731FE2-CA66-4AA8-BD52-DEAE3E5BD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F5227B-0F66-4093-B5AC-A32021E59F3D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FE12C1-79EF-4D77-A872-E011C4917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9" r:id="rId4"/>
    <p:sldLayoutId id="2147483778" r:id="rId5"/>
    <p:sldLayoutId id="2147483783" r:id="rId6"/>
    <p:sldLayoutId id="2147483777" r:id="rId7"/>
    <p:sldLayoutId id="2147483784" r:id="rId8"/>
    <p:sldLayoutId id="2147483785" r:id="rId9"/>
    <p:sldLayoutId id="2147483776" r:id="rId10"/>
    <p:sldLayoutId id="2147483775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img_url=http://pda.rg.ru/img/content/60/79/81/1656418cogq.jpg&amp;uinfo=sw-1263-sh-705-fw-1038-fh-499-pd-1&amp;p=2&amp;text=%D0%B1%D0%B5%D0%B7%D1%80%D0%B0%D0%B1%D0%BE%D1%82%D0%BD%D1%8B%D0%B5%20%D0%B1%D0%B8%D1%80%D0%B6%D0%B0%20%D1%84%D0%BE%D1%82%D0%BE&amp;noreask=1&amp;pos=76&amp;rpt=simage&amp;lr=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source=wiz&amp;img_url=http://img.nr2.ru/pict/arts1/23/30/233032.jpg&amp;uinfo=sw-1263-sh-705-fw-1038-fh-499-pd-1&amp;p=4&amp;text=%D0%B1%D0%B5%D0%B7%D1%80%D0%B0%D0%B1%D0%BE%D1%82%D0%BD%D1%8B%D0%B5%20%D0%B1%D0%B8%D1%80%D0%B6%D0%B0%20%D1%84%D0%BE%D1%82%D0%BE&amp;noreask=1&amp;pos=122&amp;rpt=simage&amp;lr=3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text=%D1%81%D0%BF%D1%8F%D1%89%D0%B0%D1%8F%20%D1%86%D0%B0%D1%80%D0%B5%D0%B2%D0%BD%D0%B0%20%D1%84%D0%BE%D1%82%D0%BE&amp;noreask=1&amp;pos=1&amp;rpt=simage&amp;lr=35&amp;uinfo=sw-1263-sh-705-fw-1038-fh-499-pd-1&amp;img_url=http://gifakt.ru/wp-content/uploads/2012/09/c8db634a455960c4a91af38f9a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text=%D0%B8%D0%B2%D0%B0%D0%BD%20%D0%B4%D1%83%D1%80%D0%B0%D0%BA%20%D1%84%D0%BE%D1%82%D0%BE&amp;pos=0&amp;rpt=simage&amp;lr=35&amp;noreask=1&amp;source=wiz&amp;uinfo=sw-1263-sh-705-fw-1038-fh-499-pd-1&amp;img_url=http://s44.radikal.ru/i105/1004/c2/9b07527bc51f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Istoria\Desktop\21%20&#1076;&#1077;&#1082;&#1072;&#1073;&#1088;&#1103;%20&#1091;&#1088;&#1086;&#1082;\&#1055;&#1088;&#1080;&#1082;&#1083;&#1102;&#1095;&#1077;&#1085;&#1080;&#1103;%20&#1041;&#1091;&#1088;&#1072;&#1090;&#1080;&#1085;&#1086;%20(&#1057;&#1077;&#1088;&#1080;&#1103;%2001)%20(&#1092;&#1080;&#1083;&#1100;&#1084;).mp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2.jpeg"/><Relationship Id="rId7" Type="http://schemas.openxmlformats.org/officeDocument/2006/relationships/image" Target="../media/image2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wmf"/><Relationship Id="rId5" Type="http://schemas.openxmlformats.org/officeDocument/2006/relationships/hyperlink" Target="http://images.rambler.ru/cl?rex=5E337FE0A392C025&amp;block=serp&amp;st=1387433544&amp;id=img_5&amp;rnd=0.7695578274283839&amp;key=1PIFFtcvp7mkW-47nl02MClUhsDl0bJARn6p3ObCtmOgfSEr-Q0g6W4Qyd602dkhr9QP13dHReLlhoSCTR_ChTMdLrTcXh8ib3xntWDGZBo-Rj9RPJzp9Lov9eKiper5j2G3V9JtjD1UIQs-UyOqrBOjddD29oblo4uGbAsc7b9n9cMVCYE8WLujMSAcEZnq&amp;_URL=http://twitter.com/sponsorperm/statuses/410950040983969792&amp;yid=1387433544288313-1314548129919207759694989-sas1-1876.search.yandex.net-XML" TargetMode="External"/><Relationship Id="rId10" Type="http://schemas.openxmlformats.org/officeDocument/2006/relationships/image" Target="../media/image28.wmf"/><Relationship Id="rId4" Type="http://schemas.openxmlformats.org/officeDocument/2006/relationships/image" Target="../media/image23.jpeg"/><Relationship Id="rId9" Type="http://schemas.openxmlformats.org/officeDocument/2006/relationships/image" Target="../media/image2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nomi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7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563" y="182563"/>
            <a:ext cx="8510587" cy="2103437"/>
          </a:xfrm>
        </p:spPr>
      </p:pic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250825" y="5589588"/>
            <a:ext cx="8642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«Нельзя считать себя грамотным человеком без знаний о том, как устроена наша экономическая жизнь…» </a:t>
            </a:r>
          </a:p>
          <a:p>
            <a:pPr algn="r"/>
            <a:r>
              <a:rPr lang="ru-RU">
                <a:latin typeface="Century Schoolbook" pitchFamily="18" charset="0"/>
              </a:rPr>
              <a:t>В.С. Автономов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29" name="AutoShape 6"/>
          <p:cNvCxnSpPr>
            <a:cxnSpLocks noChangeShapeType="1"/>
          </p:cNvCxnSpPr>
          <p:nvPr/>
        </p:nvCxnSpPr>
        <p:spPr bwMode="auto">
          <a:xfrm flipH="1" flipV="1">
            <a:off x="395288" y="1341438"/>
            <a:ext cx="46037" cy="13668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30" name="AutoShape 1"/>
          <p:cNvCxnSpPr>
            <a:cxnSpLocks noChangeShapeType="1"/>
          </p:cNvCxnSpPr>
          <p:nvPr/>
        </p:nvCxnSpPr>
        <p:spPr bwMode="auto">
          <a:xfrm>
            <a:off x="468313" y="2708275"/>
            <a:ext cx="1871662" cy="460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31" name="AutoShape 3"/>
          <p:cNvCxnSpPr>
            <a:cxnSpLocks noChangeShapeType="1"/>
          </p:cNvCxnSpPr>
          <p:nvPr/>
        </p:nvCxnSpPr>
        <p:spPr bwMode="auto">
          <a:xfrm>
            <a:off x="755650" y="1700213"/>
            <a:ext cx="863600" cy="8651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532" name="AutoShape 4"/>
          <p:cNvCxnSpPr>
            <a:cxnSpLocks noChangeShapeType="1"/>
          </p:cNvCxnSpPr>
          <p:nvPr/>
        </p:nvCxnSpPr>
        <p:spPr bwMode="auto">
          <a:xfrm>
            <a:off x="1331913" y="1557338"/>
            <a:ext cx="792162" cy="7921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533" name="AutoShape 2"/>
          <p:cNvCxnSpPr>
            <a:cxnSpLocks noChangeShapeType="1"/>
          </p:cNvCxnSpPr>
          <p:nvPr/>
        </p:nvCxnSpPr>
        <p:spPr bwMode="auto">
          <a:xfrm flipH="1">
            <a:off x="1258888" y="1989138"/>
            <a:ext cx="334962" cy="46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684213" y="1916113"/>
            <a:ext cx="287337" cy="360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0850" eaLnBrk="0" hangingPunct="0"/>
            <a:endParaRPr lang="ru-RU" sz="80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14375" y="147638"/>
            <a:ext cx="792956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На рисунке отражена ситуация на рынке телевизоров с плазменным экраном: линия спроса D переместилась в новое положение D1. </a:t>
            </a:r>
          </a:p>
          <a:p>
            <a:pPr indent="450850"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(Р 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цена товара, Q 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количество товара)</a:t>
            </a:r>
            <a:endParaRPr lang="ru-RU" sz="2400"/>
          </a:p>
          <a:p>
            <a:pPr indent="450850" eaLnBrk="0" hangingPunct="0"/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-341313" y="1293813"/>
            <a:ext cx="682626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en-US" sz="2000" b="1">
                <a:latin typeface="Calibri" pitchFamily="34" charset="0"/>
                <a:cs typeface="Times New Roman" pitchFamily="18" charset="0"/>
              </a:rPr>
              <a:t>P</a:t>
            </a:r>
            <a:endParaRPr lang="ru-RU" sz="2000"/>
          </a:p>
          <a:p>
            <a:pPr indent="450850" eaLnBrk="0" hangingPunct="0"/>
            <a:endParaRPr lang="ru-RU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0" y="1482725"/>
            <a:ext cx="3203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/>
              <a:t/>
            </a:r>
            <a:br>
              <a:rPr lang="ru-RU"/>
            </a:br>
            <a:endParaRPr lang="ru-RU"/>
          </a:p>
          <a:p>
            <a:pPr indent="450850" eaLnBrk="0" hangingPunct="0"/>
            <a:endParaRPr lang="ru-RU"/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1763713" y="1781175"/>
            <a:ext cx="467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endParaRPr lang="en-US" sz="1400" b="1">
              <a:latin typeface="Calibri" pitchFamily="34" charset="0"/>
              <a:cs typeface="Times New Roman" pitchFamily="18" charset="0"/>
            </a:endParaRPr>
          </a:p>
          <a:p>
            <a:pPr indent="450850" eaLnBrk="0" hangingPunct="0"/>
            <a:endParaRPr lang="ru-RU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468313" y="1497013"/>
            <a:ext cx="574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tabLst>
                <a:tab pos="1228725" algn="l"/>
              </a:tabLst>
            </a:pPr>
            <a:r>
              <a:rPr lang="ru-RU" sz="1400" b="1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D 1</a:t>
            </a:r>
          </a:p>
          <a:p>
            <a:pPr indent="450850">
              <a:tabLst>
                <a:tab pos="1228725" algn="l"/>
              </a:tabLst>
            </a:pPr>
            <a:endParaRPr lang="ru-RU" sz="2000"/>
          </a:p>
          <a:p>
            <a:pPr indent="450850" eaLnBrk="0" hangingPunct="0">
              <a:tabLst>
                <a:tab pos="1228725" algn="l"/>
              </a:tabLst>
            </a:pPr>
            <a:endParaRPr lang="ru-RU"/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1476375" y="1222375"/>
            <a:ext cx="5032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tabLst>
                <a:tab pos="1228725" algn="l"/>
              </a:tabLst>
            </a:pPr>
            <a:r>
              <a:rPr lang="ru-RU" sz="1400" b="1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000" b="1">
                <a:latin typeface="Calibri" pitchFamily="34" charset="0"/>
                <a:cs typeface="Times New Roman" pitchFamily="18" charset="0"/>
              </a:rPr>
              <a:t>D</a:t>
            </a:r>
            <a:endParaRPr lang="ru-RU" sz="2000"/>
          </a:p>
          <a:p>
            <a:pPr indent="450850" eaLnBrk="0" hangingPunct="0">
              <a:tabLst>
                <a:tab pos="1228725" algn="l"/>
              </a:tabLst>
            </a:pPr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85750" y="3143250"/>
            <a:ext cx="79914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Это перемещение может быть  вызвано прежде всего с:</a:t>
            </a:r>
          </a:p>
          <a:p>
            <a:pPr indent="450850" algn="just"/>
            <a:endParaRPr lang="ru-RU" sz="2400"/>
          </a:p>
          <a:p>
            <a:pPr indent="450850" algn="just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уменьшением числа производителей телевизоров</a:t>
            </a:r>
            <a:endParaRPr lang="ru-RU" sz="2400" b="1"/>
          </a:p>
          <a:p>
            <a:pPr indent="450850" algn="just" eaLnBrk="0" hangingPunct="0"/>
            <a:r>
              <a:rPr lang="ru-RU" sz="2400" b="1">
                <a:latin typeface="Times New Roman" pitchFamily="18" charset="0"/>
              </a:rPr>
              <a:t>2) изменением технологии производства плазменных экранов</a:t>
            </a:r>
            <a:endParaRPr lang="ru-RU" sz="2400" b="1"/>
          </a:p>
          <a:p>
            <a:pPr indent="450850" algn="just" eaLnBrk="0" hangingPunct="0"/>
            <a:r>
              <a:rPr lang="ru-RU" sz="2400" b="1">
                <a:latin typeface="Times New Roman" pitchFamily="18" charset="0"/>
              </a:rPr>
              <a:t>3) снижением доходов потребителей</a:t>
            </a:r>
            <a:endParaRPr lang="ru-RU" sz="2400" b="1"/>
          </a:p>
          <a:p>
            <a:pPr indent="450850" algn="just" eaLnBrk="0" hangingPunct="0"/>
            <a:r>
              <a:rPr lang="ru-RU" sz="2400" b="1">
                <a:latin typeface="Times New Roman" pitchFamily="18" charset="0"/>
              </a:rPr>
              <a:t>4) усилением конкуренции товаропроизводителей</a:t>
            </a:r>
            <a:endParaRPr lang="ru-RU" sz="24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1"/>
          <p:cNvSpPr>
            <a:spLocks noChangeArrowheads="1"/>
          </p:cNvSpPr>
          <p:nvPr/>
        </p:nvSpPr>
        <p:spPr bwMode="auto">
          <a:xfrm>
            <a:off x="2411413" y="76200"/>
            <a:ext cx="65166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 рисунке отражена ситуация на рынке химии: линия предложения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переместилась в новое положение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1). (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 - цена товара,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- количество товара)</a:t>
            </a:r>
            <a:endParaRPr lang="ru-RU" sz="2800"/>
          </a:p>
          <a:p>
            <a:pPr indent="450850" eaLnBrk="0" hangingPunct="0"/>
            <a:endParaRPr lang="ru-RU" sz="2800"/>
          </a:p>
        </p:txBody>
      </p:sp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250825" y="476250"/>
            <a:ext cx="2006600" cy="1406525"/>
            <a:chOff x="2799" y="8720"/>
            <a:chExt cx="3160" cy="2215"/>
          </a:xfrm>
        </p:grpSpPr>
        <p:cxnSp>
          <p:nvCxnSpPr>
            <p:cNvPr id="23557" name="AutoShape 10"/>
            <p:cNvCxnSpPr>
              <a:cxnSpLocks noChangeShapeType="1"/>
            </p:cNvCxnSpPr>
            <p:nvPr/>
          </p:nvCxnSpPr>
          <p:spPr bwMode="auto">
            <a:xfrm flipV="1">
              <a:off x="3240" y="8805"/>
              <a:ext cx="0" cy="19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58" name="AutoShape 9"/>
            <p:cNvCxnSpPr>
              <a:cxnSpLocks noChangeShapeType="1"/>
            </p:cNvCxnSpPr>
            <p:nvPr/>
          </p:nvCxnSpPr>
          <p:spPr bwMode="auto">
            <a:xfrm>
              <a:off x="3240" y="10770"/>
              <a:ext cx="20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59" name="AutoShape 8"/>
            <p:cNvCxnSpPr>
              <a:cxnSpLocks noChangeShapeType="1"/>
            </p:cNvCxnSpPr>
            <p:nvPr/>
          </p:nvCxnSpPr>
          <p:spPr bwMode="auto">
            <a:xfrm flipV="1">
              <a:off x="3434" y="9180"/>
              <a:ext cx="797" cy="1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560" name="AutoShape 7"/>
            <p:cNvCxnSpPr>
              <a:cxnSpLocks noChangeShapeType="1"/>
            </p:cNvCxnSpPr>
            <p:nvPr/>
          </p:nvCxnSpPr>
          <p:spPr bwMode="auto">
            <a:xfrm flipV="1">
              <a:off x="4365" y="9180"/>
              <a:ext cx="796" cy="1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3561" name="Text Box 5"/>
            <p:cNvSpPr txBox="1">
              <a:spLocks noChangeArrowheads="1"/>
            </p:cNvSpPr>
            <p:nvPr/>
          </p:nvSpPr>
          <p:spPr bwMode="auto">
            <a:xfrm>
              <a:off x="2799" y="8720"/>
              <a:ext cx="366" cy="4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latin typeface="Calibri" pitchFamily="34" charset="0"/>
                  <a:cs typeface="Times New Roman" pitchFamily="18" charset="0"/>
                </a:rPr>
                <a:t>P</a:t>
              </a:r>
              <a:endParaRPr lang="en-US" sz="1600" b="1"/>
            </a:p>
          </p:txBody>
        </p:sp>
        <p:sp>
          <p:nvSpPr>
            <p:cNvPr id="23562" name="Text Box 4"/>
            <p:cNvSpPr txBox="1">
              <a:spLocks noChangeArrowheads="1"/>
            </p:cNvSpPr>
            <p:nvPr/>
          </p:nvSpPr>
          <p:spPr bwMode="auto">
            <a:xfrm>
              <a:off x="5394" y="10475"/>
              <a:ext cx="366" cy="4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>
                  <a:latin typeface="Calibri" pitchFamily="34" charset="0"/>
                  <a:cs typeface="Times New Roman" pitchFamily="18" charset="0"/>
                </a:rPr>
                <a:t>Q</a:t>
              </a:r>
              <a:endParaRPr lang="en-US" sz="1600" b="1"/>
            </a:p>
          </p:txBody>
        </p:sp>
        <p:sp>
          <p:nvSpPr>
            <p:cNvPr id="23563" name="Text Box 3"/>
            <p:cNvSpPr txBox="1">
              <a:spLocks noChangeArrowheads="1"/>
            </p:cNvSpPr>
            <p:nvPr/>
          </p:nvSpPr>
          <p:spPr bwMode="auto">
            <a:xfrm>
              <a:off x="3654" y="8900"/>
              <a:ext cx="891" cy="4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latin typeface="Calibri" pitchFamily="34" charset="0"/>
                  <a:cs typeface="Times New Roman" pitchFamily="18" charset="0"/>
                </a:rPr>
                <a:t>S</a:t>
              </a:r>
              <a:endParaRPr lang="en-US" b="1"/>
            </a:p>
          </p:txBody>
        </p:sp>
        <p:sp>
          <p:nvSpPr>
            <p:cNvPr id="23564" name="Text Box 2"/>
            <p:cNvSpPr txBox="1">
              <a:spLocks noChangeArrowheads="1"/>
            </p:cNvSpPr>
            <p:nvPr/>
          </p:nvSpPr>
          <p:spPr bwMode="auto">
            <a:xfrm>
              <a:off x="5068" y="8833"/>
              <a:ext cx="891" cy="4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latin typeface="Calibri" pitchFamily="34" charset="0"/>
                  <a:cs typeface="Times New Roman" pitchFamily="18" charset="0"/>
                </a:rPr>
                <a:t>S</a:t>
              </a:r>
              <a:r>
                <a:rPr lang="ru-RU" b="1">
                  <a:latin typeface="Calibri" pitchFamily="34" charset="0"/>
                  <a:cs typeface="Times New Roman" pitchFamily="18" charset="0"/>
                </a:rPr>
                <a:t>1</a:t>
              </a:r>
              <a:endParaRPr lang="en-US" b="1"/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85813" y="2928938"/>
            <a:ext cx="72723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Это перемещение может быть  вызвано прежде всего :</a:t>
            </a:r>
          </a:p>
          <a:p>
            <a:pPr indent="450850" algn="just"/>
            <a:endParaRPr lang="ru-RU" sz="2400"/>
          </a:p>
          <a:p>
            <a:pPr indent="450850" algn="just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слухами о вреде бытовой химии для здоровья</a:t>
            </a:r>
            <a:endParaRPr lang="ru-RU" sz="2400" b="1"/>
          </a:p>
          <a:p>
            <a:pPr indent="450850" algn="just" eaLnBrk="0" hangingPunct="0"/>
            <a:r>
              <a:rPr lang="ru-RU" sz="2400" b="1">
                <a:latin typeface="Times New Roman" pitchFamily="18" charset="0"/>
              </a:rPr>
              <a:t>2) наступлением сезона отпусков</a:t>
            </a:r>
            <a:endParaRPr lang="ru-RU" sz="2400" b="1"/>
          </a:p>
          <a:p>
            <a:pPr indent="450850" algn="just" eaLnBrk="0" hangingPunct="0"/>
            <a:r>
              <a:rPr lang="ru-RU" sz="2400" b="1">
                <a:latin typeface="Times New Roman" pitchFamily="18" charset="0"/>
              </a:rPr>
              <a:t>3) появлением аналогичных средств на основе природных компонентов</a:t>
            </a:r>
            <a:endParaRPr lang="ru-RU" sz="2400" b="1"/>
          </a:p>
          <a:p>
            <a:pPr indent="450850" algn="just" eaLnBrk="0" hangingPunct="0"/>
            <a:r>
              <a:rPr lang="ru-RU" sz="2400" b="1">
                <a:latin typeface="Times New Roman" pitchFamily="18" charset="0"/>
              </a:rPr>
              <a:t>4) сокращением издержек производства бытовой химии</a:t>
            </a:r>
            <a:endParaRPr lang="ru-RU" sz="2400" b="1"/>
          </a:p>
        </p:txBody>
      </p:sp>
      <p:cxnSp>
        <p:nvCxnSpPr>
          <p:cNvPr id="23556" name="AutoShape 6"/>
          <p:cNvCxnSpPr>
            <a:cxnSpLocks noChangeShapeType="1"/>
          </p:cNvCxnSpPr>
          <p:nvPr/>
        </p:nvCxnSpPr>
        <p:spPr bwMode="auto">
          <a:xfrm>
            <a:off x="900113" y="1268413"/>
            <a:ext cx="576262" cy="46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88" y="2571750"/>
            <a:ext cx="80010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рациональная организация производства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повышение процентной ставки по кредиту</a:t>
            </a:r>
            <a:endParaRPr lang="ru-RU" sz="2400"/>
          </a:p>
          <a:p>
            <a:pPr algn="just" eaLnBrk="0" hangingPunct="0"/>
            <a:r>
              <a:rPr lang="ru-RU" sz="2400">
                <a:latin typeface="Times New Roman" pitchFamily="18" charset="0"/>
              </a:rPr>
              <a:t>3) внедрение более производительной технологической линии</a:t>
            </a:r>
            <a:endParaRPr lang="ru-RU" sz="2400"/>
          </a:p>
          <a:p>
            <a:pPr algn="just" eaLnBrk="0" hangingPunct="0"/>
            <a:r>
              <a:rPr lang="ru-RU" sz="2400">
                <a:latin typeface="Times New Roman" pitchFamily="18" charset="0"/>
              </a:rPr>
              <a:t>4) разведка новых месторождений цветных металлов</a:t>
            </a:r>
            <a:endParaRPr lang="ru-RU" sz="2400"/>
          </a:p>
          <a:p>
            <a:pPr algn="just" eaLnBrk="0" hangingPunct="0"/>
            <a:r>
              <a:rPr lang="ru-RU" sz="2400">
                <a:latin typeface="Times New Roman" pitchFamily="18" charset="0"/>
              </a:rPr>
              <a:t>5) обучение персонала новым приёмам обработки информации</a:t>
            </a:r>
            <a:endParaRPr lang="ru-RU" sz="2400"/>
          </a:p>
          <a:p>
            <a:pPr algn="ctr" eaLnBrk="0" hangingPunct="0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7900988" cy="24288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в приведённом списке проявления интенсивного экономического роста. Назовите цифры, под которыми они указаны</a:t>
            </a:r>
            <a:r>
              <a:rPr lang="ru-RU" sz="2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286125" y="5857875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135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571625"/>
            <a:ext cx="8534400" cy="32861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Укажите, кто из персонажей является фрикционным, структурным или циклическим безработным, а кто вообще не включается в рабочую силу: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im5-tub-ru.yandex.net/i?id=161341639-0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235743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im2-tub-ru.yandex.net/i?id=163333053-1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4857750"/>
            <a:ext cx="1905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Содержимое 5"/>
          <p:cNvSpPr>
            <a:spLocks noGrp="1"/>
          </p:cNvSpPr>
          <p:nvPr>
            <p:ph sz="quarter" idx="1"/>
          </p:nvPr>
        </p:nvSpPr>
        <p:spPr>
          <a:xfrm>
            <a:off x="500063" y="1928813"/>
            <a:ext cx="8032750" cy="300037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534400" cy="7588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А)Евгений Онегин – «молодой повеса» и «наследник всех своих родных»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негин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9525" y="1279525"/>
            <a:ext cx="6675438" cy="489585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428875" y="6072188"/>
            <a:ext cx="466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включён в рабочую силу</a:t>
            </a:r>
            <a:endParaRPr lang="ru-RU" sz="2800" b="1">
              <a:solidFill>
                <a:srgbClr val="002060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8" y="420688"/>
            <a:ext cx="8534400" cy="1214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Б)Кондуктор автобуса, потерявший работу после того, как в автобусах установили турникеты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ндукто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9588" y="1706563"/>
            <a:ext cx="5870575" cy="437038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43188" y="6143625"/>
            <a:ext cx="4519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структурный безработный</a:t>
            </a:r>
            <a:endParaRPr lang="ru-RU" sz="2800" b="1">
              <a:solidFill>
                <a:srgbClr val="002060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Менеджер по продажам, уволенный из-за общего спада в экономике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Содержимое 3" descr="менеджер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357313"/>
            <a:ext cx="5643563" cy="464343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00338" y="6237288"/>
            <a:ext cx="3910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циклический безработный</a:t>
            </a:r>
            <a:endParaRPr lang="ru-RU" sz="2400" b="1">
              <a:solidFill>
                <a:srgbClr val="002060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выпускник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2214563"/>
            <a:ext cx="3222625" cy="4429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613" cy="2205038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Выпускник технического вуза, который получил диплом в июне и сейчас отдыхает в деревне у бабушки, потому что на свою первую работу собирается выйти только осенью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71550" y="5661025"/>
            <a:ext cx="4067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фрикционный безработный</a:t>
            </a:r>
            <a:endParaRPr lang="ru-RU" sz="2400" b="1">
              <a:solidFill>
                <a:srgbClr val="002060"/>
              </a:solidFill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8313" y="620713"/>
            <a:ext cx="76327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2006 г. экономически активное население в РФ составляло 74</a:t>
            </a:r>
            <a:r>
              <a:rPr lang="ru-RU" sz="28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187 тыс. человек, а количество людей, занятых в экономике, составляло 69189 тыс. человек. Уровень безработицы в РФ в 2006 году был равен:</a:t>
            </a:r>
          </a:p>
          <a:p>
            <a:pPr algn="just"/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8,5%, </a:t>
            </a:r>
          </a:p>
          <a:p>
            <a:pPr algn="just" eaLnBrk="0" hangingPunct="0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7,9, </a:t>
            </a:r>
          </a:p>
          <a:p>
            <a:pPr algn="just" eaLnBrk="0" hangingPunct="0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7,1%, </a:t>
            </a:r>
          </a:p>
          <a:p>
            <a:pPr algn="just" eaLnBrk="0" hangingPunct="0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6,7%, </a:t>
            </a:r>
          </a:p>
          <a:p>
            <a:pPr algn="just" eaLnBrk="0" hangingPunct="0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д) 6,2%</a:t>
            </a:r>
            <a:endParaRPr lang="ru-RU" sz="2800" b="1">
              <a:solidFill>
                <a:srgbClr val="00206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643188" y="3500438"/>
            <a:ext cx="617696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ответ (г)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Находим количество безработных 74187-69189=4998</a:t>
            </a:r>
            <a:endParaRPr lang="ru-RU" sz="2800"/>
          </a:p>
          <a:p>
            <a:pPr algn="ctr" eaLnBrk="0" hangingPunct="0"/>
            <a:r>
              <a:rPr lang="ru-RU" sz="2800" b="1" i="1">
                <a:latin typeface="Times New Roman" pitchFamily="18" charset="0"/>
              </a:rPr>
              <a:t>2. Находим уровень безработных (4998:74187)</a:t>
            </a:r>
            <a:r>
              <a:rPr lang="en-US" sz="2800" b="1" i="1">
                <a:latin typeface="Times New Roman" pitchFamily="18" charset="0"/>
              </a:rPr>
              <a:t>x</a:t>
            </a:r>
            <a:r>
              <a:rPr lang="ru-RU" sz="2800" b="1" i="1">
                <a:latin typeface="Times New Roman" pitchFamily="18" charset="0"/>
              </a:rPr>
              <a:t>100=6,7%</a:t>
            </a:r>
            <a:endParaRPr lang="ru-RU" sz="2800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3" descr="итязи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196975"/>
            <a:ext cx="7272338" cy="42227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5125"/>
            <a:ext cx="8675688" cy="11509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Тридцать витязей прекрасных и с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ними Дядька их Морской ежедневно трудятся на государственной службе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755650" y="404813"/>
            <a:ext cx="7488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тридесятом царстве проживают следующие персонажи: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63563" y="569913"/>
            <a:ext cx="8256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три основные части </a:t>
            </a:r>
          </a:p>
          <a:p>
            <a:pPr algn="ctr"/>
            <a:r>
              <a:rPr lang="ru-RU" sz="3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экономики как науки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813" y="274638"/>
            <a:ext cx="7429500" cy="1939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2786063"/>
            <a:ext cx="7467600" cy="3687762"/>
          </a:xfrm>
        </p:spPr>
        <p:txBody>
          <a:bodyPr>
            <a:normAutofit/>
          </a:bodyPr>
          <a:lstStyle/>
          <a:p>
            <a:pPr marL="0" indent="450850" algn="just" eaLnBrk="0" hangingPunct="0">
              <a:spcBef>
                <a:spcPct val="0"/>
              </a:spcBef>
              <a:buClrTx/>
              <a:buSzTx/>
              <a:buFont typeface="Wingdings"/>
              <a:buNone/>
              <a:tabLst>
                <a:tab pos="4638675" algn="l"/>
              </a:tabLs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макроэкономика</a:t>
            </a:r>
            <a:endParaRPr lang="ru-RU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450850" algn="just" eaLnBrk="0" hangingPunct="0">
              <a:spcBef>
                <a:spcPct val="0"/>
              </a:spcBef>
              <a:buClrTx/>
              <a:buSzTx/>
              <a:buFont typeface="Wingdings"/>
              <a:buNone/>
              <a:tabLst>
                <a:tab pos="4638675" algn="l"/>
              </a:tabLs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микроэкономика</a:t>
            </a:r>
          </a:p>
          <a:p>
            <a:pPr marL="0" indent="450850" algn="just" eaLnBrk="0" hangingPunct="0">
              <a:spcBef>
                <a:spcPct val="0"/>
              </a:spcBef>
              <a:buClrTx/>
              <a:buSzTx/>
              <a:buFont typeface="Wingdings"/>
              <a:buNone/>
              <a:tabLst>
                <a:tab pos="4638675" algn="l"/>
              </a:tabLs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мировая (международная) экономика</a:t>
            </a:r>
            <a:endParaRPr lang="ru-RU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баба яг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276475"/>
            <a:ext cx="3240087" cy="35528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385127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Баба-Яга – единственный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пенсионер царства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Содержимое 3" descr="още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76250"/>
            <a:ext cx="33591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4284663" y="458152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Кощей бессмертный нигде не работает и не хочет работать, а лишь занимается всякими пакостями</a:t>
            </a:r>
            <a:endParaRPr lang="ru-RU" sz="240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www.artlib.ru/objects/gallery_66/artlib_gallery-33362-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2513"/>
            <a:ext cx="48244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83169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нигде не работает спящая царевна, потому что спит уже 40 лет</a:t>
            </a:r>
            <a:endParaRPr lang="ru-RU" sz="240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33795" name="Picture 2" descr="http://img0.liveinternet.ru/images/attach/c/8/99/454/99454080_large_len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997200"/>
            <a:ext cx="53149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323850" y="4005263"/>
            <a:ext cx="3095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Иван-Дурак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рад бы работать –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просится, да никуда 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берут</a:t>
            </a:r>
            <a:endParaRPr lang="ru-RU" sz="240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Содержимое 3" descr="змей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19313" y="2286000"/>
            <a:ext cx="4187825" cy="41878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3175" cy="2439988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Наконец, Змей Горыныч, который раньше помогал в котельной, но после перехода на газовое отопление остается не у дел и хочет устроиться в цирк артистом оригинального жанра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 descr="тридевятое царств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00213"/>
            <a:ext cx="6357938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60350"/>
            <a:ext cx="8893175" cy="4999038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Чему равен уровень безработицы в тридесятом царстве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9750" y="763588"/>
            <a:ext cx="813593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3657600" algn="l"/>
              </a:tabLst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занятых равно 31 человеку (30 витязей прекрасных и 1 Морской Дядька) .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3657600" algn="l"/>
              </a:tabLst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выбывших из состава рабочей силы составляет 3 человека (Баба-яга, Кощей Бессмертный и Спящая царевна).</a:t>
            </a:r>
            <a:endParaRPr lang="ru-RU" sz="2800"/>
          </a:p>
          <a:p>
            <a:pPr algn="just" eaLnBrk="0" hangingPunct="0">
              <a:tabLst>
                <a:tab pos="3657600" algn="l"/>
              </a:tabLst>
            </a:pPr>
            <a:r>
              <a:rPr lang="ru-RU" sz="2800">
                <a:latin typeface="Times New Roman" pitchFamily="18" charset="0"/>
              </a:rPr>
              <a:t>Количество безработных равно 2 человекам (Иван-дурак и Змей Горыныч).</a:t>
            </a:r>
            <a:endParaRPr lang="ru-RU" sz="2800"/>
          </a:p>
          <a:p>
            <a:pPr algn="just" eaLnBrk="0" hangingPunct="0">
              <a:tabLst>
                <a:tab pos="3657600" algn="l"/>
              </a:tabLst>
            </a:pPr>
            <a:r>
              <a:rPr lang="ru-RU" sz="2800" b="1">
                <a:latin typeface="Times New Roman" pitchFamily="18" charset="0"/>
              </a:rPr>
              <a:t>Экономически активное население (рабочая сила) равно:</a:t>
            </a:r>
            <a:endParaRPr lang="ru-RU" sz="2800" b="1"/>
          </a:p>
          <a:p>
            <a:pPr algn="just" eaLnBrk="0" hangingPunct="0">
              <a:tabLst>
                <a:tab pos="3657600" algn="l"/>
              </a:tabLst>
            </a:pPr>
            <a:r>
              <a:rPr lang="ru-RU" sz="2800" b="1">
                <a:latin typeface="Times New Roman" pitchFamily="18" charset="0"/>
              </a:rPr>
              <a:t>Занятые + безработные = 31 + 2 = 33	</a:t>
            </a:r>
            <a:endParaRPr lang="ru-RU" sz="2800" b="1"/>
          </a:p>
          <a:p>
            <a:pPr algn="just" eaLnBrk="0" hangingPunct="0">
              <a:tabLst>
                <a:tab pos="3657600" algn="l"/>
              </a:tabLst>
            </a:pPr>
            <a:r>
              <a:rPr lang="ru-RU" sz="2800" b="1">
                <a:latin typeface="Times New Roman" pitchFamily="18" charset="0"/>
              </a:rPr>
              <a:t>Уровень безработицы равен (2:33)х100% = 6,06%</a:t>
            </a:r>
            <a:endParaRPr lang="ru-RU" sz="28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иключения Буратино (Серия 01) (фильм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150" y="666750"/>
            <a:ext cx="4572000" cy="14462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деньги?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03350" y="2997200"/>
          <a:ext cx="5184775" cy="22431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5769"/>
                <a:gridCol w="2979249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1) мера стоимости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А) оплата стоимости товара в рассрочку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2) средство обращения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Б) открытие срочного счёта в банке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3) средство платежа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В) оценка имущества предприятия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4) средство накопления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Г) оплата стоимости товара наличными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931" name="Прямоугольник 3"/>
          <p:cNvSpPr>
            <a:spLocks noChangeArrowheads="1"/>
          </p:cNvSpPr>
          <p:nvPr/>
        </p:nvSpPr>
        <p:spPr bwMode="auto">
          <a:xfrm>
            <a:off x="611188" y="2476500"/>
            <a:ext cx="741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Соотнесите функции денег и примеры их использования.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8888" y="5516563"/>
            <a:ext cx="5905500" cy="784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Ответ: 1А2В3Г4Б</a:t>
            </a:r>
            <a:br>
              <a:rPr lang="ru-RU" sz="1600" b="1" dirty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844675"/>
          <a:ext cx="8569325" cy="2160588"/>
        </p:xfrm>
        <a:graphic>
          <a:graphicData uri="http://schemas.openxmlformats.org/drawingml/2006/table">
            <a:tbl>
              <a:tblPr/>
              <a:tblGrid>
                <a:gridCol w="3874658"/>
                <a:gridCol w="4694293"/>
              </a:tblGrid>
              <a:tr h="505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Направления политики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Характеристика направлений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Фискальная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Регулирование государственного бюджета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Контроль за денежной массой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51" name="Rectangle 1"/>
          <p:cNvSpPr>
            <a:spLocks noChangeArrowheads="1"/>
          </p:cNvSpPr>
          <p:nvPr/>
        </p:nvSpPr>
        <p:spPr bwMode="auto">
          <a:xfrm>
            <a:off x="1042988" y="177800"/>
            <a:ext cx="6624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регулирование рыночной экономикой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813" y="5072063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Ответ: Монетарная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68313" y="1093788"/>
            <a:ext cx="7848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Верны ли следующие суждения о госбюджете?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А. Государственный бюджет РФ обсуждается и утверждается Государственной Думой, а исполняет его Правительство. 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lang="ru-RU" sz="2000"/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Б. Бюджетная система страны зависит от наличия в ней факторов производства.             </a:t>
            </a:r>
          </a:p>
          <a:p>
            <a:pPr eaLnBrk="0" hangingPunct="0">
              <a:buFontTx/>
              <a:buAutoNum type="arabicParenR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верно только А</a:t>
            </a:r>
          </a:p>
          <a:p>
            <a:pPr eaLnBrk="0" hangingPunct="0">
              <a:buFontTx/>
              <a:buAutoNum type="arabicParenR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верно только Б</a:t>
            </a:r>
          </a:p>
          <a:p>
            <a:pPr eaLnBrk="0" hangingPunct="0">
              <a:buFontTx/>
              <a:buAutoNum type="arabicParenR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верны оба суждения</a:t>
            </a:r>
          </a:p>
          <a:p>
            <a:pPr eaLnBrk="0" hangingPunct="0">
              <a:buFontTx/>
              <a:buAutoNum type="arabicParenR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оба суждения неверны</a:t>
            </a:r>
            <a:endParaRPr lang="ru-RU" sz="20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088" y="4652963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Ответ: 3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1"/>
          <p:cNvGrpSpPr>
            <a:grpSpLocks/>
          </p:cNvGrpSpPr>
          <p:nvPr/>
        </p:nvGrpSpPr>
        <p:grpSpPr bwMode="auto">
          <a:xfrm>
            <a:off x="182563" y="933450"/>
            <a:ext cx="8485187" cy="1779588"/>
            <a:chOff x="115" y="588"/>
            <a:chExt cx="5345" cy="1121"/>
          </a:xfrm>
        </p:grpSpPr>
        <p:pic>
          <p:nvPicPr>
            <p:cNvPr id="41985" name="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" y="588"/>
              <a:ext cx="5345" cy="1121"/>
            </a:xfrm>
            <a:prstGeom prst="rect">
              <a:avLst/>
            </a:prstGeom>
            <a:noFill/>
          </p:spPr>
        </p:pic>
        <p:sp>
          <p:nvSpPr>
            <p:cNvPr id="41986" name="Text Box 2"/>
            <p:cNvSpPr txBox="1">
              <a:spLocks noChangeArrowheads="1"/>
            </p:cNvSpPr>
            <p:nvPr/>
          </p:nvSpPr>
          <p:spPr bwMode="auto">
            <a:xfrm>
              <a:off x="158" y="663"/>
              <a:ext cx="526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Назовите три особенности современной экономики и проиллюстрируйте каждую примером</a:t>
              </a:r>
              <a:endPara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8258175" cy="3857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i="1" dirty="0" smtClean="0">
                <a:solidFill>
                  <a:srgbClr val="FF0000"/>
                </a:solidFill>
              </a:rPr>
              <a:t>Практические задания</a:t>
            </a:r>
            <a:endParaRPr lang="ru-RU" sz="8800" i="1" dirty="0">
              <a:solidFill>
                <a:srgbClr val="FF0000"/>
              </a:solidFill>
            </a:endParaRPr>
          </a:p>
        </p:txBody>
      </p:sp>
      <p:sp>
        <p:nvSpPr>
          <p:cNvPr id="1536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23850" y="765175"/>
            <a:ext cx="88201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понятие, которое является обобщающим для всех остальных понятий представленного ниже ряда, и назовите цифру, под которой оно указано.</a:t>
            </a:r>
          </a:p>
          <a:p>
            <a:endParaRPr 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безвозмездные выплаты стипендий, 2) государственные меры социальной поддержки, 3) установление минимального размера оплаты труда, 4) обеспечение льготных условий для ведения малого и среднего бизнеса, 5) пособия по безработице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4221163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государственные меры социальной поддержки</a:t>
            </a:r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628775"/>
          <a:ext cx="8497888" cy="2925763"/>
        </p:xfrm>
        <a:graphic>
          <a:graphicData uri="http://schemas.openxmlformats.org/drawingml/2006/table">
            <a:tbl>
              <a:tblPr/>
              <a:tblGrid>
                <a:gridCol w="4248473"/>
                <a:gridCol w="4248473"/>
              </a:tblGrid>
              <a:tr h="650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Направления политики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Сущность политического направления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Защита интересов внутренних производителей от зарубежных конкурентов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Фритредерство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Открытие внутреннего рынка для иностранных компаний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47" name="Rectangle 1"/>
          <p:cNvSpPr>
            <a:spLocks noChangeArrowheads="1"/>
          </p:cNvSpPr>
          <p:nvPr/>
        </p:nvSpPr>
        <p:spPr bwMode="auto">
          <a:xfrm>
            <a:off x="684213" y="296863"/>
            <a:ext cx="77041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Политика государства в международной торговле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38" y="514350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Ответ: Протекционизм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68313" y="765175"/>
            <a:ext cx="74168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tabLst>
                <a:tab pos="1876425" algn="l"/>
              </a:tabLst>
            </a:pP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информации, опубликованной Федеральной службой государственной статистики, в январе-феврале 2009г. внешнеторговый оборот России составил 60,5 млрд. долл. США, в том числе экспорт 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36,7 млрд. долл. Чему было равно сальдо торгового баланса России?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indent="450850" algn="ctr" eaLnBrk="0" hangingPunct="0">
              <a:tabLst>
                <a:tab pos="1876425" algn="l"/>
              </a:tabLst>
            </a:pPr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60,5 млрд. долл. США</a:t>
            </a:r>
            <a:endParaRPr lang="ru-RU" sz="2400"/>
          </a:p>
          <a:p>
            <a:pPr indent="450850" algn="ctr" eaLnBrk="0" hangingPunct="0">
              <a:tabLst>
                <a:tab pos="1876425" algn="l"/>
              </a:tabLst>
            </a:pPr>
            <a:r>
              <a:rPr lang="ru-RU" sz="2400" i="1">
                <a:latin typeface="Times New Roman" pitchFamily="18" charset="0"/>
              </a:rPr>
              <a:t>б) 36,7 млрд. долл. США</a:t>
            </a:r>
            <a:endParaRPr lang="ru-RU" sz="2400"/>
          </a:p>
          <a:p>
            <a:pPr indent="450850" algn="ctr" eaLnBrk="0" hangingPunct="0">
              <a:tabLst>
                <a:tab pos="1876425" algn="l"/>
              </a:tabLst>
            </a:pPr>
            <a:r>
              <a:rPr lang="ru-RU" sz="2400" i="1">
                <a:latin typeface="Times New Roman" pitchFamily="18" charset="0"/>
              </a:rPr>
              <a:t>в) 23,8 млрд. долл. США	</a:t>
            </a:r>
            <a:endParaRPr lang="ru-RU" sz="2400"/>
          </a:p>
          <a:p>
            <a:pPr indent="450850" algn="ctr">
              <a:tabLst>
                <a:tab pos="1876425" algn="l"/>
              </a:tabLst>
            </a:pPr>
            <a:r>
              <a:rPr lang="ru-RU" sz="2400" i="1">
                <a:latin typeface="Times New Roman" pitchFamily="18" charset="0"/>
              </a:rPr>
              <a:t>г) 12,9 млрд. долл. США</a:t>
            </a:r>
            <a:endParaRPr lang="ru-RU" sz="1400"/>
          </a:p>
          <a:p>
            <a:pPr indent="450850" algn="ctr" eaLnBrk="0" hangingPunct="0">
              <a:tabLst>
                <a:tab pos="1876425" algn="l"/>
              </a:tabLst>
            </a:pPr>
            <a:r>
              <a:rPr lang="ru-RU" sz="2800">
                <a:latin typeface="Times New Roman" pitchFamily="18" charset="0"/>
              </a:rPr>
              <a:t>Решение: Г </a:t>
            </a:r>
            <a:endParaRPr lang="ru-RU" sz="2800"/>
          </a:p>
          <a:p>
            <a:pPr indent="450850" algn="ctr" eaLnBrk="0" hangingPunct="0">
              <a:tabLst>
                <a:tab pos="1876425" algn="l"/>
              </a:tabLst>
            </a:pPr>
            <a:r>
              <a:rPr lang="ru-RU" sz="2800">
                <a:latin typeface="Times New Roman" pitchFamily="18" charset="0"/>
              </a:rPr>
              <a:t>60,5-36,7=23,8 </a:t>
            </a:r>
            <a:r>
              <a:rPr lang="ru-RU" sz="2800">
                <a:latin typeface="Calibri" pitchFamily="34" charset="0"/>
              </a:rPr>
              <a:t>–</a:t>
            </a:r>
            <a:r>
              <a:rPr lang="ru-RU" sz="2800">
                <a:latin typeface="Times New Roman" pitchFamily="18" charset="0"/>
              </a:rPr>
              <a:t> импорт</a:t>
            </a:r>
            <a:endParaRPr lang="ru-RU" sz="2800"/>
          </a:p>
          <a:p>
            <a:pPr indent="450850" algn="ctr" eaLnBrk="0" hangingPunct="0">
              <a:tabLst>
                <a:tab pos="1876425" algn="l"/>
              </a:tabLst>
            </a:pPr>
            <a:r>
              <a:rPr lang="ru-RU" sz="2800">
                <a:latin typeface="Times New Roman" pitchFamily="18" charset="0"/>
              </a:rPr>
              <a:t> 36,7-23,8=12,9 млрд. долл.</a:t>
            </a:r>
            <a:endParaRPr lang="ru-RU" sz="2800"/>
          </a:p>
          <a:p>
            <a:pPr indent="450850" eaLnBrk="0" hangingPunct="0">
              <a:tabLst>
                <a:tab pos="1876425" algn="l"/>
              </a:tabLst>
            </a:pPr>
            <a:endParaRPr lang="ru-RU" sz="2400"/>
          </a:p>
          <a:p>
            <a:pPr indent="450850" eaLnBrk="0" hangingPunct="0">
              <a:tabLst>
                <a:tab pos="1876425" algn="l"/>
              </a:tabLst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8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8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68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8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8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68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8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8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Объект 7"/>
          <p:cNvGraphicFramePr>
            <a:graphicFrameLocks noGrp="1"/>
          </p:cNvGraphicFramePr>
          <p:nvPr>
            <p:ph sz="quarter" idx="1"/>
          </p:nvPr>
        </p:nvGraphicFramePr>
        <p:xfrm>
          <a:off x="200025" y="-50800"/>
          <a:ext cx="4216400" cy="4638675"/>
        </p:xfrm>
        <a:graphic>
          <a:graphicData uri="http://schemas.openxmlformats.org/presentationml/2006/ole">
            <p:oleObj spid="_x0000_s46081" r:id="rId3" imgW="4218798" imgH="4639458" progId="Excel.Chart.8">
              <p:embed/>
            </p:oleObj>
          </a:graphicData>
        </a:graphic>
      </p:graphicFrame>
      <p:graphicFrame>
        <p:nvGraphicFramePr>
          <p:cNvPr id="46082" name="Объект 7"/>
          <p:cNvGraphicFramePr>
            <a:graphicFrameLocks/>
          </p:cNvGraphicFramePr>
          <p:nvPr/>
        </p:nvGraphicFramePr>
        <p:xfrm>
          <a:off x="4592638" y="282575"/>
          <a:ext cx="4216400" cy="4205288"/>
        </p:xfrm>
        <a:graphic>
          <a:graphicData uri="http://schemas.openxmlformats.org/presentationml/2006/ole">
            <p:oleObj spid="_x0000_s46082" r:id="rId4" imgW="4218798" imgH="4206605" progId="Excel.Chart.8">
              <p:embed/>
            </p:oleObj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0825" y="5013325"/>
            <a:ext cx="8353425" cy="982663"/>
          </a:xfrm>
        </p:spPr>
        <p:txBody>
          <a:bodyPr anchor="ctr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Российские граждане питаются лучше, чем зарубежные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2) Доходы российских граждан ниже, чем доходы граждан в странах с развитой рыночной экономикой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3) доля промышленной продукции на душу населения выше в России, чем в этих зарубежных странах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4) спрос на услуги в России ниже, чем в зарубежных странах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32363" y="0"/>
            <a:ext cx="4032250" cy="647700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населения в странах с развитой экономикой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395288" y="1557338"/>
            <a:ext cx="7921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«Кто покупает лишнее, в конце концов продаёт необходимое». </a:t>
            </a:r>
          </a:p>
          <a:p>
            <a:pPr algn="r"/>
            <a:r>
              <a:rPr lang="ru-RU" sz="2800">
                <a:latin typeface="Times New Roman" pitchFamily="18" charset="0"/>
                <a:cs typeface="Times New Roman" pitchFamily="18" charset="0"/>
              </a:rPr>
              <a:t>(Б. Франклин).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3860800"/>
            <a:ext cx="864076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Проблема рационального поведения потребителя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1"/>
          <p:cNvSpPr>
            <a:spLocks noChangeArrowheads="1"/>
          </p:cNvSpPr>
          <p:nvPr/>
        </p:nvSpPr>
        <p:spPr bwMode="auto">
          <a:xfrm>
            <a:off x="250825" y="1857375"/>
            <a:ext cx="82819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«О чём нельзя забывать, так это о простой истине: всё, что правительство даёт, оно сначала забрало». (Д. Колеман)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4149725"/>
            <a:ext cx="8424862" cy="179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Значение налоговой политики государства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323850" y="1773238"/>
            <a:ext cx="81359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«Каждому человеку должно быть предоставлено равное право преследовать свою выгоду, и от этого выигрывает всё общество».  (А. Смит)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4508500"/>
            <a:ext cx="84248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Свойство рыночной экономики предоставлять свободу предпринимательской деятельности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472440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Проблема роли конкуренции в экономике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«Бизнес – это сочетание войны и спорта».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(А. Моруа)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90525" y="225425"/>
            <a:ext cx="7600950" cy="1279525"/>
            <a:chOff x="246" y="142"/>
            <a:chExt cx="4788" cy="806"/>
          </a:xfrm>
        </p:grpSpPr>
        <p:pic>
          <p:nvPicPr>
            <p:cNvPr id="51201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6" y="142"/>
              <a:ext cx="4788" cy="806"/>
            </a:xfrm>
            <a:prstGeom prst="rect">
              <a:avLst/>
            </a:prstGeom>
            <a:noFill/>
          </p:spPr>
        </p:pic>
        <p:sp>
          <p:nvSpPr>
            <p:cNvPr id="51202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470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0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РОЛЬ ЭКОНОМИКИ В ЖИЗНИ ОБЩЕСТВА</a:t>
              </a:r>
            </a:p>
          </p:txBody>
        </p:sp>
      </p:grpSp>
      <p:pic>
        <p:nvPicPr>
          <p:cNvPr id="51204" name="Picture 2" descr="http://im5-tub-ru.yandex.net/i?id=39600034-14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773238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http://www.profi-forex.org/system/user_files/Images/News/11-2011/061111/resized/4_16824544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924175"/>
            <a:ext cx="3600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http://im6-tub-ru.yandex.net/i?id=8372403-03-16f-5542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9161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2492375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3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4581525"/>
            <a:ext cx="174625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4" descr="C:\Program Files\Microsoft Office\MEDIA\CAGCAT10\j0234657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9838" y="4797425"/>
            <a:ext cx="171291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5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1863" y="2060575"/>
            <a:ext cx="18256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6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43663" y="3357563"/>
            <a:ext cx="178593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1"/>
          <p:cNvSpPr>
            <a:spLocks noChangeArrowheads="1"/>
          </p:cNvSpPr>
          <p:nvPr/>
        </p:nvSpPr>
        <p:spPr bwMode="auto">
          <a:xfrm>
            <a:off x="611188" y="620713"/>
            <a:ext cx="7489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Обеспечивает людей материальными условиями их существования – продуктами питания, одеждой, жилищем и т.д.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4005263"/>
            <a:ext cx="8424862" cy="11430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Охватывает широкую область жизни общества, включающую экономику предприятий, отраслей, народное хозяйство в целом, финансы, денежное обращение</a:t>
            </a:r>
          </a:p>
        </p:txBody>
      </p:sp>
      <p:pic>
        <p:nvPicPr>
          <p:cNvPr id="52227" name="Picture 3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868863"/>
            <a:ext cx="14732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C:\Program Files\Microsoft Office\MEDIA\CAGCAT10\j01498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229225"/>
            <a:ext cx="12684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9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628775"/>
            <a:ext cx="4503737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700213"/>
          <a:ext cx="8642350" cy="4729162"/>
        </p:xfrm>
        <a:graphic>
          <a:graphicData uri="http://schemas.openxmlformats.org/drawingml/2006/table">
            <a:tbl>
              <a:tblPr/>
              <a:tblGrid>
                <a:gridCol w="6410471"/>
                <a:gridCol w="2230489"/>
              </a:tblGrid>
              <a:tr h="101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Предмет изучения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Уровни экономического анализа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а) преодоление инфляции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1) микроэкономика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б) рост цен на продукцию нефтеперерабатывающего завода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2) макроэкономика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в) антимонопольная политика государства в отношении предприятий фармацевтической отрасли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г) увеличение объёма производства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 проблема выбора, с которой сталкиваются отдельные участники экономической деятельности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08" name="Rectangle 1"/>
          <p:cNvSpPr>
            <a:spLocks noChangeArrowheads="1"/>
          </p:cNvSpPr>
          <p:nvPr/>
        </p:nvSpPr>
        <p:spPr bwMode="auto">
          <a:xfrm>
            <a:off x="214313" y="163513"/>
            <a:ext cx="86788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Установите соответствие между предметом изучения и уровнями экономического анализа: к каждой позиции, данной в первом столбце, подберите соответствующую позицию им второго столбца.</a:t>
            </a:r>
            <a:endParaRPr lang="ru-RU" sz="20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68313" y="6215063"/>
            <a:ext cx="7704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638675" algn="l"/>
              </a:tabLst>
            </a:pPr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 к заданию</a:t>
            </a: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21221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1"/>
          <p:cNvSpPr>
            <a:spLocks noChangeArrowheads="1"/>
          </p:cNvSpPr>
          <p:nvPr/>
        </p:nvSpPr>
        <p:spPr bwMode="auto">
          <a:xfrm>
            <a:off x="395288" y="404813"/>
            <a:ext cx="7993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Является основой научно-технического прогресса, поскольку именно в процессе творческого решения экономических проблем рождаются новые идеи и изобретения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088" y="3644900"/>
            <a:ext cx="7467600" cy="1143000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фундаментом всякого общества, поскольку общество может существовать и развиваться благодаря непрерывному производству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16113"/>
            <a:ext cx="18700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1"/>
          <p:cNvSpPr>
            <a:spLocks noChangeArrowheads="1"/>
          </p:cNvSpPr>
          <p:nvPr/>
        </p:nvSpPr>
        <p:spPr bwMode="auto">
          <a:xfrm>
            <a:off x="0" y="1341438"/>
            <a:ext cx="88201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entury Schoolbook" pitchFamily="18" charset="0"/>
              </a:rPr>
              <a:t>«Каждому человеку должно быть предоставлено равное право преследовать свою выгоду, и от этого выигрывает всё общество».  </a:t>
            </a:r>
          </a:p>
          <a:p>
            <a:pPr algn="r"/>
            <a:r>
              <a:rPr lang="ru-RU" sz="2800">
                <a:latin typeface="Century Schoolbook" pitchFamily="18" charset="0"/>
              </a:rPr>
              <a:t>(А. Смит)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4076700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dirty="0" smtClean="0"/>
              <a:t>1) повторить термины по разделу «Экономика»</a:t>
            </a:r>
            <a:br>
              <a:rPr lang="ru-RU" dirty="0" smtClean="0"/>
            </a:br>
            <a:r>
              <a:rPr lang="ru-RU" dirty="0" smtClean="0"/>
              <a:t>2) написать эссе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071688"/>
          <a:ext cx="8496300" cy="2889250"/>
        </p:xfrm>
        <a:graphic>
          <a:graphicData uri="http://schemas.openxmlformats.org/drawingml/2006/table">
            <a:tbl>
              <a:tblPr/>
              <a:tblGrid>
                <a:gridCol w="4536504"/>
                <a:gridCol w="3960440"/>
              </a:tblGrid>
              <a:tr h="786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Проявления	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Факторы производства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А) полезные ископаемые	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1) земля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Б) профессиональные навыки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2) капитал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В) пашня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3) труд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Г) складские помещения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Д) фабрика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32" name="Rectangle 1"/>
          <p:cNvSpPr>
            <a:spLocks noChangeArrowheads="1"/>
          </p:cNvSpPr>
          <p:nvPr/>
        </p:nvSpPr>
        <p:spPr bwMode="auto">
          <a:xfrm>
            <a:off x="250825" y="404813"/>
            <a:ext cx="85693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tabLst>
                <a:tab pos="2171700" algn="l"/>
              </a:tabLst>
            </a:pP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В. Установите соответствие между факторами производства и их проявлениями: к каждой позиции, данной в первом столбце, подберите позицию из второго столбца.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171700" algn="l"/>
              </a:tabLst>
            </a:pP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116013" y="5572125"/>
            <a:ext cx="6384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 к заданию: 13122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endParaRPr lang="ru-RU" sz="4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14313" y="2500313"/>
            <a:ext cx="8569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оплата услуг по доставке оборудования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рента от земли, сдаваемой в аренду под автомастерскую</a:t>
            </a:r>
            <a:endParaRPr lang="ru-RU" sz="2400" b="1"/>
          </a:p>
          <a:p>
            <a:pPr eaLnBrk="0" hangingPunct="0"/>
            <a:r>
              <a:rPr lang="ru-RU" sz="2400" b="1">
                <a:latin typeface="Times New Roman" pitchFamily="18" charset="0"/>
              </a:rPr>
              <a:t>3) заработная плата, выплачиваемая работникам автомастерской</a:t>
            </a:r>
            <a:endParaRPr lang="ru-RU" sz="2400" b="1"/>
          </a:p>
          <a:p>
            <a:pPr eaLnBrk="0" hangingPunct="0"/>
            <a:r>
              <a:rPr lang="ru-RU" sz="2400" b="1">
                <a:latin typeface="Times New Roman" pitchFamily="18" charset="0"/>
              </a:rPr>
              <a:t>4) оплата за ремонт, получаемая от владельцев автомобиля</a:t>
            </a:r>
            <a:endParaRPr lang="ru-RU" sz="2400" b="1"/>
          </a:p>
          <a:p>
            <a:pPr eaLnBrk="0" hangingPunct="0"/>
            <a:endParaRPr lang="ru-RU" sz="240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857250" y="0"/>
            <a:ext cx="7500938" cy="19288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Факторным доходом для владельца автомастерской является:</a:t>
            </a:r>
            <a:r>
              <a:rPr lang="ru-RU" sz="32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1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8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188" y="1001713"/>
            <a:ext cx="81375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четыре основные сферы, в которых протекает экономическая деятельность</a:t>
            </a:r>
            <a:endParaRPr lang="ru-RU" sz="36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331913" y="3143250"/>
            <a:ext cx="54721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производство</a:t>
            </a:r>
            <a:endParaRPr lang="ru-RU" sz="2800" b="1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распределение</a:t>
            </a:r>
            <a:endParaRPr lang="ru-RU" sz="2800" b="1">
              <a:solidFill>
                <a:srgbClr val="FF0000"/>
              </a:solidFill>
            </a:endParaRPr>
          </a:p>
          <a:p>
            <a:pPr indent="450850" algn="just" eaLnBrk="0" hangingPunct="0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3) обмен</a:t>
            </a:r>
            <a:endParaRPr lang="ru-RU" sz="2800" b="1">
              <a:solidFill>
                <a:srgbClr val="FF0000"/>
              </a:solidFill>
            </a:endParaRPr>
          </a:p>
          <a:p>
            <a:pPr indent="450850" algn="just" eaLnBrk="0" hangingPunct="0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4) потребление</a:t>
            </a:r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0825" y="979488"/>
            <a:ext cx="8461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just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Государство А. переживает экономический подъём.</a:t>
            </a:r>
          </a:p>
          <a:p>
            <a:pPr marL="228600" indent="-228600" algn="just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Промышленность в своём развитии опережает сельское хозяйство.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Законом установлено господство государственной собственности.</a:t>
            </a:r>
          </a:p>
          <a:p>
            <a:pPr marL="228600" indent="-228600" algn="just"/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indent="-228600" algn="just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Какая экономическая система существует в государстве А.?</a:t>
            </a:r>
          </a:p>
          <a:p>
            <a:pPr marL="228600" indent="-228600" algn="just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По какому признаку вы это установили? </a:t>
            </a:r>
          </a:p>
          <a:p>
            <a:pPr marL="228600" indent="-228600" algn="just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3. Назовите любые два иных признака этой экономической системы.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388" y="723900"/>
            <a:ext cx="84963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стране Н. развиваются предприятия различных форм собственности. Успех предприятий напрямую зависит от объёма спроса потребителей на выпускаемый товар. </a:t>
            </a:r>
          </a:p>
          <a:p>
            <a:pPr algn="just"/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 какому типу хозяйственных систем можно отнести экономику страны Н.? </a:t>
            </a:r>
          </a:p>
          <a:p>
            <a:pPr algn="just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2.По какому признаку вы это определили? 3.Назовите любые два других признака данного типа хозяйственных систем.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1187</TotalTime>
  <Words>1211</Words>
  <Application>Microsoft Office PowerPoint</Application>
  <PresentationFormat>Экран (4:3)</PresentationFormat>
  <Paragraphs>187</Paragraphs>
  <Slides>41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5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Диаграмма Microsoft Excel</vt:lpstr>
      <vt:lpstr>Слайд 1</vt:lpstr>
      <vt:lpstr>Слайд 2</vt:lpstr>
      <vt:lpstr>ПРАКТИЧЕСКИЕ ЗАДАНИЯ</vt:lpstr>
      <vt:lpstr>Слайд 4</vt:lpstr>
      <vt:lpstr>Слайд 5</vt:lpstr>
      <vt:lpstr>  Факторным доходом для владельца автомастерской является: </vt:lpstr>
      <vt:lpstr>Слайд 7</vt:lpstr>
      <vt:lpstr>Слайд 8</vt:lpstr>
      <vt:lpstr>Слайд 9</vt:lpstr>
      <vt:lpstr>Слайд 10</vt:lpstr>
      <vt:lpstr>Слайд 11</vt:lpstr>
      <vt:lpstr>Найдите в приведённом списке проявления интенсивного экономического роста. Назовите цифры, под которыми они указаны </vt:lpstr>
      <vt:lpstr>УКАЖИТЕ, КТО ИЗ ПЕРСОНАЖЕЙ ЯВЛЯЕТСЯ ФРИКЦИОННЫМ, СТРУКТУРНЫМ ИЛИ ЦИКЛИЧЕСКИМ БЕЗРАБОТНЫМ, А КТО ВООБЩЕ НЕ ВКЛЮЧАЕТСЯ В РАБОЧУЮ СИЛУ:</vt:lpstr>
      <vt:lpstr>А)ЕВГЕНИЙ ОНЕГИН – «МОЛОДОЙ ПОВЕСА» И «НАСЛЕДНИК ВСЕХ СВОИХ РОДНЫХ»</vt:lpstr>
      <vt:lpstr>Б)КОНДУКТОР АВТОБУСА, ПОТЕРЯВШИЙ РАБОТУ ПОСЛЕ ТОГО, КАК В АВТОБУСАХ УСТАНОВИЛИ ТУРНИКЕТЫ</vt:lpstr>
      <vt:lpstr>В) МЕНЕДЖЕР ПО ПРОДАЖАМ, УВОЛЕННЫЙ ИЗ-ЗА ОБЩЕГО СПАДА В ЭКОНОМИКЕ</vt:lpstr>
      <vt:lpstr>Г) ВЫПУСКНИК ТЕХНИЧЕСКОГО ВУЗА, КОТОРЫЙ ПОЛУЧИЛ ДИПЛОМ В ИЮНЕ И СЕЙЧАС ОТДЫХАЕТ В ДЕРЕВНЕ У БАБУШКИ, ПОТОМУ ЧТО НА СВОЮ ПЕРВУЮ РАБОТУ СОБИРАЕТСЯ ВЫЙТИ ТОЛЬКО ОСЕНЬЮ</vt:lpstr>
      <vt:lpstr>Слайд 18</vt:lpstr>
      <vt:lpstr> ТРИДЦАТЬ ВИТЯЗЕЙ ПРЕКРАСНЫХ И С НИМИ ДЯДЬКА ИХ МОРСКОЙ ЕЖЕДНЕВНО ТРУДЯТСЯ НА ГОСУДАРСТВЕННОЙ СЛУЖБЕ</vt:lpstr>
      <vt:lpstr>БАБА-ЯГА – ЕДИНСТВЕННЫЙ  ПЕНСИОНЕР ЦАРСТВА</vt:lpstr>
      <vt:lpstr>Слайд 21</vt:lpstr>
      <vt:lpstr>НАКОНЕЦ, ЗМЕЙ ГОРЫНЫЧ, КОТОРЫЙ РАНЬШЕ ПОМОГАЛ В КОТЕЛЬНОЙ, НО ПОСЛЕ ПЕРЕХОДА НА ГАЗОВОЕ ОТОПЛЕНИЕ ОСТАЕТСЯ НЕ У ДЕЛ И ХОЧЕТ УСТРОИТЬСЯ В ЦИРК АРТИСТОМ ОРИГИНАЛЬНОГО ЖАНРА</vt:lpstr>
      <vt:lpstr>Слайд 23</vt:lpstr>
      <vt:lpstr>Слайд 24</vt:lpstr>
      <vt:lpstr>Слайд 25</vt:lpstr>
      <vt:lpstr>ОТВЕТ: 1А2В3Г4Б </vt:lpstr>
      <vt:lpstr>ОТВЕТ: МОНЕТАРНАЯ</vt:lpstr>
      <vt:lpstr>ОТВЕТ: 3</vt:lpstr>
      <vt:lpstr>Слайд 29</vt:lpstr>
      <vt:lpstr>2) государственные меры социальной поддержки</vt:lpstr>
      <vt:lpstr>ОТВЕТ: ПРОТЕКЦИОНИЗМ</vt:lpstr>
      <vt:lpstr>Слайд 32</vt:lpstr>
      <vt:lpstr>1) РОССИЙСКИЕ ГРАЖДАНЕ ПИТАЮТСЯ ЛУЧШЕ, ЧЕМ ЗАРУБЕЖНЫЕ 2) ДОХОДЫ РОССИЙСКИХ ГРАЖДАН НИЖЕ, ЧЕМ ДОХОДЫ ГРАЖДАН В СТРАНАХ С РАЗВИТОЙ РЫНОЧНОЙ ЭКОНОМИКОЙ 3) ДОЛЯ ПРОМЫШЛЕННОЙ ПРОДУКЦИИ НА ДУШУ НАСЕЛЕНИЯ ВЫШЕ В РОССИИ, ЧЕМ В ЭТИХ ЗАРУБЕЖНЫХ СТРАНАХ 4) СПРОС НА УСЛУГИ В РОССИИ НИЖЕ, ЧЕМ В ЗАРУБЕЖНЫХ СТРАНАХ</vt:lpstr>
      <vt:lpstr>ПРОБЛЕМА РАЦИОНАЛЬНОГО ПОВЕДЕНИЯ ПОТРЕБИТЕЛЯ</vt:lpstr>
      <vt:lpstr>ЗНАЧЕНИЕ НАЛОГОВОЙ ПОЛИТИКИ ГОСУДАРСТВА </vt:lpstr>
      <vt:lpstr> СВОЙСТВО РЫНОЧНОЙ ЭКОНОМИКИ ПРЕДОСТАВЛЯТЬ СВОБОДУ ПРЕДПРИНИМАТЕЛЬСКОЙ ДЕЯТЕЛЬНОСТИ   </vt:lpstr>
      <vt:lpstr>ПРОБЛЕМА РОЛИ КОНКУРЕНЦИИ В ЭКОНОМИКЕ</vt:lpstr>
      <vt:lpstr>Слайд 38</vt:lpstr>
      <vt:lpstr>ОХВАТЫВАЕТ ШИРОКУЮ ОБЛАСТЬ ЖИЗНИ ОБЩЕСТВА, ВКЛЮЧАЮЩУЮ ЭКОНОМИКУ ПРЕДПРИЯТИЙ, ОТРАСЛЕЙ, НАРОДНОЕ ХОЗЯЙСТВО В ЦЕЛОМ, ФИНАНСЫ, ДЕНЕЖНОЕ ОБРАЩЕНИЕ</vt:lpstr>
      <vt:lpstr>ЯВЛЯЕТСЯ ФУНДАМЕНТОМ ВСЯКОГО ОБЩЕСТВА, ПОСКОЛЬКУ ОБЩЕСТВО МОЖЕТ СУЩЕСТВОВАТЬ И РАЗВИВАТЬСЯ БЛАГОДАРЯ НЕПРЕРЫВНОМУ ПРОИЗВОДСТВУ</vt:lpstr>
      <vt:lpstr>ДОМАШНЕЕ ЗАДАНИЕ: 1) ПОВТОРИТЬ ТЕРМИНЫ ПО РАЗДЕЛУ «ЭКОНОМИКА» 2) НАПИСАТЬ ЭССЕ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экономики в жизни общества.</dc:title>
  <cp:lastModifiedBy>Adel</cp:lastModifiedBy>
  <cp:revision>121</cp:revision>
  <dcterms:modified xsi:type="dcterms:W3CDTF">2014-04-21T16:45:45Z</dcterms:modified>
</cp:coreProperties>
</file>