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6" r:id="rId3"/>
    <p:sldId id="260" r:id="rId4"/>
    <p:sldId id="329" r:id="rId5"/>
    <p:sldId id="330" r:id="rId6"/>
    <p:sldId id="331" r:id="rId7"/>
    <p:sldId id="338" r:id="rId8"/>
    <p:sldId id="333" r:id="rId9"/>
    <p:sldId id="335" r:id="rId10"/>
    <p:sldId id="337" r:id="rId11"/>
    <p:sldId id="334" r:id="rId12"/>
    <p:sldId id="258" r:id="rId13"/>
    <p:sldId id="259" r:id="rId14"/>
    <p:sldId id="284" r:id="rId15"/>
    <p:sldId id="323" r:id="rId16"/>
    <p:sldId id="283" r:id="rId17"/>
    <p:sldId id="293" r:id="rId18"/>
    <p:sldId id="280" r:id="rId19"/>
    <p:sldId id="299" r:id="rId20"/>
    <p:sldId id="300" r:id="rId21"/>
    <p:sldId id="301" r:id="rId22"/>
    <p:sldId id="325" r:id="rId23"/>
    <p:sldId id="307" r:id="rId24"/>
    <p:sldId id="339" r:id="rId25"/>
    <p:sldId id="261" r:id="rId26"/>
    <p:sldId id="305" r:id="rId27"/>
    <p:sldId id="264" r:id="rId28"/>
    <p:sldId id="316" r:id="rId29"/>
    <p:sldId id="265" r:id="rId30"/>
    <p:sldId id="268" r:id="rId31"/>
    <p:sldId id="319" r:id="rId32"/>
    <p:sldId id="314" r:id="rId33"/>
    <p:sldId id="269" r:id="rId34"/>
    <p:sldId id="271" r:id="rId35"/>
    <p:sldId id="303" r:id="rId36"/>
    <p:sldId id="272" r:id="rId37"/>
    <p:sldId id="274" r:id="rId38"/>
    <p:sldId id="304" r:id="rId39"/>
    <p:sldId id="321" r:id="rId40"/>
    <p:sldId id="318" r:id="rId41"/>
    <p:sldId id="306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6600"/>
    <a:srgbClr val="FFCC99"/>
    <a:srgbClr val="FFFFCC"/>
    <a:srgbClr val="99FF99"/>
    <a:srgbClr val="D56509"/>
    <a:srgbClr val="0000FF"/>
    <a:srgbClr val="003300"/>
    <a:srgbClr val="00863D"/>
    <a:srgbClr val="004C00"/>
    <a:srgbClr val="5C2E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0B78F-9F12-493D-83B8-D34832218A51}" type="datetimeFigureOut">
              <a:rPr lang="ru-RU" smtClean="0"/>
              <a:pPr/>
              <a:t>17.01.2014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43F65-956A-4CC2-AE99-A31EB43F35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3" Type="http://schemas.openxmlformats.org/officeDocument/2006/relationships/image" Target="../media/image16.jpeg"/><Relationship Id="rId7" Type="http://schemas.openxmlformats.org/officeDocument/2006/relationships/image" Target="../media/image18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image" Target="../media/image17.jpeg"/><Relationship Id="rId10" Type="http://schemas.openxmlformats.org/officeDocument/2006/relationships/slide" Target="slide41.xml"/><Relationship Id="rId4" Type="http://schemas.openxmlformats.org/officeDocument/2006/relationships/slide" Target="slide18.xml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slide" Target="slide21.xml"/><Relationship Id="rId7" Type="http://schemas.openxmlformats.org/officeDocument/2006/relationships/image" Target="../media/image40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slide" Target="slide31.xml"/><Relationship Id="rId7" Type="http://schemas.openxmlformats.org/officeDocument/2006/relationships/slide" Target="slide38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slide" Target="slide34.xml"/><Relationship Id="rId4" Type="http://schemas.openxmlformats.org/officeDocument/2006/relationships/slide" Target="slide33.xml"/><Relationship Id="rId9" Type="http://schemas.openxmlformats.org/officeDocument/2006/relationships/slide" Target="slide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slide" Target="slide30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7.jpeg"/><Relationship Id="rId12" Type="http://schemas.openxmlformats.org/officeDocument/2006/relationships/slide" Target="slide9.xml"/><Relationship Id="rId2" Type="http://schemas.openxmlformats.org/officeDocument/2006/relationships/slide" Target="slide8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9.jpeg"/><Relationship Id="rId5" Type="http://schemas.openxmlformats.org/officeDocument/2006/relationships/image" Target="../media/image6.jpeg"/><Relationship Id="rId15" Type="http://schemas.openxmlformats.org/officeDocument/2006/relationships/image" Target="../media/image11.jpeg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image" Target="../media/image8.jpeg"/><Relationship Id="rId14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13" y="26988"/>
            <a:ext cx="23209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географии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МОУ СОШ №8 </a:t>
            </a:r>
            <a:r>
              <a:rPr lang="ru-RU" sz="1500" b="1" dirty="0" smtClean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г.Шуя</a:t>
            </a:r>
            <a:endParaRPr lang="ru-RU" sz="1500" b="1" dirty="0">
              <a:ln w="1905"/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err="1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Сошникова</a:t>
            </a:r>
            <a:r>
              <a:rPr lang="ru-RU" sz="1600" b="1" i="1" dirty="0">
                <a:ln w="1905"/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Л.Ю.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40724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8800" b="1" dirty="0" smtClean="0">
                <a:ln w="1905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50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effectLst>
                  <a:glow rad="190500">
                    <a:schemeClr val="tx1">
                      <a:alpha val="44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ЗАПАДНАЯ 	 					        </a:t>
            </a:r>
            <a:r>
              <a:rPr lang="ru-RU" sz="8800" b="1" dirty="0" smtClean="0">
                <a:ln w="19050">
                  <a:solidFill>
                    <a:sysClr val="windowText" lastClr="000000"/>
                  </a:solidFill>
                </a:ln>
                <a:gradFill flip="none" rotWithShape="1"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39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  <a:tileRect/>
                </a:gradFill>
                <a:effectLst>
                  <a:glow rad="190500">
                    <a:schemeClr val="tx1">
                      <a:alpha val="44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СИБИРЬ</a:t>
            </a:r>
            <a:endParaRPr lang="ru-RU" sz="8800" b="1" dirty="0">
              <a:ln w="1905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39000">
                    <a:srgbClr val="FFFF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glow rad="190500">
                  <a:schemeClr val="tx1">
                    <a:alpha val="44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00892" y="6000768"/>
            <a:ext cx="1880924" cy="5847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50000">
                      <a:srgbClr val="FFFF00"/>
                    </a:gs>
                    <a:gs pos="100000">
                      <a:srgbClr val="C00000"/>
                    </a:gs>
                  </a:gsLst>
                  <a:lin ang="5400000" scaled="1"/>
                </a:gradFill>
                <a:effectLst>
                  <a:glow rad="190500">
                    <a:schemeClr val="tx1">
                      <a:alpha val="44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Часть 1</a:t>
            </a:r>
            <a:endParaRPr lang="ru-RU" sz="3200" b="1" dirty="0">
              <a:ln w="19050">
                <a:solidFill>
                  <a:sysClr val="windowText" lastClr="000000"/>
                </a:solidFill>
              </a:ln>
              <a:gradFill flip="none" rotWithShape="1">
                <a:gsLst>
                  <a:gs pos="0">
                    <a:schemeClr val="accent6">
                      <a:lumMod val="20000"/>
                      <a:lumOff val="80000"/>
                    </a:schemeClr>
                  </a:gs>
                  <a:gs pos="39000">
                    <a:srgbClr val="FFFF00"/>
                  </a:gs>
                  <a:gs pos="100000">
                    <a:srgbClr val="C00000"/>
                  </a:gs>
                </a:gsLst>
                <a:lin ang="5400000" scaled="1"/>
                <a:tileRect/>
              </a:gradFill>
              <a:effectLst>
                <a:glow rad="190500">
                  <a:schemeClr val="tx1">
                    <a:alpha val="44000"/>
                  </a:schemeClr>
                </a:glow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Impact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6886891" y="77000"/>
            <a:ext cx="2143140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Полярное сияние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91646" y="617251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072330" y="57750"/>
            <a:ext cx="1928826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Омская степь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01271" y="619176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>
            <a:hlinkClick r:id="rId2" action="ppaction://hlinksldjump"/>
          </p:cNvPr>
          <p:cNvSpPr/>
          <p:nvPr/>
        </p:nvSpPr>
        <p:spPr>
          <a:xfrm>
            <a:off x="671785" y="1461674"/>
            <a:ext cx="3714776" cy="2286016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85786" y="2195304"/>
            <a:ext cx="3500461" cy="990507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5C2E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РЕЛЬЕФ. ПОЛЕЗНЫЕ ИСКОПАЕМЫЕ</a:t>
            </a:r>
            <a:endParaRPr lang="ru-RU" sz="2800" b="1" dirty="0">
              <a:solidFill>
                <a:srgbClr val="5C2E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>
            <a:hlinkClick r:id="rId4" action="ppaction://hlinksldjump"/>
          </p:cNvPr>
          <p:cNvSpPr/>
          <p:nvPr/>
        </p:nvSpPr>
        <p:spPr>
          <a:xfrm>
            <a:off x="4743751" y="1452049"/>
            <a:ext cx="3714776" cy="2286016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687632" y="2376680"/>
            <a:ext cx="1805200" cy="600380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КЛИМАТ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>
            <a:hlinkClick r:id="rId6" action="ppaction://hlinksldjump"/>
          </p:cNvPr>
          <p:cNvSpPr/>
          <p:nvPr/>
        </p:nvSpPr>
        <p:spPr>
          <a:xfrm>
            <a:off x="681410" y="4085630"/>
            <a:ext cx="3714776" cy="2286016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57224" y="5000636"/>
            <a:ext cx="3357586" cy="642942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103B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ВНУТРЕННИЕ ВОДЫ</a:t>
            </a:r>
            <a:endParaRPr lang="ru-RU" sz="2800" b="1" dirty="0">
              <a:solidFill>
                <a:srgbClr val="103B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Скругленный прямоугольник 17">
            <a:hlinkClick r:id="rId8" action="ppaction://hlinksldjump"/>
          </p:cNvPr>
          <p:cNvSpPr/>
          <p:nvPr/>
        </p:nvSpPr>
        <p:spPr>
          <a:xfrm>
            <a:off x="4776689" y="4085630"/>
            <a:ext cx="3714776" cy="2286016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019878" y="4734134"/>
            <a:ext cx="3214709" cy="1042695"/>
          </a:xfrm>
          <a:prstGeom prst="round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4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КОМПЛЕКСЫ </a:t>
            </a:r>
            <a:endParaRPr lang="ru-RU" sz="2800" b="1" dirty="0">
              <a:solidFill>
                <a:srgbClr val="004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100289"/>
            <a:ext cx="9144000" cy="98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800" dirty="0">
                <a:ln w="19050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82000">
                      <a:srgbClr val="FFFF00"/>
                    </a:gs>
                    <a:gs pos="100000">
                      <a:srgbClr val="FFC000"/>
                    </a:gs>
                  </a:gsLst>
                  <a:lin ang="5400000" scaled="1"/>
                </a:gradFill>
                <a:effectLst>
                  <a:glow rad="190500">
                    <a:schemeClr val="tx1">
                      <a:alpha val="44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Impact" pitchFamily="34" charset="0"/>
                <a:cs typeface="Times New Roman" pitchFamily="18" charset="0"/>
              </a:rPr>
              <a:t>СЕГОДНЯ НА УРОКЕ</a:t>
            </a:r>
          </a:p>
        </p:txBody>
      </p:sp>
      <p:sp>
        <p:nvSpPr>
          <p:cNvPr id="13" name="AutoShape 55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7572396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ВЫХОД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5874" y="57750"/>
            <a:ext cx="8933781" cy="707886"/>
          </a:xfrm>
          <a:prstGeom prst="rect">
            <a:avLst/>
          </a:prstGeom>
          <a:solidFill>
            <a:schemeClr val="bg1">
              <a:alpha val="69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Вся равнина лежит на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Западно-Сибирской</a:t>
            </a:r>
            <a:r>
              <a:rPr lang="ru-RU" sz="2000" b="1" dirty="0" smtClean="0"/>
              <a:t>  </a:t>
            </a:r>
            <a:r>
              <a:rPr lang="ru-RU" sz="2000" b="1" i="1" dirty="0" smtClean="0">
                <a:solidFill>
                  <a:srgbClr val="C00000"/>
                </a:solidFill>
              </a:rPr>
              <a:t>плите</a:t>
            </a:r>
            <a:r>
              <a:rPr lang="ru-RU" sz="2000" b="1" dirty="0" smtClean="0"/>
              <a:t> </a:t>
            </a:r>
            <a:r>
              <a:rPr lang="ru-RU" sz="2000" dirty="0" smtClean="0"/>
              <a:t>с глубоко опущенным складчатым фундаментом палеозойского возраста</a:t>
            </a:r>
            <a:endParaRPr lang="ru-RU" sz="2000" dirty="0"/>
          </a:p>
        </p:txBody>
      </p:sp>
      <p:pic>
        <p:nvPicPr>
          <p:cNvPr id="4" name="Рисунок 3" descr="C:\Documents and Settings\Сергей\Рабочий стол\Западная_Сибирь\Scan0157.jpg"/>
          <p:cNvPicPr/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142844" y="857232"/>
            <a:ext cx="3214710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657695"/>
            <a:ext cx="9144000" cy="1200329"/>
          </a:xfrm>
          <a:prstGeom prst="rect">
            <a:avLst/>
          </a:prstGeom>
          <a:solidFill>
            <a:schemeClr val="bg1">
              <a:alpha val="71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нем залегают осадочные толщи мезозоя, палеогенового и четвертичного возраста огромной мощности, достигающей </a:t>
            </a:r>
            <a:r>
              <a:rPr lang="en-US" dirty="0" smtClean="0"/>
              <a:t>3-</a:t>
            </a:r>
            <a:r>
              <a:rPr lang="ru-RU" dirty="0" smtClean="0"/>
              <a:t>6 тысяч метров. Они представлены глинами, песчаниками, песками и сланцами. Четвертичные толщи состоят из морских, речных и ледниковых отложений: суглинков, песков и глин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95873" y="857232"/>
            <a:ext cx="4714876" cy="707886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Как тектоническое строение повлияло на рельеф территории?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876" y="37922"/>
            <a:ext cx="8858280" cy="1400383"/>
          </a:xfrm>
          <a:prstGeom prst="rect">
            <a:avLst/>
          </a:prstGeom>
          <a:solidFill>
            <a:schemeClr val="bg1"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7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Мощная горизонтально залегающая толща осадочных пород обусловливает </a:t>
            </a:r>
            <a:r>
              <a:rPr kumimoji="0" lang="ru-RU" sz="1700" b="1" i="1" u="none" strike="noStrike" cap="none" normalizeH="0" baseline="0" dirty="0" err="1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равнинность</a:t>
            </a:r>
            <a:r>
              <a:rPr kumimoji="0" lang="ru-RU" sz="1700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современного рельефа</a:t>
            </a:r>
            <a:r>
              <a:rPr kumimoji="0" lang="ru-RU" sz="1700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ru-RU" sz="17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Северная и центральная части Западной Сибири представляют собой низменности, располагающиеся на высоте до 100 м над уровнем моря. В целом Западная Сибирь имеет форму огромной чаши, слегка поднимающейся к западу, югу и востоку и наклоненную к северу.</a:t>
            </a:r>
            <a:endParaRPr kumimoji="0" lang="ru-RU" sz="170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1304" y="1090796"/>
            <a:ext cx="55721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dirty="0" smtClean="0">
                <a:solidFill>
                  <a:srgbClr val="C00000"/>
                </a:solidFill>
              </a:rPr>
              <a:t>Какие равнины есть на территории Западной Сибири?</a:t>
            </a:r>
            <a:endParaRPr lang="ru-RU" sz="17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43240" y="3429000"/>
            <a:ext cx="1857388" cy="646331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err="1" smtClean="0"/>
              <a:t>Средне-Обская</a:t>
            </a:r>
            <a:r>
              <a:rPr lang="ru-RU" b="1" i="1" dirty="0" smtClean="0"/>
              <a:t> </a:t>
            </a:r>
          </a:p>
          <a:p>
            <a:pPr algn="ctr"/>
            <a:r>
              <a:rPr lang="ru-RU" b="1" i="1" dirty="0" smtClean="0"/>
              <a:t>низменность</a:t>
            </a:r>
            <a:endParaRPr lang="ru-RU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00430" y="4286256"/>
            <a:ext cx="1571636" cy="58477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/>
              <a:t>Васюганская </a:t>
            </a:r>
          </a:p>
          <a:p>
            <a:pPr algn="ctr"/>
            <a:r>
              <a:rPr lang="ru-RU" sz="1600" b="1" i="1" dirty="0" smtClean="0"/>
              <a:t>равнина</a:t>
            </a:r>
            <a:endParaRPr lang="ru-RU" sz="16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500430" y="2357430"/>
            <a:ext cx="1357322" cy="5232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/>
              <a:t>Надымская</a:t>
            </a:r>
            <a:r>
              <a:rPr lang="ru-RU" sz="1400" b="1" i="1" dirty="0" smtClean="0"/>
              <a:t> </a:t>
            </a:r>
          </a:p>
          <a:p>
            <a:pPr algn="ctr"/>
            <a:r>
              <a:rPr lang="ru-RU" sz="1400" b="1" i="1" dirty="0" smtClean="0"/>
              <a:t>низменность</a:t>
            </a:r>
            <a:endParaRPr lang="ru-RU" sz="1400" b="1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2500298" y="4572008"/>
            <a:ext cx="1285884" cy="58477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err="1" smtClean="0"/>
              <a:t>Ишимская</a:t>
            </a:r>
            <a:r>
              <a:rPr lang="ru-RU" sz="1600" b="1" i="1" dirty="0" smtClean="0"/>
              <a:t> </a:t>
            </a:r>
          </a:p>
          <a:p>
            <a:pPr algn="ctr"/>
            <a:r>
              <a:rPr lang="ru-RU" sz="1600" b="1" i="1" dirty="0" smtClean="0"/>
              <a:t>равнина</a:t>
            </a:r>
            <a:endParaRPr lang="ru-RU" sz="16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86182" y="5263234"/>
            <a:ext cx="1357322" cy="5232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/>
              <a:t>Барабинская</a:t>
            </a:r>
          </a:p>
          <a:p>
            <a:pPr algn="ctr"/>
            <a:r>
              <a:rPr lang="ru-RU" sz="1400" b="1" i="1" dirty="0" smtClean="0"/>
              <a:t>низменность</a:t>
            </a:r>
            <a:endParaRPr lang="ru-RU" sz="14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00496" y="6143644"/>
            <a:ext cx="1357322" cy="523220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err="1" smtClean="0"/>
              <a:t>Кулундинскаяравнина</a:t>
            </a:r>
            <a:endParaRPr lang="ru-RU" sz="1400" b="1" i="1" dirty="0"/>
          </a:p>
        </p:txBody>
      </p:sp>
      <p:pic>
        <p:nvPicPr>
          <p:cNvPr id="24578" name="Picture 2" descr="http://mediasubs.ru/group/uploads/gl/glupyie-no-ne-dayuschie-pokoya-voprosyi/image2/RmMTZhY2Y.jpg"/>
          <p:cNvPicPr>
            <a:picLocks noChangeAspect="1" noChangeArrowheads="1"/>
          </p:cNvPicPr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197908" y="1548720"/>
            <a:ext cx="2516704" cy="1451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0" name="Picture 4" descr="http://vgorodah.com/upload/iblock/337/information_items_60577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4282" y="3071810"/>
            <a:ext cx="2540017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&amp;Rcy;&amp;iecy;&amp;chcy;&amp;kcy;&amp;acy; - &amp;Vcy;&amp;acy;&amp;scy;&amp;icy;&amp;lcy;&amp;icy;&amp;jcy; &amp;Mcy;&amp;icy;&amp;kcy;&amp;ucy;&amp;lcy;&amp;softcy;&amp;scy;&amp;kcy;&amp;icy;&amp;jcy;"/>
          <p:cNvPicPr/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14282" y="5143512"/>
            <a:ext cx="2500330" cy="157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2" name="Picture 6" descr="http://media-1.web.britannica.com/eb-media/48/151848-004-6DBF69C1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286512" y="1571612"/>
            <a:ext cx="2500330" cy="147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loadedimage" descr="&amp;Bcy;&amp;acy;&amp;rcy;&amp;acy;&amp;bcy;&amp;icy;&amp;ncy;&amp;scy;&amp;kcy;&amp;acy;&amp;yacy; &amp;ncy;&amp;icy;&amp;zcy;&amp;mcy;&amp;iecy;&amp;ncy;&amp;ncy;&amp;ocy;&amp;scy;&amp;tcy;&amp;softcy;"/>
          <p:cNvPicPr/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286512" y="3143248"/>
            <a:ext cx="2500330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84" name="Picture 8" descr="http://www.kochevnik.ru/upload/photo_gallery/b11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286512" y="4786322"/>
            <a:ext cx="2500330" cy="1643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125" y="57750"/>
            <a:ext cx="9020406" cy="1200329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Северная часть равнины отделена от остальной территории узкой, вытянутой в широтном направлении</a:t>
            </a:r>
            <a:r>
              <a:rPr lang="ru-RU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возвышенностью Сибирских Увалов</a:t>
            </a:r>
            <a:r>
              <a:rPr lang="ru-RU" i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lang="ru-RU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/>
              <a:t>протянувшейся с запада на восток на 900 км (высота до 301 м). Западная и восточная части имеют </a:t>
            </a:r>
            <a:r>
              <a:rPr lang="ru-RU" b="1" i="1" dirty="0" smtClean="0">
                <a:solidFill>
                  <a:srgbClr val="C00000"/>
                </a:solidFill>
              </a:rPr>
              <a:t>холмисто-моренный рельеф</a:t>
            </a:r>
            <a:r>
              <a:rPr lang="ru-RU" dirty="0" smtClean="0"/>
              <a:t>, центральная часть возвышенности плоская</a:t>
            </a:r>
            <a:endParaRPr lang="ru-RU" dirty="0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2285984" y="6429396"/>
            <a:ext cx="4286280" cy="369332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cs typeface="Times New Roman" pitchFamily="18" charset="0"/>
              </a:rPr>
              <a:t>Сибирские Увалы в районе г. Ноябрьска</a:t>
            </a:r>
            <a:endParaRPr lang="ru-RU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9906" y="57750"/>
            <a:ext cx="8929718" cy="923330"/>
          </a:xfrm>
          <a:prstGeom prst="rect">
            <a:avLst/>
          </a:prstGeom>
          <a:solidFill>
            <a:schemeClr val="bg1">
              <a:alpha val="67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ea typeface="Calibri" pitchFamily="34" charset="0"/>
                <a:cs typeface="Times New Roman" pitchFamily="18" charset="0"/>
              </a:rPr>
              <a:t>Строение территории определило состав полезных ископаемых региона. </a:t>
            </a:r>
          </a:p>
          <a:p>
            <a:pPr lvl="0" algn="ctr"/>
            <a:endParaRPr lang="ru-RU" b="1" dirty="0" smtClean="0">
              <a:cs typeface="Times New Roman" pitchFamily="18" charset="0"/>
            </a:endParaRPr>
          </a:p>
          <a:p>
            <a:pPr lvl="0" algn="ctr"/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85168"/>
            <a:ext cx="90011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Где расположены крупнейшие месторождения нефти и газа?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19" y="328291"/>
            <a:ext cx="8906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Какие полезные ископаемые добывают на территории Западной Сибири?</a:t>
            </a:r>
            <a:endParaRPr lang="ru-RU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2844" y="5110574"/>
            <a:ext cx="1928826" cy="1662781"/>
            <a:chOff x="142844" y="5072074"/>
            <a:chExt cx="1928826" cy="1662781"/>
          </a:xfrm>
        </p:grpSpPr>
        <p:pic>
          <p:nvPicPr>
            <p:cNvPr id="22530" name="Picture 2" descr="File:Selpologne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2844" y="5072074"/>
              <a:ext cx="1928826" cy="1662781"/>
            </a:xfrm>
            <a:prstGeom prst="rect">
              <a:avLst/>
            </a:prstGeom>
            <a:noFill/>
          </p:spPr>
        </p:pic>
        <p:sp>
          <p:nvSpPr>
            <p:cNvPr id="8" name="TextBox 27"/>
            <p:cNvSpPr txBox="1">
              <a:spLocks noChangeArrowheads="1"/>
            </p:cNvSpPr>
            <p:nvPr/>
          </p:nvSpPr>
          <p:spPr bwMode="auto">
            <a:xfrm>
              <a:off x="467096" y="6419771"/>
              <a:ext cx="1214438" cy="277812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каменная </a:t>
              </a:r>
              <a:r>
                <a:rPr lang="ru-RU" sz="1200" b="1" dirty="0">
                  <a:latin typeface="Times New Roman" pitchFamily="18" charset="0"/>
                  <a:cs typeface="Times New Roman" pitchFamily="18" charset="0"/>
                </a:rPr>
                <a:t>соль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42844" y="1240299"/>
            <a:ext cx="1928826" cy="1940522"/>
            <a:chOff x="142844" y="1442424"/>
            <a:chExt cx="1928826" cy="1940522"/>
          </a:xfrm>
        </p:grpSpPr>
        <p:pic>
          <p:nvPicPr>
            <p:cNvPr id="22532" name="Picture 4" descr="http://s.imhonet.ru/photos/out/b3e5c90e/1316857_large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44" y="1442424"/>
              <a:ext cx="1928826" cy="194052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428596" y="3062185"/>
              <a:ext cx="1357322" cy="27699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природный газ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42844" y="3261312"/>
            <a:ext cx="1928826" cy="1753466"/>
            <a:chOff x="142844" y="3367187"/>
            <a:chExt cx="1928826" cy="1753466"/>
          </a:xfrm>
        </p:grpSpPr>
        <p:pic>
          <p:nvPicPr>
            <p:cNvPr id="22534" name="Picture 6" descr="http://vfocuse.ru/images/00000059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42844" y="3367187"/>
              <a:ext cx="1928826" cy="175346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27"/>
            <p:cNvSpPr txBox="1">
              <a:spLocks noChangeArrowheads="1"/>
            </p:cNvSpPr>
            <p:nvPr/>
          </p:nvSpPr>
          <p:spPr bwMode="auto">
            <a:xfrm>
              <a:off x="714348" y="4805572"/>
              <a:ext cx="714380" cy="27699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нефть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6929454" y="1197736"/>
            <a:ext cx="2071670" cy="1928826"/>
            <a:chOff x="6929454" y="1428736"/>
            <a:chExt cx="2071670" cy="1928826"/>
          </a:xfrm>
        </p:grpSpPr>
        <p:pic>
          <p:nvPicPr>
            <p:cNvPr id="22536" name="Picture 8" descr="http://www.importexportplatform.com/files/offers/158634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929454" y="1428736"/>
              <a:ext cx="2071670" cy="192882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7385458" y="3045441"/>
              <a:ext cx="1208884" cy="27699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железная руда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6929454" y="4929198"/>
            <a:ext cx="2099103" cy="1785949"/>
            <a:chOff x="6929454" y="4929198"/>
            <a:chExt cx="2099103" cy="1785949"/>
          </a:xfrm>
        </p:grpSpPr>
        <p:pic>
          <p:nvPicPr>
            <p:cNvPr id="22538" name="Picture 10" descr="http://eslovnik.com/img/mirabilit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929454" y="4929198"/>
              <a:ext cx="2099103" cy="178594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TextBox 27"/>
            <p:cNvSpPr txBox="1">
              <a:spLocks noChangeArrowheads="1"/>
            </p:cNvSpPr>
            <p:nvPr/>
          </p:nvSpPr>
          <p:spPr bwMode="auto">
            <a:xfrm>
              <a:off x="7358082" y="6377208"/>
              <a:ext cx="1280322" cy="27699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latin typeface="Times New Roman" pitchFamily="18" charset="0"/>
                  <a:cs typeface="Times New Roman" pitchFamily="18" charset="0"/>
                </a:rPr>
                <a:t>глауберова соль</a:t>
              </a:r>
              <a:endParaRPr lang="ru-RU" sz="12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6929454" y="3214686"/>
            <a:ext cx="2071702" cy="1643074"/>
            <a:chOff x="6929454" y="5158562"/>
            <a:chExt cx="2071702" cy="1670889"/>
          </a:xfrm>
        </p:grpSpPr>
        <p:pic>
          <p:nvPicPr>
            <p:cNvPr id="25" name="Рисунок 24" descr="http://upload.wikimedia.org/wikipedia/commons/thumb/2/2a/Mineral_Lignito_GDFL028.jpg/220px-Mineral_Lignito_GDFL028.jpg"/>
            <p:cNvPicPr/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929454" y="5158562"/>
              <a:ext cx="2071702" cy="16708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6" name="TextBox 26"/>
            <p:cNvSpPr txBox="1">
              <a:spLocks noChangeArrowheads="1"/>
            </p:cNvSpPr>
            <p:nvPr/>
          </p:nvSpPr>
          <p:spPr bwMode="auto">
            <a:xfrm>
              <a:off x="7429520" y="6496771"/>
              <a:ext cx="1143008" cy="276999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>
                  <a:latin typeface="Times New Roman" pitchFamily="18" charset="0"/>
                  <a:cs typeface="Times New Roman" pitchFamily="18" charset="0"/>
                </a:rPr>
                <a:t>бурый уголь</a:t>
              </a:r>
            </a:p>
          </p:txBody>
        </p:sp>
      </p:grpSp>
      <p:sp>
        <p:nvSpPr>
          <p:cNvPr id="27" name="Равнобедренный треугольник 26"/>
          <p:cNvSpPr/>
          <p:nvPr/>
        </p:nvSpPr>
        <p:spPr>
          <a:xfrm>
            <a:off x="4429124" y="1428736"/>
            <a:ext cx="214314" cy="42862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4500562" y="3429000"/>
            <a:ext cx="214314" cy="42862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Равнобедренный треугольник 30"/>
          <p:cNvSpPr/>
          <p:nvPr/>
        </p:nvSpPr>
        <p:spPr>
          <a:xfrm>
            <a:off x="4786314" y="2428868"/>
            <a:ext cx="214314" cy="42862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Равнобедренный треугольник 31"/>
          <p:cNvSpPr/>
          <p:nvPr/>
        </p:nvSpPr>
        <p:spPr>
          <a:xfrm>
            <a:off x="4572000" y="4214818"/>
            <a:ext cx="214314" cy="428628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4786314" y="3714752"/>
            <a:ext cx="214314" cy="42862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3929058" y="3786190"/>
            <a:ext cx="214314" cy="42862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4500562" y="2500306"/>
            <a:ext cx="214314" cy="42862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43" descr="Изображение полезного ископаемого. Поваренная соль: символ полезного ископаемого на физической карте Бесплатные рисунки для начальной школы в 4 классе. Учебная программа общеобразовательной школы; изображения к разделу Символы и знаки; к детским образовательным flash играм, урокам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5D09B"/>
              </a:clrFrom>
              <a:clrTo>
                <a:srgbClr val="E5D09B">
                  <a:alpha val="0"/>
                </a:srgbClr>
              </a:clrTo>
            </a:clrChange>
            <a:lum bright="-30000"/>
          </a:blip>
          <a:srcRect l="6186"/>
          <a:stretch>
            <a:fillRect/>
          </a:stretch>
        </p:blipFill>
        <p:spPr bwMode="auto">
          <a:xfrm>
            <a:off x="3000364" y="4572008"/>
            <a:ext cx="642942" cy="5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0" name="Группа 59"/>
          <p:cNvGrpSpPr/>
          <p:nvPr/>
        </p:nvGrpSpPr>
        <p:grpSpPr>
          <a:xfrm>
            <a:off x="5715008" y="4929198"/>
            <a:ext cx="308202" cy="295277"/>
            <a:chOff x="5273555" y="5072073"/>
            <a:chExt cx="308202" cy="29527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5286380" y="5072074"/>
              <a:ext cx="285752" cy="28575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1" name="Прямая соединительная линия 40"/>
            <p:cNvCxnSpPr>
              <a:stCxn id="39" idx="0"/>
              <a:endCxn id="39" idx="1"/>
            </p:cNvCxnSpPr>
            <p:nvPr/>
          </p:nvCxnSpPr>
          <p:spPr>
            <a:xfrm rot="16200000" flipH="1" flipV="1">
              <a:off x="5286380" y="5072074"/>
              <a:ext cx="142876" cy="1428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16200000" flipH="1" flipV="1">
              <a:off x="5438780" y="5224474"/>
              <a:ext cx="142876" cy="1428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10800000" flipV="1">
              <a:off x="5273555" y="5072073"/>
              <a:ext cx="308202" cy="2857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Равнобедренный треугольник 60"/>
          <p:cNvSpPr/>
          <p:nvPr/>
        </p:nvSpPr>
        <p:spPr>
          <a:xfrm>
            <a:off x="5072066" y="4500570"/>
            <a:ext cx="285752" cy="28575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4" name="Группа 63"/>
          <p:cNvGrpSpPr/>
          <p:nvPr/>
        </p:nvGrpSpPr>
        <p:grpSpPr>
          <a:xfrm>
            <a:off x="3643306" y="5357826"/>
            <a:ext cx="500066" cy="285752"/>
            <a:chOff x="4000496" y="5429264"/>
            <a:chExt cx="571504" cy="357190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4000496" y="5572140"/>
              <a:ext cx="571504" cy="2143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/>
            <p:cNvSpPr/>
            <p:nvPr/>
          </p:nvSpPr>
          <p:spPr>
            <a:xfrm>
              <a:off x="4143372" y="5429264"/>
              <a:ext cx="285752" cy="2143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7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688" y="65852"/>
            <a:ext cx="8929718" cy="1477328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Во время возрождения Уральских и Алтайских гор рыхлые осадочные толщи </a:t>
            </a:r>
            <a:r>
              <a:rPr lang="ru-RU" dirty="0" err="1" smtClean="0"/>
              <a:t>Западно</a:t>
            </a:r>
            <a:r>
              <a:rPr lang="ru-RU" dirty="0" smtClean="0"/>
              <a:t>- Сибирской плиты были деформированы.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В них образовались </a:t>
            </a:r>
            <a:r>
              <a:rPr lang="ru-RU" b="1" i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подземные купола</a:t>
            </a:r>
            <a:r>
              <a:rPr lang="ru-RU" i="1" dirty="0" smtClean="0">
                <a:ea typeface="Calibri" pitchFamily="34" charset="0"/>
                <a:cs typeface="Times New Roman" pitchFamily="18" charset="0"/>
              </a:rPr>
              <a:t>,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сложенные песками, перекрытыми плотными глинами. Там произошло накопление нефти и газа. Крупнейшие нефтяные месторождения в районе Сургута, газовые – </a:t>
            </a:r>
            <a:endParaRPr lang="en-US" dirty="0" smtClean="0"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ea typeface="Calibri" pitchFamily="34" charset="0"/>
                <a:cs typeface="Times New Roman" pitchFamily="18" charset="0"/>
              </a:rPr>
              <a:t>в районе Уренгоя и на полуострове Ямал</a:t>
            </a:r>
            <a:endParaRPr lang="ru-RU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28860" y="6425800"/>
            <a:ext cx="4572032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err="1" smtClean="0">
                <a:cs typeface="Times New Roman" pitchFamily="18" charset="0"/>
              </a:rPr>
              <a:t>Самотлорское</a:t>
            </a:r>
            <a:r>
              <a:rPr lang="ru-RU" b="1" dirty="0" smtClean="0">
                <a:cs typeface="Times New Roman" pitchFamily="18" charset="0"/>
              </a:rPr>
              <a:t> месторождение нефти 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7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72396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МЕНЮ</a:t>
            </a:r>
          </a:p>
        </p:txBody>
      </p:sp>
      <p:pic>
        <p:nvPicPr>
          <p:cNvPr id="1029" name="Picture 5" descr="C:\Documents and Settings\Сергей\Рабочий стол\Рисунок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656" y="1754189"/>
            <a:ext cx="3243263" cy="188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Строение Западно-Сибирской плиты"/>
          <p:cNvPicPr/>
          <p:nvPr/>
        </p:nvPicPr>
        <p:blipFill>
          <a:blip r:embed="rId5">
            <a:lum bright="-10000"/>
          </a:blip>
          <a:srcRect/>
          <a:stretch>
            <a:fillRect/>
          </a:stretch>
        </p:blipFill>
        <p:spPr bwMode="auto">
          <a:xfrm>
            <a:off x="4386561" y="1785926"/>
            <a:ext cx="46482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9"/>
          <p:cNvGrpSpPr>
            <a:grpSpLocks/>
          </p:cNvGrpSpPr>
          <p:nvPr/>
        </p:nvGrpSpPr>
        <p:grpSpPr bwMode="auto">
          <a:xfrm rot="10145663">
            <a:off x="4801953" y="-906453"/>
            <a:ext cx="1325582" cy="3508375"/>
            <a:chOff x="45" y="2471"/>
            <a:chExt cx="835" cy="2210"/>
          </a:xfrm>
          <a:solidFill>
            <a:srgbClr val="7030A0">
              <a:alpha val="59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9" name="Freeform 16"/>
            <p:cNvSpPr>
              <a:spLocks/>
            </p:cNvSpPr>
            <p:nvPr/>
          </p:nvSpPr>
          <p:spPr bwMode="auto">
            <a:xfrm rot="18531823">
              <a:off x="-763" y="3279"/>
              <a:ext cx="2210" cy="594"/>
            </a:xfrm>
            <a:custGeom>
              <a:avLst/>
              <a:gdLst>
                <a:gd name="T0" fmla="*/ 123723 w 1388"/>
                <a:gd name="T1" fmla="*/ 0 h 594"/>
                <a:gd name="T2" fmla="*/ 0 w 1388"/>
                <a:gd name="T3" fmla="*/ 333 h 594"/>
                <a:gd name="T4" fmla="*/ 1339116 w 1388"/>
                <a:gd name="T5" fmla="*/ 442 h 594"/>
                <a:gd name="T6" fmla="*/ 1215546 w 1388"/>
                <a:gd name="T7" fmla="*/ 594 h 594"/>
                <a:gd name="T8" fmla="*/ 1751877 w 1388"/>
                <a:gd name="T9" fmla="*/ 437 h 594"/>
                <a:gd name="T10" fmla="*/ 1319011 w 1388"/>
                <a:gd name="T11" fmla="*/ 117 h 594"/>
                <a:gd name="T12" fmla="*/ 1399667 w 1388"/>
                <a:gd name="T13" fmla="*/ 309 h 594"/>
                <a:gd name="T14" fmla="*/ 123723 w 1388"/>
                <a:gd name="T15" fmla="*/ 0 h 5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8"/>
                <a:gd name="T25" fmla="*/ 0 h 594"/>
                <a:gd name="T26" fmla="*/ 1388 w 1388"/>
                <a:gd name="T27" fmla="*/ 594 h 5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8" h="594">
                  <a:moveTo>
                    <a:pt x="98" y="0"/>
                  </a:moveTo>
                  <a:lnTo>
                    <a:pt x="0" y="333"/>
                  </a:lnTo>
                  <a:lnTo>
                    <a:pt x="1061" y="442"/>
                  </a:lnTo>
                  <a:lnTo>
                    <a:pt x="963" y="594"/>
                  </a:lnTo>
                  <a:lnTo>
                    <a:pt x="1388" y="437"/>
                  </a:lnTo>
                  <a:lnTo>
                    <a:pt x="1045" y="117"/>
                  </a:lnTo>
                  <a:lnTo>
                    <a:pt x="1109" y="309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9525">
              <a:solidFill>
                <a:srgbClr val="7030A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WordArt 18"/>
            <p:cNvSpPr>
              <a:spLocks noChangeArrowheads="1" noChangeShapeType="1" noTextEdit="1"/>
            </p:cNvSpPr>
            <p:nvPr/>
          </p:nvSpPr>
          <p:spPr bwMode="auto">
            <a:xfrm rot="8274260">
              <a:off x="510" y="3163"/>
              <a:ext cx="370" cy="158"/>
            </a:xfrm>
            <a:prstGeom prst="rect">
              <a:avLst/>
            </a:prstGeom>
            <a:noFill/>
            <a:ln>
              <a:solidFill>
                <a:srgbClr val="7030A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3600" i="1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 pitchFamily="18" charset="0"/>
                </a:rPr>
                <a:t>кАВ</a:t>
              </a:r>
              <a:endPara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 pitchFamily="18" charset="0"/>
              </a:endParaRPr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 rot="21060530">
            <a:off x="1544764" y="4348113"/>
            <a:ext cx="1065213" cy="3479800"/>
            <a:chOff x="651" y="1980"/>
            <a:chExt cx="671" cy="2192"/>
          </a:xfrm>
          <a:solidFill>
            <a:schemeClr val="accent6">
              <a:lumMod val="75000"/>
              <a:alpha val="67000"/>
            </a:scheme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2" name="Freeform 16"/>
            <p:cNvSpPr>
              <a:spLocks/>
            </p:cNvSpPr>
            <p:nvPr/>
          </p:nvSpPr>
          <p:spPr bwMode="auto">
            <a:xfrm rot="-3068177">
              <a:off x="-71" y="2779"/>
              <a:ext cx="2192" cy="594"/>
            </a:xfrm>
            <a:custGeom>
              <a:avLst/>
              <a:gdLst>
                <a:gd name="T0" fmla="*/ 2147483647 w 1388"/>
                <a:gd name="T1" fmla="*/ 0 h 594"/>
                <a:gd name="T2" fmla="*/ 0 w 1388"/>
                <a:gd name="T3" fmla="*/ 333 h 594"/>
                <a:gd name="T4" fmla="*/ 2147483647 w 1388"/>
                <a:gd name="T5" fmla="*/ 442 h 594"/>
                <a:gd name="T6" fmla="*/ 2147483647 w 1388"/>
                <a:gd name="T7" fmla="*/ 594 h 594"/>
                <a:gd name="T8" fmla="*/ 2147483647 w 1388"/>
                <a:gd name="T9" fmla="*/ 437 h 594"/>
                <a:gd name="T10" fmla="*/ 2147483647 w 1388"/>
                <a:gd name="T11" fmla="*/ 117 h 594"/>
                <a:gd name="T12" fmla="*/ 2147483647 w 1388"/>
                <a:gd name="T13" fmla="*/ 309 h 594"/>
                <a:gd name="T14" fmla="*/ 2147483647 w 1388"/>
                <a:gd name="T15" fmla="*/ 0 h 5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8"/>
                <a:gd name="T25" fmla="*/ 0 h 594"/>
                <a:gd name="T26" fmla="*/ 1388 w 1388"/>
                <a:gd name="T27" fmla="*/ 594 h 5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8" h="594">
                  <a:moveTo>
                    <a:pt x="98" y="0"/>
                  </a:moveTo>
                  <a:lnTo>
                    <a:pt x="0" y="333"/>
                  </a:lnTo>
                  <a:lnTo>
                    <a:pt x="1061" y="442"/>
                  </a:lnTo>
                  <a:lnTo>
                    <a:pt x="963" y="594"/>
                  </a:lnTo>
                  <a:lnTo>
                    <a:pt x="1388" y="437"/>
                  </a:lnTo>
                  <a:lnTo>
                    <a:pt x="1045" y="117"/>
                  </a:lnTo>
                  <a:lnTo>
                    <a:pt x="1109" y="309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FFF00">
                <a:alpha val="67000"/>
              </a:srgbClr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3" name="WordArt 18"/>
            <p:cNvSpPr>
              <a:spLocks noChangeArrowheads="1" noChangeShapeType="1" noTextEdit="1"/>
            </p:cNvSpPr>
            <p:nvPr/>
          </p:nvSpPr>
          <p:spPr bwMode="auto">
            <a:xfrm rot="18956768">
              <a:off x="651" y="3094"/>
              <a:ext cx="558" cy="160"/>
            </a:xfrm>
            <a:prstGeom prst="rect">
              <a:avLst/>
            </a:prstGeom>
            <a:noFill/>
            <a:ln>
              <a:noFill/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i="1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+mj-lt"/>
                  <a:cs typeface="Times New Roman"/>
                </a:rPr>
                <a:t>кВУШ</a:t>
              </a:r>
              <a:endPara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+mj-lt"/>
                <a:cs typeface="Times New Roman"/>
              </a:endParaRPr>
            </a:p>
          </p:txBody>
        </p:sp>
      </p:grpSp>
      <p:grpSp>
        <p:nvGrpSpPr>
          <p:cNvPr id="14" name="Group 29"/>
          <p:cNvGrpSpPr>
            <a:grpSpLocks/>
          </p:cNvGrpSpPr>
          <p:nvPr/>
        </p:nvGrpSpPr>
        <p:grpSpPr bwMode="auto">
          <a:xfrm rot="4204946">
            <a:off x="852492" y="1695607"/>
            <a:ext cx="1146182" cy="3479800"/>
            <a:chOff x="905" y="2475"/>
            <a:chExt cx="722" cy="2192"/>
          </a:xfrm>
          <a:solidFill>
            <a:srgbClr val="0070C0">
              <a:alpha val="63000"/>
            </a:srgbClr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5" name="Freeform 16"/>
            <p:cNvSpPr>
              <a:spLocks/>
            </p:cNvSpPr>
            <p:nvPr/>
          </p:nvSpPr>
          <p:spPr bwMode="auto">
            <a:xfrm rot="18531823">
              <a:off x="106" y="3274"/>
              <a:ext cx="2192" cy="594"/>
            </a:xfrm>
            <a:custGeom>
              <a:avLst/>
              <a:gdLst>
                <a:gd name="T0" fmla="*/ 2147483647 w 1388"/>
                <a:gd name="T1" fmla="*/ 0 h 594"/>
                <a:gd name="T2" fmla="*/ 0 w 1388"/>
                <a:gd name="T3" fmla="*/ 333 h 594"/>
                <a:gd name="T4" fmla="*/ 2147483647 w 1388"/>
                <a:gd name="T5" fmla="*/ 442 h 594"/>
                <a:gd name="T6" fmla="*/ 2147483647 w 1388"/>
                <a:gd name="T7" fmla="*/ 594 h 594"/>
                <a:gd name="T8" fmla="*/ 2147483647 w 1388"/>
                <a:gd name="T9" fmla="*/ 437 h 594"/>
                <a:gd name="T10" fmla="*/ 2147483647 w 1388"/>
                <a:gd name="T11" fmla="*/ 117 h 594"/>
                <a:gd name="T12" fmla="*/ 2147483647 w 1388"/>
                <a:gd name="T13" fmla="*/ 309 h 594"/>
                <a:gd name="T14" fmla="*/ 2147483647 w 1388"/>
                <a:gd name="T15" fmla="*/ 0 h 5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388"/>
                <a:gd name="T25" fmla="*/ 0 h 594"/>
                <a:gd name="T26" fmla="*/ 1388 w 1388"/>
                <a:gd name="T27" fmla="*/ 594 h 5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388" h="594">
                  <a:moveTo>
                    <a:pt x="98" y="0"/>
                  </a:moveTo>
                  <a:lnTo>
                    <a:pt x="0" y="333"/>
                  </a:lnTo>
                  <a:lnTo>
                    <a:pt x="1061" y="442"/>
                  </a:lnTo>
                  <a:lnTo>
                    <a:pt x="963" y="594"/>
                  </a:lnTo>
                  <a:lnTo>
                    <a:pt x="1388" y="437"/>
                  </a:lnTo>
                  <a:lnTo>
                    <a:pt x="1045" y="117"/>
                  </a:lnTo>
                  <a:lnTo>
                    <a:pt x="1109" y="309"/>
                  </a:lnTo>
                  <a:lnTo>
                    <a:pt x="98" y="0"/>
                  </a:lnTo>
                  <a:close/>
                </a:path>
              </a:pathLst>
            </a:custGeom>
            <a:grpFill/>
            <a:ln w="9525">
              <a:solidFill>
                <a:srgbClr val="0070C0"/>
              </a:solidFill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6" name="WordArt 18"/>
            <p:cNvSpPr>
              <a:spLocks noChangeArrowheads="1" noChangeShapeType="1" noTextEdit="1"/>
            </p:cNvSpPr>
            <p:nvPr/>
          </p:nvSpPr>
          <p:spPr bwMode="auto">
            <a:xfrm rot="18956768">
              <a:off x="1040" y="3361"/>
              <a:ext cx="587" cy="155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i="1" kern="10" dirty="0" err="1" smtClean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cs typeface="Times New Roman"/>
                </a:rPr>
                <a:t>мВУШ</a:t>
              </a:r>
              <a:endParaRPr lang="ru-RU" sz="3600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cs typeface="Times New Roman"/>
              </a:endParaRPr>
            </a:p>
          </p:txBody>
        </p:sp>
      </p:grpSp>
      <p:sp>
        <p:nvSpPr>
          <p:cNvPr id="21" name="Блок-схема: узел 20"/>
          <p:cNvSpPr/>
          <p:nvPr/>
        </p:nvSpPr>
        <p:spPr bwMode="auto">
          <a:xfrm>
            <a:off x="3500430" y="5286388"/>
            <a:ext cx="142875" cy="142875"/>
          </a:xfrm>
          <a:prstGeom prst="flowChartConnector">
            <a:avLst/>
          </a:prstGeom>
          <a:solidFill>
            <a:srgbClr val="CC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2" name="Блок-схема: узел 21"/>
          <p:cNvSpPr/>
          <p:nvPr/>
        </p:nvSpPr>
        <p:spPr bwMode="auto">
          <a:xfrm>
            <a:off x="4624188" y="1090796"/>
            <a:ext cx="142875" cy="142875"/>
          </a:xfrm>
          <a:prstGeom prst="flowChartConnector">
            <a:avLst/>
          </a:prstGeom>
          <a:solidFill>
            <a:srgbClr val="CC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3" name="Блок-схема: узел 22"/>
          <p:cNvSpPr/>
          <p:nvPr/>
        </p:nvSpPr>
        <p:spPr bwMode="auto">
          <a:xfrm>
            <a:off x="4071934" y="2143116"/>
            <a:ext cx="142875" cy="142875"/>
          </a:xfrm>
          <a:prstGeom prst="flowChartConnector">
            <a:avLst/>
          </a:prstGeom>
          <a:solidFill>
            <a:srgbClr val="CC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sp>
        <p:nvSpPr>
          <p:cNvPr id="20" name="Text Box 23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3714745" y="5000636"/>
            <a:ext cx="785818" cy="374571"/>
          </a:xfrm>
          <a:prstGeom prst="round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b="1" dirty="0" smtClean="0">
                <a:cs typeface="Times New Roman" pitchFamily="18" charset="0"/>
              </a:rPr>
              <a:t>Омск</a:t>
            </a:r>
            <a:endParaRPr lang="ru-RU" sz="1600" b="1" dirty="0">
              <a:cs typeface="Times New Roman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331368" y="1020278"/>
            <a:ext cx="4772527" cy="1187116"/>
          </a:xfrm>
          <a:custGeom>
            <a:avLst/>
            <a:gdLst>
              <a:gd name="connsiteX0" fmla="*/ 0 w 4772527"/>
              <a:gd name="connsiteY0" fmla="*/ 0 h 1187116"/>
              <a:gd name="connsiteX1" fmla="*/ 134754 w 4772527"/>
              <a:gd name="connsiteY1" fmla="*/ 173255 h 1187116"/>
              <a:gd name="connsiteX2" fmla="*/ 240632 w 4772527"/>
              <a:gd name="connsiteY2" fmla="*/ 279133 h 1187116"/>
              <a:gd name="connsiteX3" fmla="*/ 385011 w 4772527"/>
              <a:gd name="connsiteY3" fmla="*/ 539015 h 1187116"/>
              <a:gd name="connsiteX4" fmla="*/ 529390 w 4772527"/>
              <a:gd name="connsiteY4" fmla="*/ 904775 h 1187116"/>
              <a:gd name="connsiteX5" fmla="*/ 741146 w 4772527"/>
              <a:gd name="connsiteY5" fmla="*/ 1106905 h 1187116"/>
              <a:gd name="connsiteX6" fmla="*/ 1106906 w 4772527"/>
              <a:gd name="connsiteY6" fmla="*/ 1164657 h 1187116"/>
              <a:gd name="connsiteX7" fmla="*/ 1491916 w 4772527"/>
              <a:gd name="connsiteY7" fmla="*/ 1164657 h 1187116"/>
              <a:gd name="connsiteX8" fmla="*/ 1809550 w 4772527"/>
              <a:gd name="connsiteY8" fmla="*/ 1029903 h 1187116"/>
              <a:gd name="connsiteX9" fmla="*/ 2011680 w 4772527"/>
              <a:gd name="connsiteY9" fmla="*/ 981777 h 1187116"/>
              <a:gd name="connsiteX10" fmla="*/ 2261937 w 4772527"/>
              <a:gd name="connsiteY10" fmla="*/ 866274 h 1187116"/>
              <a:gd name="connsiteX11" fmla="*/ 2502569 w 4772527"/>
              <a:gd name="connsiteY11" fmla="*/ 712269 h 1187116"/>
              <a:gd name="connsiteX12" fmla="*/ 2810577 w 4772527"/>
              <a:gd name="connsiteY12" fmla="*/ 596766 h 1187116"/>
              <a:gd name="connsiteX13" fmla="*/ 3166712 w 4772527"/>
              <a:gd name="connsiteY13" fmla="*/ 500514 h 1187116"/>
              <a:gd name="connsiteX14" fmla="*/ 3484346 w 4772527"/>
              <a:gd name="connsiteY14" fmla="*/ 433137 h 1187116"/>
              <a:gd name="connsiteX15" fmla="*/ 3696101 w 4772527"/>
              <a:gd name="connsiteY15" fmla="*/ 413886 h 1187116"/>
              <a:gd name="connsiteX16" fmla="*/ 4081112 w 4772527"/>
              <a:gd name="connsiteY16" fmla="*/ 394636 h 1187116"/>
              <a:gd name="connsiteX17" fmla="*/ 4456497 w 4772527"/>
              <a:gd name="connsiteY17" fmla="*/ 413886 h 1187116"/>
              <a:gd name="connsiteX18" fmla="*/ 4600876 w 4772527"/>
              <a:gd name="connsiteY18" fmla="*/ 413886 h 1187116"/>
              <a:gd name="connsiteX19" fmla="*/ 4745255 w 4772527"/>
              <a:gd name="connsiteY19" fmla="*/ 433137 h 1187116"/>
              <a:gd name="connsiteX20" fmla="*/ 4764506 w 4772527"/>
              <a:gd name="connsiteY20" fmla="*/ 433137 h 1187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72527" h="1187116">
                <a:moveTo>
                  <a:pt x="0" y="0"/>
                </a:moveTo>
                <a:cubicBezTo>
                  <a:pt x="47324" y="63366"/>
                  <a:pt x="94649" y="126733"/>
                  <a:pt x="134754" y="173255"/>
                </a:cubicBezTo>
                <a:cubicBezTo>
                  <a:pt x="174859" y="219777"/>
                  <a:pt x="198923" y="218173"/>
                  <a:pt x="240632" y="279133"/>
                </a:cubicBezTo>
                <a:cubicBezTo>
                  <a:pt x="282341" y="340093"/>
                  <a:pt x="336885" y="434741"/>
                  <a:pt x="385011" y="539015"/>
                </a:cubicBezTo>
                <a:cubicBezTo>
                  <a:pt x="433137" y="643289"/>
                  <a:pt x="470034" y="810127"/>
                  <a:pt x="529390" y="904775"/>
                </a:cubicBezTo>
                <a:cubicBezTo>
                  <a:pt x="588746" y="999423"/>
                  <a:pt x="644893" y="1063591"/>
                  <a:pt x="741146" y="1106905"/>
                </a:cubicBezTo>
                <a:cubicBezTo>
                  <a:pt x="837399" y="1150219"/>
                  <a:pt x="981778" y="1155032"/>
                  <a:pt x="1106906" y="1164657"/>
                </a:cubicBezTo>
                <a:cubicBezTo>
                  <a:pt x="1232034" y="1174282"/>
                  <a:pt x="1374809" y="1187116"/>
                  <a:pt x="1491916" y="1164657"/>
                </a:cubicBezTo>
                <a:cubicBezTo>
                  <a:pt x="1609023" y="1142198"/>
                  <a:pt x="1722923" y="1060383"/>
                  <a:pt x="1809550" y="1029903"/>
                </a:cubicBezTo>
                <a:cubicBezTo>
                  <a:pt x="1896177" y="999423"/>
                  <a:pt x="1936282" y="1009048"/>
                  <a:pt x="2011680" y="981777"/>
                </a:cubicBezTo>
                <a:cubicBezTo>
                  <a:pt x="2087078" y="954506"/>
                  <a:pt x="2180122" y="911192"/>
                  <a:pt x="2261937" y="866274"/>
                </a:cubicBezTo>
                <a:cubicBezTo>
                  <a:pt x="2343752" y="821356"/>
                  <a:pt x="2411129" y="757187"/>
                  <a:pt x="2502569" y="712269"/>
                </a:cubicBezTo>
                <a:cubicBezTo>
                  <a:pt x="2594009" y="667351"/>
                  <a:pt x="2699887" y="632058"/>
                  <a:pt x="2810577" y="596766"/>
                </a:cubicBezTo>
                <a:cubicBezTo>
                  <a:pt x="2921267" y="561474"/>
                  <a:pt x="3054417" y="527785"/>
                  <a:pt x="3166712" y="500514"/>
                </a:cubicBezTo>
                <a:cubicBezTo>
                  <a:pt x="3279007" y="473243"/>
                  <a:pt x="3396114" y="447575"/>
                  <a:pt x="3484346" y="433137"/>
                </a:cubicBezTo>
                <a:cubicBezTo>
                  <a:pt x="3572578" y="418699"/>
                  <a:pt x="3596640" y="420303"/>
                  <a:pt x="3696101" y="413886"/>
                </a:cubicBezTo>
                <a:cubicBezTo>
                  <a:pt x="3795562" y="407469"/>
                  <a:pt x="3954379" y="394636"/>
                  <a:pt x="4081112" y="394636"/>
                </a:cubicBezTo>
                <a:cubicBezTo>
                  <a:pt x="4207845" y="394636"/>
                  <a:pt x="4369870" y="410678"/>
                  <a:pt x="4456497" y="413886"/>
                </a:cubicBezTo>
                <a:cubicBezTo>
                  <a:pt x="4543124" y="417094"/>
                  <a:pt x="4552750" y="410678"/>
                  <a:pt x="4600876" y="413886"/>
                </a:cubicBezTo>
                <a:cubicBezTo>
                  <a:pt x="4649002" y="417094"/>
                  <a:pt x="4717983" y="429929"/>
                  <a:pt x="4745255" y="433137"/>
                </a:cubicBezTo>
                <a:cubicBezTo>
                  <a:pt x="4772527" y="436346"/>
                  <a:pt x="4768516" y="434741"/>
                  <a:pt x="4764506" y="433137"/>
                </a:cubicBez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олилиния 37"/>
          <p:cNvSpPr/>
          <p:nvPr/>
        </p:nvSpPr>
        <p:spPr>
          <a:xfrm>
            <a:off x="2820202" y="1001027"/>
            <a:ext cx="6285296" cy="2340543"/>
          </a:xfrm>
          <a:custGeom>
            <a:avLst/>
            <a:gdLst>
              <a:gd name="connsiteX0" fmla="*/ 0 w 6285296"/>
              <a:gd name="connsiteY0" fmla="*/ 0 h 2340543"/>
              <a:gd name="connsiteX1" fmla="*/ 192505 w 6285296"/>
              <a:gd name="connsiteY1" fmla="*/ 182880 h 2340543"/>
              <a:gd name="connsiteX2" fmla="*/ 336884 w 6285296"/>
              <a:gd name="connsiteY2" fmla="*/ 327259 h 2340543"/>
              <a:gd name="connsiteX3" fmla="*/ 452387 w 6285296"/>
              <a:gd name="connsiteY3" fmla="*/ 587141 h 2340543"/>
              <a:gd name="connsiteX4" fmla="*/ 596766 w 6285296"/>
              <a:gd name="connsiteY4" fmla="*/ 818148 h 2340543"/>
              <a:gd name="connsiteX5" fmla="*/ 731520 w 6285296"/>
              <a:gd name="connsiteY5" fmla="*/ 1058779 h 2340543"/>
              <a:gd name="connsiteX6" fmla="*/ 972151 w 6285296"/>
              <a:gd name="connsiteY6" fmla="*/ 1309036 h 2340543"/>
              <a:gd name="connsiteX7" fmla="*/ 1203157 w 6285296"/>
              <a:gd name="connsiteY7" fmla="*/ 1463040 h 2340543"/>
              <a:gd name="connsiteX8" fmla="*/ 1386037 w 6285296"/>
              <a:gd name="connsiteY8" fmla="*/ 1559293 h 2340543"/>
              <a:gd name="connsiteX9" fmla="*/ 1665170 w 6285296"/>
              <a:gd name="connsiteY9" fmla="*/ 1617045 h 2340543"/>
              <a:gd name="connsiteX10" fmla="*/ 2011680 w 6285296"/>
              <a:gd name="connsiteY10" fmla="*/ 1674796 h 2340543"/>
              <a:gd name="connsiteX11" fmla="*/ 2329313 w 6285296"/>
              <a:gd name="connsiteY11" fmla="*/ 1694047 h 2340543"/>
              <a:gd name="connsiteX12" fmla="*/ 2521819 w 6285296"/>
              <a:gd name="connsiteY12" fmla="*/ 1722922 h 2340543"/>
              <a:gd name="connsiteX13" fmla="*/ 2916454 w 6285296"/>
              <a:gd name="connsiteY13" fmla="*/ 1732548 h 2340543"/>
              <a:gd name="connsiteX14" fmla="*/ 3368842 w 6285296"/>
              <a:gd name="connsiteY14" fmla="*/ 1761424 h 2340543"/>
              <a:gd name="connsiteX15" fmla="*/ 3570972 w 6285296"/>
              <a:gd name="connsiteY15" fmla="*/ 1790299 h 2340543"/>
              <a:gd name="connsiteX16" fmla="*/ 3859730 w 6285296"/>
              <a:gd name="connsiteY16" fmla="*/ 1925053 h 2340543"/>
              <a:gd name="connsiteX17" fmla="*/ 4340993 w 6285296"/>
              <a:gd name="connsiteY17" fmla="*/ 2079057 h 2340543"/>
              <a:gd name="connsiteX18" fmla="*/ 4639376 w 6285296"/>
              <a:gd name="connsiteY18" fmla="*/ 2165685 h 2340543"/>
              <a:gd name="connsiteX19" fmla="*/ 4908884 w 6285296"/>
              <a:gd name="connsiteY19" fmla="*/ 2213811 h 2340543"/>
              <a:gd name="connsiteX20" fmla="*/ 5168766 w 6285296"/>
              <a:gd name="connsiteY20" fmla="*/ 2281188 h 2340543"/>
              <a:gd name="connsiteX21" fmla="*/ 5476774 w 6285296"/>
              <a:gd name="connsiteY21" fmla="*/ 2319689 h 2340543"/>
              <a:gd name="connsiteX22" fmla="*/ 5727031 w 6285296"/>
              <a:gd name="connsiteY22" fmla="*/ 2329314 h 2340543"/>
              <a:gd name="connsiteX23" fmla="*/ 5938787 w 6285296"/>
              <a:gd name="connsiteY23" fmla="*/ 2338939 h 2340543"/>
              <a:gd name="connsiteX24" fmla="*/ 6131292 w 6285296"/>
              <a:gd name="connsiteY24" fmla="*/ 2338939 h 2340543"/>
              <a:gd name="connsiteX25" fmla="*/ 6217920 w 6285296"/>
              <a:gd name="connsiteY25" fmla="*/ 2338939 h 2340543"/>
              <a:gd name="connsiteX26" fmla="*/ 6285296 w 6285296"/>
              <a:gd name="connsiteY26" fmla="*/ 2338939 h 234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285296" h="2340543">
                <a:moveTo>
                  <a:pt x="0" y="0"/>
                </a:moveTo>
                <a:lnTo>
                  <a:pt x="192505" y="182880"/>
                </a:lnTo>
                <a:cubicBezTo>
                  <a:pt x="248652" y="237423"/>
                  <a:pt x="293570" y="259882"/>
                  <a:pt x="336884" y="327259"/>
                </a:cubicBezTo>
                <a:cubicBezTo>
                  <a:pt x="380198" y="394636"/>
                  <a:pt x="409073" y="505326"/>
                  <a:pt x="452387" y="587141"/>
                </a:cubicBezTo>
                <a:cubicBezTo>
                  <a:pt x="495701" y="668956"/>
                  <a:pt x="550244" y="739542"/>
                  <a:pt x="596766" y="818148"/>
                </a:cubicBezTo>
                <a:cubicBezTo>
                  <a:pt x="643288" y="896754"/>
                  <a:pt x="668956" y="976964"/>
                  <a:pt x="731520" y="1058779"/>
                </a:cubicBezTo>
                <a:cubicBezTo>
                  <a:pt x="794084" y="1140594"/>
                  <a:pt x="893545" y="1241659"/>
                  <a:pt x="972151" y="1309036"/>
                </a:cubicBezTo>
                <a:cubicBezTo>
                  <a:pt x="1050757" y="1376413"/>
                  <a:pt x="1134176" y="1421331"/>
                  <a:pt x="1203157" y="1463040"/>
                </a:cubicBezTo>
                <a:cubicBezTo>
                  <a:pt x="1272138" y="1504749"/>
                  <a:pt x="1309035" y="1533625"/>
                  <a:pt x="1386037" y="1559293"/>
                </a:cubicBezTo>
                <a:cubicBezTo>
                  <a:pt x="1463039" y="1584961"/>
                  <a:pt x="1560896" y="1597795"/>
                  <a:pt x="1665170" y="1617045"/>
                </a:cubicBezTo>
                <a:cubicBezTo>
                  <a:pt x="1769444" y="1636296"/>
                  <a:pt x="1900990" y="1661962"/>
                  <a:pt x="2011680" y="1674796"/>
                </a:cubicBezTo>
                <a:cubicBezTo>
                  <a:pt x="2122371" y="1687630"/>
                  <a:pt x="2244290" y="1686026"/>
                  <a:pt x="2329313" y="1694047"/>
                </a:cubicBezTo>
                <a:cubicBezTo>
                  <a:pt x="2414336" y="1702068"/>
                  <a:pt x="2423962" y="1716505"/>
                  <a:pt x="2521819" y="1722922"/>
                </a:cubicBezTo>
                <a:cubicBezTo>
                  <a:pt x="2619676" y="1729339"/>
                  <a:pt x="2775284" y="1726131"/>
                  <a:pt x="2916454" y="1732548"/>
                </a:cubicBezTo>
                <a:cubicBezTo>
                  <a:pt x="3057624" y="1738965"/>
                  <a:pt x="3259756" y="1751799"/>
                  <a:pt x="3368842" y="1761424"/>
                </a:cubicBezTo>
                <a:cubicBezTo>
                  <a:pt x="3477928" y="1771049"/>
                  <a:pt x="3489157" y="1763028"/>
                  <a:pt x="3570972" y="1790299"/>
                </a:cubicBezTo>
                <a:cubicBezTo>
                  <a:pt x="3652787" y="1817570"/>
                  <a:pt x="3731393" y="1876927"/>
                  <a:pt x="3859730" y="1925053"/>
                </a:cubicBezTo>
                <a:cubicBezTo>
                  <a:pt x="3988067" y="1973179"/>
                  <a:pt x="4211052" y="2038952"/>
                  <a:pt x="4340993" y="2079057"/>
                </a:cubicBezTo>
                <a:cubicBezTo>
                  <a:pt x="4470934" y="2119162"/>
                  <a:pt x="4544727" y="2143226"/>
                  <a:pt x="4639376" y="2165685"/>
                </a:cubicBezTo>
                <a:cubicBezTo>
                  <a:pt x="4734025" y="2188144"/>
                  <a:pt x="4820652" y="2194561"/>
                  <a:pt x="4908884" y="2213811"/>
                </a:cubicBezTo>
                <a:cubicBezTo>
                  <a:pt x="4997116" y="2233061"/>
                  <a:pt x="5074118" y="2263542"/>
                  <a:pt x="5168766" y="2281188"/>
                </a:cubicBezTo>
                <a:cubicBezTo>
                  <a:pt x="5263414" y="2298834"/>
                  <a:pt x="5383730" y="2311668"/>
                  <a:pt x="5476774" y="2319689"/>
                </a:cubicBezTo>
                <a:cubicBezTo>
                  <a:pt x="5569818" y="2327710"/>
                  <a:pt x="5727031" y="2329314"/>
                  <a:pt x="5727031" y="2329314"/>
                </a:cubicBezTo>
                <a:cubicBezTo>
                  <a:pt x="5804033" y="2332522"/>
                  <a:pt x="5871410" y="2337335"/>
                  <a:pt x="5938787" y="2338939"/>
                </a:cubicBezTo>
                <a:cubicBezTo>
                  <a:pt x="6006164" y="2340543"/>
                  <a:pt x="6131292" y="2338939"/>
                  <a:pt x="6131292" y="2338939"/>
                </a:cubicBezTo>
                <a:lnTo>
                  <a:pt x="6217920" y="2338939"/>
                </a:lnTo>
                <a:lnTo>
                  <a:pt x="6285296" y="2338939"/>
                </a:lnTo>
              </a:path>
            </a:pathLst>
          </a:cu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 Box 23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3567805" y="1262547"/>
            <a:ext cx="1197760" cy="374571"/>
          </a:xfrm>
          <a:prstGeom prst="round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b="1" dirty="0" err="1" smtClean="0">
                <a:cs typeface="Times New Roman" pitchFamily="18" charset="0"/>
              </a:rPr>
              <a:t>Харасавэй</a:t>
            </a:r>
            <a:endParaRPr lang="ru-RU" sz="1600" b="1" dirty="0">
              <a:cs typeface="Times New Roman" pitchFamily="18" charset="0"/>
            </a:endParaRPr>
          </a:p>
        </p:txBody>
      </p:sp>
      <p:sp>
        <p:nvSpPr>
          <p:cNvPr id="18" name="Text Box 23">
            <a:hlinkClick r:id="rId5" action="ppaction://hlinksldjump"/>
          </p:cNvPr>
          <p:cNvSpPr txBox="1">
            <a:spLocks noChangeArrowheads="1"/>
          </p:cNvSpPr>
          <p:nvPr/>
        </p:nvSpPr>
        <p:spPr bwMode="auto">
          <a:xfrm>
            <a:off x="4214810" y="2285992"/>
            <a:ext cx="1143001" cy="374571"/>
          </a:xfrm>
          <a:prstGeom prst="roundRect">
            <a:avLst/>
          </a:prstGeom>
          <a:solidFill>
            <a:schemeClr val="bg1">
              <a:alpha val="81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1600" b="1" dirty="0" smtClean="0">
                <a:cs typeface="Times New Roman" pitchFamily="18" charset="0"/>
              </a:rPr>
              <a:t>Салехард</a:t>
            </a:r>
            <a:endParaRPr lang="ru-RU" sz="1600" b="1" dirty="0">
              <a:cs typeface="Times New Roman" pitchFamily="18" charset="0"/>
            </a:endParaRPr>
          </a:p>
        </p:txBody>
      </p:sp>
      <p:pic>
        <p:nvPicPr>
          <p:cNvPr id="40" name="Picture 4" descr="C:\Documents and Settings\Сергей\Рабочий стол\Рисунок9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4714876" y="2786058"/>
            <a:ext cx="3845722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2" descr="C:\Documents and Settings\Сергей\Рабочий стол\Рисунок6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643438" y="4786322"/>
            <a:ext cx="3857652" cy="1355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1" name="Picture 1" descr="C:\Documents and Settings\Сергей\Рабочий стол\Рисунок12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142844" y="1681550"/>
            <a:ext cx="3826220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/>
          <p:cNvSpPr/>
          <p:nvPr/>
        </p:nvSpPr>
        <p:spPr>
          <a:xfrm>
            <a:off x="0" y="57726"/>
            <a:ext cx="9144000" cy="969496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900" dirty="0" smtClean="0"/>
              <a:t>Внутриматериковое положение Западной Сибири обусловило </a:t>
            </a:r>
            <a:r>
              <a:rPr lang="ru-RU" sz="1900" b="1" i="1" dirty="0" err="1" smtClean="0">
                <a:solidFill>
                  <a:srgbClr val="C00000"/>
                </a:solidFill>
              </a:rPr>
              <a:t>континентальность</a:t>
            </a:r>
            <a:r>
              <a:rPr lang="ru-RU" sz="1900" b="1" i="1" dirty="0" smtClean="0">
                <a:solidFill>
                  <a:srgbClr val="C00000"/>
                </a:solidFill>
              </a:rPr>
              <a:t> </a:t>
            </a:r>
            <a:r>
              <a:rPr lang="ru-RU" sz="1900" i="1" dirty="0" smtClean="0"/>
              <a:t>ее</a:t>
            </a:r>
            <a:r>
              <a:rPr lang="ru-RU" sz="1900" b="1" i="1" dirty="0" smtClean="0"/>
              <a:t> </a:t>
            </a:r>
            <a:r>
              <a:rPr lang="ru-RU" sz="1900" i="1" dirty="0" smtClean="0"/>
              <a:t>климата</a:t>
            </a:r>
            <a:r>
              <a:rPr lang="ru-RU" sz="1900" b="1" dirty="0" smtClean="0"/>
              <a:t>,</a:t>
            </a:r>
            <a:r>
              <a:rPr lang="ru-RU" sz="1900" dirty="0" smtClean="0"/>
              <a:t> особенно на юге равнины. Во второй половине зимы на Западную Сибирь распространяется область повышенного атмосферного давления </a:t>
            </a:r>
            <a:endParaRPr lang="ru-RU" sz="1900" dirty="0"/>
          </a:p>
        </p:txBody>
      </p:sp>
      <p:sp>
        <p:nvSpPr>
          <p:cNvPr id="25" name="AutoShape 5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МЕНЮ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1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accel="40000" decel="4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accel="28000" decel="4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0" grpId="0" animBg="1"/>
      <p:bldP spid="28" grpId="0" animBg="1"/>
      <p:bldP spid="38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62771" y="615326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750" y="75477"/>
            <a:ext cx="9001156" cy="1477328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Высокоширотное расположение Ямала, небольшой приток солнечной радиации, значительная удаленность от теплых воздушных и водных масс Атлантического и Тихого океанов, равнинный рельеф, открытый для вторжения воздушных масс с Арктики в летнее время и переохлажденных континентальных масс зимой, определяют суровость климата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5948572" y="1612676"/>
            <a:ext cx="3000396" cy="2015451"/>
            <a:chOff x="5715008" y="1699301"/>
            <a:chExt cx="3214710" cy="2143140"/>
          </a:xfrm>
        </p:grpSpPr>
        <p:pic>
          <p:nvPicPr>
            <p:cNvPr id="6" name="Рисунок 5" descr="http://www.roadplanet.ru/img/reports/142/img-wm/25.jpg"/>
            <p:cNvPicPr/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5715008" y="1699301"/>
              <a:ext cx="3214710" cy="21431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8" name="TextBox 27"/>
            <p:cNvSpPr txBox="1">
              <a:spLocks noChangeArrowheads="1"/>
            </p:cNvSpPr>
            <p:nvPr/>
          </p:nvSpPr>
          <p:spPr bwMode="auto">
            <a:xfrm>
              <a:off x="6863119" y="3490204"/>
              <a:ext cx="852153" cy="327276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Пурга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42844" y="1643050"/>
            <a:ext cx="3000396" cy="2000264"/>
            <a:chOff x="-5582861" y="-981051"/>
            <a:chExt cx="2928958" cy="1949588"/>
          </a:xfrm>
        </p:grpSpPr>
        <p:pic>
          <p:nvPicPr>
            <p:cNvPr id="9" name="Picture 2" descr="C:\Documents and Settings\Сергей\Рабочий стол\5225724_large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-5582861" y="-981051"/>
              <a:ext cx="2928958" cy="1949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27"/>
            <p:cNvSpPr txBox="1">
              <a:spLocks noChangeArrowheads="1"/>
            </p:cNvSpPr>
            <p:nvPr/>
          </p:nvSpPr>
          <p:spPr bwMode="auto">
            <a:xfrm>
              <a:off x="-4913678" y="578912"/>
              <a:ext cx="1643074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Северное</a:t>
              </a: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dirty="0" smtClean="0">
                  <a:cs typeface="Times New Roman" pitchFamily="18" charset="0"/>
                </a:rPr>
                <a:t>сияние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&amp;fcy;&amp;ocy;&amp;tcy;&amp;ocy; &quot;&amp;Ncy;&amp;acy;&amp;dcy; &amp;Vcy;&amp;acy;&amp;scy;&amp;yucy;&amp;gcy;&amp;acy;&amp;ncy;&amp;scy;&amp;kcy;&amp;icy;&amp;mcy;&amp;icy; &amp;bcy;&amp;ocy;&amp;lcy;&amp;ocy;&amp;tcy;&amp;acy;&amp;mcy;&amp;icy;&quot; &amp;mcy;&amp;iecy;&amp;tcy;&amp;kcy;&amp;icy;: &amp;pcy;&amp;iecy;&amp;jcy;&amp;zcy;&amp;acy;&amp;zhcy;, &amp;vcy;&amp;ocy;&amp;dcy;&amp;acy;, &amp;lcy;&amp;iecy;&amp;scy;"/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6623" t="8255" r="6456" b="9197"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491201" y="100289"/>
            <a:ext cx="2571768" cy="714380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itchFamily="66" charset="0"/>
              </a:rPr>
              <a:t>Есть мнение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itchFamily="66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7788" y="4286256"/>
            <a:ext cx="8991600" cy="2492990"/>
          </a:xfrm>
          <a:prstGeom prst="rect">
            <a:avLst/>
          </a:prstGeom>
          <a:solidFill>
            <a:schemeClr val="bg1">
              <a:alpha val="47058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600" b="1" dirty="0" smtClean="0">
                <a:latin typeface="Mistral" pitchFamily="66" charset="0"/>
                <a:cs typeface="Microsoft Sans Serif" pitchFamily="34" charset="0"/>
              </a:rPr>
              <a:t>«Если пейзаж в дороге для вас не последнее дело, то, едучи из России в Сибирь, вы проскучаете от Урала вплоть до самого Енисея. Холодная равнина, кривые березки, лужицы, кое-где озера, снег в мае, да пустынные, унылые берега притоков Оби – вот и все, что удается памяти сохранить от первых двух тысяч верст»</a:t>
            </a:r>
          </a:p>
          <a:p>
            <a:pPr algn="ctr"/>
            <a:r>
              <a:rPr lang="en-US" sz="2600" b="1" dirty="0" smtClean="0">
                <a:latin typeface="Mistral" pitchFamily="66" charset="0"/>
                <a:cs typeface="Microsoft Sans Serif" pitchFamily="34" charset="0"/>
              </a:rPr>
              <a:t> </a:t>
            </a:r>
            <a:endParaRPr lang="ru-RU" sz="2600" b="1" dirty="0" smtClean="0">
              <a:latin typeface="Mistral" pitchFamily="66" charset="0"/>
              <a:cs typeface="Microsoft Sans Serif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1785" y="6253582"/>
            <a:ext cx="75009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atin typeface="Mistral" pitchFamily="66" charset="0"/>
                <a:cs typeface="Microsoft Sans Serif" pitchFamily="34" charset="0"/>
              </a:rPr>
              <a:t>(А.П. Чехов «Путевые очерки о поездке на остров Сахалин»)</a:t>
            </a:r>
            <a:endParaRPr lang="ru-RU" sz="2600" b="1" dirty="0">
              <a:latin typeface="Mistral" pitchFamily="66" charset="0"/>
              <a:cs typeface="Microsoft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72396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3357554" y="6377208"/>
            <a:ext cx="2214578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День оленевода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750" y="57750"/>
            <a:ext cx="9001156" cy="10156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Салехард</a:t>
            </a:r>
            <a:r>
              <a:rPr lang="ru-RU" sz="2000" dirty="0" smtClean="0"/>
              <a:t> (с </a:t>
            </a:r>
            <a:r>
              <a:rPr lang="ru-RU" sz="2000" dirty="0" err="1" smtClean="0"/>
              <a:t>ненецого</a:t>
            </a:r>
            <a:r>
              <a:rPr lang="ru-RU" sz="2000" dirty="0" smtClean="0"/>
              <a:t> </a:t>
            </a:r>
            <a:r>
              <a:rPr lang="ru-RU" sz="2000" i="1" dirty="0" smtClean="0"/>
              <a:t>«поселение на мысу»</a:t>
            </a:r>
            <a:r>
              <a:rPr lang="ru-RU" sz="2000" dirty="0" smtClean="0"/>
              <a:t>) - административный центр Ямало-Ненецкого автономного округа. Единственный город на земле, находящийся непосредственно на широте северного полярного круга</a:t>
            </a:r>
            <a:endParaRPr lang="ru-RU" sz="2000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215074" y="1214422"/>
            <a:ext cx="2786082" cy="1986576"/>
            <a:chOff x="6276887" y="1177421"/>
            <a:chExt cx="2786082" cy="1986576"/>
          </a:xfrm>
        </p:grpSpPr>
        <p:pic>
          <p:nvPicPr>
            <p:cNvPr id="27" name="Рисунок 26" descr="http://www.calend.ru/img/content_images/i0/837_or.jpg"/>
            <p:cNvPicPr/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6276887" y="1177421"/>
              <a:ext cx="2786082" cy="19865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4" name="TextBox 27"/>
            <p:cNvSpPr txBox="1">
              <a:spLocks noChangeArrowheads="1"/>
            </p:cNvSpPr>
            <p:nvPr/>
          </p:nvSpPr>
          <p:spPr bwMode="auto">
            <a:xfrm>
              <a:off x="6715140" y="2820495"/>
              <a:ext cx="2000264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Стела «66 параллель»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14282" y="619583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2844" y="142852"/>
            <a:ext cx="3429023" cy="2286016"/>
            <a:chOff x="142844" y="142852"/>
            <a:chExt cx="3429023" cy="2286016"/>
          </a:xfrm>
        </p:grpSpPr>
        <p:pic>
          <p:nvPicPr>
            <p:cNvPr id="53256" name="Picture 8" descr="&amp;Ocy;&amp;mcy;&amp;scy;&amp;kcy;: &amp;Vcy;&amp;iecy;&amp;scy;&amp;iecy;&amp;ncy;&amp;ncy;&amp;icy;&amp;jcy; &amp;scy;&amp;ncy;&amp;iecy;&amp;gcy;&amp;ocy;&amp;pcy;&amp;acy;&amp;dcy; &amp;ncy;&amp;acy; &amp;Lcy;&amp;yucy;&amp;bcy;&amp;iecy;&amp;ncy;&amp;scy;&amp;kcy;&amp;ocy;&amp;jcy;-&amp;Ocy;&amp;mcy;&amp;scy;&amp;kcy;-2011&amp;gcy;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44" y="142852"/>
              <a:ext cx="3429023" cy="228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27"/>
            <p:cNvSpPr txBox="1">
              <a:spLocks noChangeArrowheads="1"/>
            </p:cNvSpPr>
            <p:nvPr/>
          </p:nvSpPr>
          <p:spPr bwMode="auto">
            <a:xfrm>
              <a:off x="629222" y="2075741"/>
              <a:ext cx="2428892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Первый снегопад, октябрь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572132" y="142852"/>
            <a:ext cx="3429024" cy="2286016"/>
            <a:chOff x="5562507" y="127665"/>
            <a:chExt cx="3429024" cy="2286016"/>
          </a:xfrm>
        </p:grpSpPr>
        <p:pic>
          <p:nvPicPr>
            <p:cNvPr id="12" name="Рисунок 11"/>
            <p:cNvPicPr/>
            <p:nvPr/>
          </p:nvPicPr>
          <p:blipFill>
            <a:blip r:embed="rId5" cstate="email">
              <a:lum bright="-10000"/>
            </a:blip>
            <a:srcRect/>
            <a:stretch>
              <a:fillRect/>
            </a:stretch>
          </p:blipFill>
          <p:spPr bwMode="auto">
            <a:xfrm>
              <a:off x="5562507" y="127665"/>
              <a:ext cx="3429024" cy="2286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TextBox 27"/>
            <p:cNvSpPr txBox="1">
              <a:spLocks noChangeArrowheads="1"/>
            </p:cNvSpPr>
            <p:nvPr/>
          </p:nvSpPr>
          <p:spPr bwMode="auto">
            <a:xfrm>
              <a:off x="6561140" y="2071678"/>
              <a:ext cx="1428760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Теплый фронт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599245" y="6415708"/>
            <a:ext cx="1928826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  <a:cs typeface="Times New Roman" pitchFamily="18" charset="0"/>
              </a:rPr>
              <a:t>Ночной Омск </a:t>
            </a:r>
            <a:endParaRPr lang="ru-RU" b="1" dirty="0">
              <a:latin typeface="+mj-lt"/>
              <a:cs typeface="Times New Roman" pitchFamily="18" charset="0"/>
            </a:endParaRPr>
          </a:p>
        </p:txBody>
      </p:sp>
      <p:sp>
        <p:nvSpPr>
          <p:cNvPr id="18" name="AutoShape 55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МЕНЮ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357554" y="6357958"/>
            <a:ext cx="2143140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Обь, Новосибирск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104352"/>
            <a:ext cx="8858312" cy="10156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Все реки Западной Сибири принадлежат к бассейну Карского моря. Крупнейшие реки - Обь с </a:t>
            </a:r>
            <a:r>
              <a:rPr lang="ru-RU" sz="2000" dirty="0" err="1" smtClean="0"/>
              <a:t>Иртышом</a:t>
            </a:r>
            <a:r>
              <a:rPr lang="ru-RU" sz="2000" dirty="0" smtClean="0"/>
              <a:t>. </a:t>
            </a:r>
          </a:p>
          <a:p>
            <a:pPr algn="ctr"/>
            <a:r>
              <a:rPr lang="ru-RU" sz="2000" dirty="0" smtClean="0"/>
              <a:t> 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710293"/>
            <a:ext cx="88583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Назовите менее крупные реки. Куда они впадают?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7375" y="65852"/>
            <a:ext cx="9001156" cy="7078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Обь</a:t>
            </a:r>
            <a:r>
              <a:rPr lang="ru-RU" sz="2000" dirty="0" smtClean="0"/>
              <a:t> - важнейшая водная артерия Западной Сибири, одна из величайших рек мира. Площадь ее бассейна составляет почти 3 млн. км</a:t>
            </a:r>
            <a:r>
              <a:rPr lang="ru-RU" sz="2000" baseline="30000" dirty="0" smtClean="0"/>
              <a:t>2</a:t>
            </a:r>
            <a:r>
              <a:rPr lang="ru-RU" sz="2000" dirty="0" smtClean="0"/>
              <a:t>, а длина — 3650 км</a:t>
            </a:r>
            <a:endParaRPr lang="ru-RU" sz="2000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890954" y="857232"/>
            <a:ext cx="2110202" cy="2571768"/>
            <a:chOff x="123594" y="1428736"/>
            <a:chExt cx="2162390" cy="2886791"/>
          </a:xfrm>
        </p:grpSpPr>
        <p:pic>
          <p:nvPicPr>
            <p:cNvPr id="22530" name="Picture 2" descr="&amp;Ocy;&amp;bcy;&amp;scy;&amp;kcy;&amp;acy;&amp;yacy; &amp;gcy;&amp;ucy;&amp;bcy;&amp;acy;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3594" y="1428736"/>
              <a:ext cx="2162390" cy="28867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500034" y="3977191"/>
              <a:ext cx="1214446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Обская губа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142845" y="857232"/>
            <a:ext cx="3429023" cy="2571768"/>
            <a:chOff x="2571736" y="857232"/>
            <a:chExt cx="3705101" cy="2786082"/>
          </a:xfrm>
        </p:grpSpPr>
        <p:pic>
          <p:nvPicPr>
            <p:cNvPr id="18434" name="Picture 2" descr="&amp;Gcy;&amp;ocy;&amp;rcy;&amp;dcy;&amp;ocy;&amp;scy;&amp;tcy;&amp;softcy; &amp;Acy;&amp;lcy;&amp;tcy;&amp;acy;&amp;yacy;: &amp;Scy;&amp;lcy;&amp;icy;&amp;yacy;&amp;ncy;&amp;icy;&amp;iecy; &amp;Bcy;&amp;icy;&amp;icy; &amp;icy; &amp;Kcy;&amp;acy;&amp;tcy;&amp;ucy;&amp;ncy;&amp;icy;. &amp;Ocy;&amp;scy;&amp;tcy;&amp;rcy;&amp;ocy;&amp;vcy; &amp;Icy;&amp;kcy;&amp;ocy;&amp;ncy;&amp;ncy;&amp;icy;&amp;kcy;&amp;ocy;&amp;vcy;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71736" y="857232"/>
              <a:ext cx="3705101" cy="27860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Box 27"/>
            <p:cNvSpPr txBox="1">
              <a:spLocks noChangeArrowheads="1"/>
            </p:cNvSpPr>
            <p:nvPr/>
          </p:nvSpPr>
          <p:spPr bwMode="auto">
            <a:xfrm>
              <a:off x="3122322" y="3265270"/>
              <a:ext cx="2501409" cy="333425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Слияние рек Бия и Катунь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857619" y="6357958"/>
            <a:ext cx="1671949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Река  Обь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7375" y="65852"/>
            <a:ext cx="9001156" cy="7078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Ледостав</a:t>
            </a:r>
            <a:r>
              <a:rPr lang="ru-RU" sz="2000" dirty="0" smtClean="0"/>
              <a:t> на реках южной части Западной Сибири продолжается пять месяцев в году, а на северных — до семи-восьми месяцев</a:t>
            </a:r>
            <a:endParaRPr lang="ru-RU" sz="2000" dirty="0"/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3571868" y="6357958"/>
            <a:ext cx="2071702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Река </a:t>
            </a:r>
            <a:r>
              <a:rPr lang="ru-RU" b="1" dirty="0" err="1" smtClean="0">
                <a:cs typeface="Times New Roman" pitchFamily="18" charset="0"/>
              </a:rPr>
              <a:t>Пур</a:t>
            </a:r>
            <a:r>
              <a:rPr lang="ru-RU" b="1" dirty="0" smtClean="0">
                <a:cs typeface="Times New Roman" pitchFamily="18" charset="0"/>
              </a:rPr>
              <a:t> зимой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3571868" y="6357958"/>
            <a:ext cx="2357454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Ледоход на Иртыше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7" name="Прямоугольник 1"/>
          <p:cNvSpPr>
            <a:spLocks noChangeArrowheads="1"/>
          </p:cNvSpPr>
          <p:nvPr/>
        </p:nvSpPr>
        <p:spPr bwMode="auto">
          <a:xfrm>
            <a:off x="133219" y="96250"/>
            <a:ext cx="8888443" cy="707886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>
                <a:latin typeface="+mj-lt"/>
                <a:cs typeface="Times New Roman" pitchFamily="18" charset="0"/>
              </a:rPr>
              <a:t>Основное питание рек </a:t>
            </a:r>
            <a:r>
              <a:rPr lang="ru-RU" sz="2000" dirty="0" smtClean="0">
                <a:latin typeface="+mj-lt"/>
                <a:cs typeface="Times New Roman" pitchFamily="18" charset="0"/>
              </a:rPr>
              <a:t>Западной Сибири </a:t>
            </a:r>
            <a:r>
              <a:rPr lang="ru-RU" sz="2000" dirty="0">
                <a:latin typeface="+mj-lt"/>
                <a:cs typeface="Times New Roman" pitchFamily="18" charset="0"/>
              </a:rPr>
              <a:t>Сибири составляют талые снеговые и дождевые воды. </a:t>
            </a: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время </a:t>
            </a:r>
            <a:r>
              <a:rPr lang="ru-RU" sz="2000" b="1" i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весенних половодий </a:t>
            </a:r>
            <a:r>
              <a:rPr lang="ru-RU" sz="2000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они широко разливаются</a:t>
            </a:r>
            <a:r>
              <a:rPr lang="ru-RU" sz="2000" dirty="0" smtClean="0">
                <a:cs typeface="Times New Roman" pitchFamily="18" charset="0"/>
              </a:rPr>
              <a:t> 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2844" y="928670"/>
            <a:ext cx="3549650" cy="1153893"/>
            <a:chOff x="142844" y="1142984"/>
            <a:chExt cx="3549650" cy="1153893"/>
          </a:xfrm>
        </p:grpSpPr>
        <p:pic>
          <p:nvPicPr>
            <p:cNvPr id="4" name="Рисунок 3"/>
            <p:cNvPicPr/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42844" y="1214422"/>
              <a:ext cx="3549650" cy="10824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27"/>
            <p:cNvSpPr txBox="1">
              <a:spLocks noChangeArrowheads="1"/>
            </p:cNvSpPr>
            <p:nvPr/>
          </p:nvSpPr>
          <p:spPr bwMode="auto">
            <a:xfrm>
              <a:off x="785786" y="1142984"/>
              <a:ext cx="242889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Гидрограф стока р. </a:t>
              </a:r>
              <a:r>
                <a:rPr lang="ru-RU" sz="1400" b="1" dirty="0" err="1" smtClean="0">
                  <a:cs typeface="Times New Roman" pitchFamily="18" charset="0"/>
                </a:rPr>
                <a:t>Васюган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6143636" y="857232"/>
            <a:ext cx="2857520" cy="2568095"/>
            <a:chOff x="6132946" y="857231"/>
            <a:chExt cx="2857520" cy="2568095"/>
          </a:xfrm>
        </p:grpSpPr>
        <p:pic>
          <p:nvPicPr>
            <p:cNvPr id="10" name="Picture 10" descr="http://www.fishtravel.org/files/u1001/IMG_2696_1.jpg"/>
            <p:cNvPicPr>
              <a:picLocks noChangeAspect="1" noChangeArrowheads="1"/>
            </p:cNvPicPr>
            <p:nvPr/>
          </p:nvPicPr>
          <p:blipFill>
            <a:blip r:embed="rId4"/>
            <a:srcRect r="25926"/>
            <a:stretch>
              <a:fillRect/>
            </a:stretch>
          </p:blipFill>
          <p:spPr bwMode="auto">
            <a:xfrm>
              <a:off x="6132946" y="857231"/>
              <a:ext cx="2857520" cy="256809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TextBox 27"/>
            <p:cNvSpPr txBox="1">
              <a:spLocks noChangeArrowheads="1"/>
            </p:cNvSpPr>
            <p:nvPr/>
          </p:nvSpPr>
          <p:spPr bwMode="auto">
            <a:xfrm>
              <a:off x="6490136" y="3071810"/>
              <a:ext cx="2214578" cy="307777"/>
            </a:xfrm>
            <a:prstGeom prst="rect">
              <a:avLst/>
            </a:prstGeom>
            <a:solidFill>
              <a:schemeClr val="bg1">
                <a:alpha val="65097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 smtClean="0">
                  <a:cs typeface="Times New Roman" pitchFamily="18" charset="0"/>
                </a:rPr>
                <a:t>Разлив  Оби (вид сверху)</a:t>
              </a:r>
              <a:endParaRPr lang="ru-RU" sz="1400" b="1" dirty="0"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82182" y="65852"/>
            <a:ext cx="8951912" cy="1015663"/>
          </a:xfrm>
          <a:prstGeom prst="rect">
            <a:avLst/>
          </a:prstGeom>
          <a:solidFill>
            <a:schemeClr val="bg1">
              <a:alpha val="63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dirty="0" smtClean="0">
                <a:latin typeface="+mj-lt"/>
                <a:cs typeface="Times New Roman" pitchFamily="18" charset="0"/>
              </a:rPr>
              <a:t>Реки медленно текут по 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слабо наклоненной </a:t>
            </a:r>
            <a:r>
              <a:rPr lang="ru-RU" sz="2000" dirty="0" err="1" smtClean="0">
                <a:latin typeface="+mj-lt"/>
                <a:cs typeface="Times New Roman" pitchFamily="18" charset="0"/>
              </a:rPr>
              <a:t>Западно-Сибирской</a:t>
            </a:r>
            <a:r>
              <a:rPr lang="ru-RU" sz="2000" dirty="0" smtClean="0">
                <a:latin typeface="+mj-lt"/>
                <a:cs typeface="Times New Roman" pitchFamily="18" charset="0"/>
              </a:rPr>
              <a:t> 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равнине</a:t>
            </a:r>
            <a:r>
              <a:rPr lang="ru-RU" sz="2000" dirty="0" smtClean="0">
                <a:latin typeface="+mj-lt"/>
                <a:cs typeface="Times New Roman" pitchFamily="18" charset="0"/>
              </a:rPr>
              <a:t>.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 Они неглубоко врезаны и образуют обширные </a:t>
            </a:r>
            <a:r>
              <a:rPr lang="ru-RU" sz="2000" b="1" i="1" dirty="0" smtClean="0">
                <a:solidFill>
                  <a:srgbClr val="C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меандры</a:t>
            </a:r>
            <a:r>
              <a:rPr lang="ru-RU" sz="2000" dirty="0" smtClean="0">
                <a:latin typeface="+mj-lt"/>
                <a:ea typeface="Times New Roman" pitchFamily="18" charset="0"/>
                <a:cs typeface="Times New Roman" pitchFamily="18" charset="0"/>
              </a:rPr>
              <a:t> и протоки с неустойчивым руслом </a:t>
            </a:r>
            <a:endParaRPr lang="ru-RU" sz="2000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643306" y="6357958"/>
            <a:ext cx="1714512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Река Сосьва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7375" y="57750"/>
            <a:ext cx="9001156" cy="1631216"/>
          </a:xfrm>
          <a:prstGeom prst="rect">
            <a:avLst/>
          </a:prstGeom>
          <a:solidFill>
            <a:schemeClr val="bg1">
              <a:alpha val="71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Плоская поверхность северной половины территории, слабый дренаж, связанный с неглубоким врезанием рек, избыточное увлажнение, обилие грунтовых вод, поступающих с приподнятых окраин равнины, — все это привело к формированию обширных болот.</a:t>
            </a:r>
            <a:r>
              <a:rPr kumimoji="0" lang="ru-RU" sz="2000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Западная Сибирь — самая заболоченная равнина мира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2714612" y="6357958"/>
            <a:ext cx="4071966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Заболоченный лес, Омская область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928934"/>
            <a:ext cx="8858312" cy="1015663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На </a:t>
            </a:r>
            <a:r>
              <a:rPr lang="ru-RU" sz="2000" dirty="0" err="1" smtClean="0"/>
              <a:t>Западно-Сибирской</a:t>
            </a:r>
            <a:r>
              <a:rPr lang="ru-RU" sz="2000" dirty="0" smtClean="0"/>
              <a:t> равнине располагаются около одного миллиона озер. Среди них встречаются </a:t>
            </a:r>
            <a:r>
              <a:rPr lang="ru-RU" sz="2000" b="1" i="1" dirty="0" smtClean="0">
                <a:solidFill>
                  <a:srgbClr val="C00000"/>
                </a:solidFill>
              </a:rPr>
              <a:t>термокарстовые</a:t>
            </a:r>
            <a:r>
              <a:rPr lang="ru-RU" sz="2000" i="1" dirty="0" smtClean="0"/>
              <a:t>,</a:t>
            </a:r>
            <a:r>
              <a:rPr lang="ru-RU" sz="2000" b="1" i="1" dirty="0" smtClean="0">
                <a:solidFill>
                  <a:srgbClr val="C00000"/>
                </a:solidFill>
              </a:rPr>
              <a:t> моренно-ледниковые</a:t>
            </a:r>
            <a:r>
              <a:rPr lang="ru-RU" sz="2000" i="1" dirty="0" smtClean="0"/>
              <a:t>,</a:t>
            </a:r>
            <a:r>
              <a:rPr lang="ru-RU" sz="2000" b="1" i="1" dirty="0" smtClean="0">
                <a:solidFill>
                  <a:srgbClr val="C00000"/>
                </a:solidFill>
              </a:rPr>
              <a:t> пойменные</a:t>
            </a:r>
            <a:r>
              <a:rPr lang="ru-RU" sz="2000" i="1" dirty="0" smtClean="0"/>
              <a:t>,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старичные</a:t>
            </a:r>
            <a:r>
              <a:rPr lang="ru-RU" sz="2000" i="1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и расположенные в первичных понижениях рельефа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000496" y="6357958"/>
            <a:ext cx="1428760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Озеро Чаны</a:t>
            </a:r>
            <a:endParaRPr lang="ru-RU" b="1" dirty="0">
              <a:cs typeface="Times New Roman" pitchFamily="18" charset="0"/>
            </a:endParaRPr>
          </a:p>
        </p:txBody>
      </p:sp>
      <p:sp>
        <p:nvSpPr>
          <p:cNvPr id="8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МЕНЮ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375" y="57750"/>
            <a:ext cx="885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Чаны́</a:t>
            </a:r>
            <a:r>
              <a:rPr lang="ru-RU" sz="2000" dirty="0" smtClean="0">
                <a:solidFill>
                  <a:srgbClr val="C00000"/>
                </a:solidFill>
              </a:rPr>
              <a:t> </a:t>
            </a:r>
            <a:r>
              <a:rPr lang="ru-RU" sz="2000" dirty="0" smtClean="0"/>
              <a:t>- бессточное солёное озеро, расположенное в Барабинской низменности на территории Новосибирской области. Самое крупное озеро в Западной Сибири. Озеро имеет 91 километр в длину, 88 километров в ширину. Средняя глубина около 2 метров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54"/>
          <p:cNvSpPr>
            <a:spLocks noChangeArrowheads="1" noChangeShapeType="1" noTextEdit="1"/>
          </p:cNvSpPr>
          <p:nvPr/>
        </p:nvSpPr>
        <p:spPr bwMode="auto">
          <a:xfrm>
            <a:off x="270976" y="183998"/>
            <a:ext cx="8658742" cy="5715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Географическое  положение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29586" y="1000108"/>
            <a:ext cx="1000132" cy="3571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таблица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62094" y="5591390"/>
            <a:ext cx="8858312" cy="1200329"/>
          </a:xfrm>
          <a:prstGeom prst="rect">
            <a:avLst/>
          </a:prstGeom>
          <a:solidFill>
            <a:srgbClr val="FFFFFF">
              <a:alpha val="67000"/>
            </a:srgb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Западная Сибирь</a:t>
            </a:r>
            <a:r>
              <a:rPr lang="ru-RU" dirty="0" smtClean="0"/>
              <a:t> - часть Сибири, расположенная между Уральскими горами на западе и руслом реки Енисей на востоке. Площадь региона - 2 ,5 </a:t>
            </a:r>
            <a:r>
              <a:rPr lang="ru-RU" dirty="0" err="1" smtClean="0"/>
              <a:t>млн</a:t>
            </a:r>
            <a:r>
              <a:rPr lang="ru-RU" dirty="0" smtClean="0"/>
              <a:t> км² (15 % территории России). Около 80 % площади Западной Сибири расположено в пределах </a:t>
            </a:r>
            <a:r>
              <a:rPr lang="ru-RU" b="1" i="1" dirty="0" err="1" smtClean="0"/>
              <a:t>Западно-Сибирской</a:t>
            </a:r>
            <a:r>
              <a:rPr lang="ru-RU" b="1" i="1" dirty="0" smtClean="0"/>
              <a:t> равнины</a:t>
            </a:r>
            <a:endParaRPr kumimoji="0" lang="ru-RU" i="1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1928795" y="2143119"/>
            <a:ext cx="4572033" cy="2000263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071670" y="4143380"/>
            <a:ext cx="4000528" cy="157163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 rot="17556903">
            <a:off x="2914587" y="3707064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2500</a:t>
            </a:r>
            <a:r>
              <a:rPr lang="ru-RU" sz="2400" b="1" dirty="0" smtClean="0">
                <a:solidFill>
                  <a:srgbClr val="C00000"/>
                </a:solidFill>
              </a:rPr>
              <a:t> км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263376">
            <a:off x="3904024" y="4659598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1900</a:t>
            </a:r>
            <a:r>
              <a:rPr lang="ru-RU" sz="2400" b="1" dirty="0" smtClean="0">
                <a:solidFill>
                  <a:srgbClr val="C00000"/>
                </a:solidFill>
              </a:rPr>
              <a:t> км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3857620" y="2071678"/>
            <a:ext cx="2071702" cy="85725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 rot="1263376">
            <a:off x="4709776" y="2219583"/>
            <a:ext cx="12426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8</a:t>
            </a:r>
            <a:r>
              <a:rPr lang="ru-RU" sz="2800" b="1" dirty="0" smtClean="0">
                <a:solidFill>
                  <a:srgbClr val="C00000"/>
                </a:solidFill>
              </a:rPr>
              <a:t>00</a:t>
            </a:r>
            <a:r>
              <a:rPr lang="ru-RU" sz="2400" b="1" dirty="0" smtClean="0">
                <a:solidFill>
                  <a:srgbClr val="C00000"/>
                </a:solidFill>
              </a:rPr>
              <a:t> км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786" y="1571612"/>
            <a:ext cx="7715304" cy="3667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19350" y="357166"/>
            <a:ext cx="4467228" cy="628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FFFFCC">
                <a:alpha val="60000"/>
              </a:srgbClr>
            </a:glow>
          </a:effectLst>
        </p:spPr>
      </p:pic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3782673" y="1142984"/>
            <a:ext cx="1079142" cy="400110"/>
          </a:xfrm>
          <a:prstGeom prst="rect">
            <a:avLst/>
          </a:prstGeom>
          <a:solidFill>
            <a:schemeClr val="bg1">
              <a:alpha val="11000"/>
            </a:schemeClr>
          </a:solidFill>
          <a:ln w="12700"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2700" cmpd="sng">
                  <a:solidFill>
                    <a:schemeClr val="tx2"/>
                  </a:solidFill>
                  <a:prstDash val="solid"/>
                </a:ln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ТУНДРА</a:t>
            </a:r>
            <a:endParaRPr lang="ru-RU" sz="2000" b="1" cap="none" spc="0" dirty="0">
              <a:ln w="12700" cmpd="sng">
                <a:solidFill>
                  <a:schemeClr val="tx2"/>
                </a:solidFill>
                <a:prstDash val="solid"/>
              </a:ln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WordArt 54"/>
          <p:cNvSpPr>
            <a:spLocks noChangeArrowheads="1" noChangeShapeType="1" noTextEdit="1"/>
          </p:cNvSpPr>
          <p:nvPr/>
        </p:nvSpPr>
        <p:spPr bwMode="auto">
          <a:xfrm>
            <a:off x="428596" y="146915"/>
            <a:ext cx="8286808" cy="45892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Природные зоны Западной Сибири</a:t>
            </a:r>
            <a:endParaRPr lang="ru-RU" sz="3600" kern="10" spc="50" dirty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3143240" y="2357430"/>
            <a:ext cx="2000264" cy="40011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solidFill>
              <a:srgbClr val="99FF9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rgbClr val="99FF99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ЛЕСОТУНДРА</a:t>
            </a:r>
            <a:endParaRPr lang="ru-RU" sz="2000" b="1" cap="none" spc="0" dirty="0">
              <a:ln w="10541" cmpd="sng">
                <a:solidFill>
                  <a:srgbClr val="99FF99"/>
                </a:solidFill>
                <a:prstDash val="solid"/>
              </a:ln>
              <a:solidFill>
                <a:srgbClr val="99FF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с одним вырезанным углом 17"/>
          <p:cNvSpPr/>
          <p:nvPr/>
        </p:nvSpPr>
        <p:spPr>
          <a:xfrm>
            <a:off x="2309296" y="5591390"/>
            <a:ext cx="2691331" cy="1000132"/>
          </a:xfrm>
          <a:prstGeom prst="snip1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57422" y="5715016"/>
            <a:ext cx="2428892" cy="830997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r>
              <a:rPr lang="ru-RU" sz="1600" b="1" i="1" dirty="0" smtClean="0"/>
              <a:t>В Западной Сибири отчетливо выражена широтная зональность</a:t>
            </a:r>
            <a:endParaRPr lang="ru-RU" sz="1600" b="1" dirty="0"/>
          </a:p>
        </p:txBody>
      </p:sp>
      <p:sp>
        <p:nvSpPr>
          <p:cNvPr id="19" name="Прямоугольник 18">
            <a:hlinkClick r:id="rId5" action="ppaction://hlinksldjump"/>
          </p:cNvPr>
          <p:cNvSpPr/>
          <p:nvPr/>
        </p:nvSpPr>
        <p:spPr>
          <a:xfrm rot="1248486">
            <a:off x="2519397" y="3626507"/>
            <a:ext cx="3784047" cy="40011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solidFill>
              <a:srgbClr val="FFFF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210" dirty="0" smtClean="0">
                <a:ln w="10541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ЛЕСОБОЛОТНАЯ (ТАЙГА)</a:t>
            </a:r>
            <a:endParaRPr lang="ru-RU" sz="2000" b="1" cap="none" spc="210" dirty="0">
              <a:ln w="10541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" name="Прямоугольник 19">
            <a:hlinkClick r:id="rId6" action="ppaction://hlinksldjump"/>
          </p:cNvPr>
          <p:cNvSpPr/>
          <p:nvPr/>
        </p:nvSpPr>
        <p:spPr>
          <a:xfrm rot="602057">
            <a:off x="3448551" y="4814646"/>
            <a:ext cx="2000264" cy="40011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solidFill>
              <a:srgbClr val="FFCC99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70" dirty="0" smtClean="0">
                <a:ln w="10541" cmpd="sng">
                  <a:solidFill>
                    <a:srgbClr val="99FF99"/>
                  </a:solidFill>
                  <a:prstDash val="solid"/>
                </a:ln>
                <a:solidFill>
                  <a:srgbClr val="FFCC9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ЛЕСОСТЕПИ</a:t>
            </a:r>
            <a:endParaRPr lang="ru-RU" sz="2000" b="1" cap="none" spc="170" dirty="0">
              <a:ln w="10541" cmpd="sng">
                <a:solidFill>
                  <a:srgbClr val="99FF99"/>
                </a:solidFill>
                <a:prstDash val="solid"/>
              </a:ln>
              <a:solidFill>
                <a:srgbClr val="FFCC9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Прямоугольник 10">
            <a:hlinkClick r:id="rId7" action="ppaction://hlinksldjump"/>
          </p:cNvPr>
          <p:cNvSpPr/>
          <p:nvPr/>
        </p:nvSpPr>
        <p:spPr>
          <a:xfrm rot="602057">
            <a:off x="3740172" y="5247859"/>
            <a:ext cx="1232877" cy="400110"/>
          </a:xfrm>
          <a:prstGeom prst="rect">
            <a:avLst/>
          </a:prstGeom>
          <a:solidFill>
            <a:schemeClr val="bg1">
              <a:alpha val="11000"/>
            </a:schemeClr>
          </a:solidFill>
          <a:ln>
            <a:solidFill>
              <a:srgbClr val="CC66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170" dirty="0" smtClean="0">
                <a:ln w="10541" cmpd="sng">
                  <a:solidFill>
                    <a:srgbClr val="CC6600"/>
                  </a:solidFill>
                  <a:prstDash val="solid"/>
                </a:ln>
                <a:solidFill>
                  <a:srgbClr val="D5650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СТЕПИ</a:t>
            </a:r>
            <a:endParaRPr lang="ru-RU" sz="2000" b="1" cap="none" spc="170" dirty="0">
              <a:ln w="10541" cmpd="sng">
                <a:solidFill>
                  <a:srgbClr val="CC6600"/>
                </a:solidFill>
                <a:prstDash val="solid"/>
              </a:ln>
              <a:solidFill>
                <a:srgbClr val="D56509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AutoShape 55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7572396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ВЫХОД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5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171719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71414"/>
            <a:ext cx="9144000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Зона тундр занимает полуострова </a:t>
            </a:r>
            <a:r>
              <a:rPr lang="ru-RU" sz="2000" b="1" i="1" dirty="0" smtClean="0">
                <a:solidFill>
                  <a:srgbClr val="C00000"/>
                </a:solidFill>
              </a:rPr>
              <a:t>Ямал, Тазовский и 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Гыданский</a:t>
            </a:r>
            <a:r>
              <a:rPr lang="ru-RU" sz="2000" dirty="0" smtClean="0">
                <a:solidFill>
                  <a:srgbClr val="C00000"/>
                </a:solidFill>
              </a:rPr>
              <a:t>. </a:t>
            </a:r>
          </a:p>
          <a:p>
            <a:pPr algn="ctr"/>
            <a:r>
              <a:rPr lang="ru-RU" sz="2000" dirty="0" smtClean="0"/>
              <a:t>Она простирается значительно севернее, чем на Русской равнине</a:t>
            </a:r>
            <a:endParaRPr lang="ru-RU" sz="2000" dirty="0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2214546" y="6357958"/>
            <a:ext cx="4357718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cs typeface="Times New Roman" pitchFamily="18" charset="0"/>
              </a:rPr>
              <a:t>Тундра </a:t>
            </a:r>
            <a:r>
              <a:rPr lang="ru-RU" b="1" dirty="0" err="1" smtClean="0">
                <a:cs typeface="Times New Roman" pitchFamily="18" charset="0"/>
              </a:rPr>
              <a:t>Гыданского</a:t>
            </a:r>
            <a:r>
              <a:rPr lang="ru-RU" b="1" dirty="0" smtClean="0">
                <a:cs typeface="Times New Roman" pitchFamily="18" charset="0"/>
              </a:rPr>
              <a:t> полуострова осенью </a:t>
            </a:r>
            <a:endParaRPr lang="ru-RU" b="1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285984" y="6357958"/>
            <a:ext cx="4572032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Полигональный рельеф вечной мерзлоты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Documents and Settings\Сергей\Рабочий стол\kartamerzlota1_2011-08-10_22.44.09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42844" y="1357298"/>
            <a:ext cx="3143272" cy="217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Documents and Settings\Сергей\Рабочий стол\Карта_Многолетняя_мерзлота.jpg"/>
          <p:cNvPicPr>
            <a:picLocks noChangeAspect="1" noChangeArrowheads="1"/>
          </p:cNvPicPr>
          <p:nvPr/>
        </p:nvPicPr>
        <p:blipFill>
          <a:blip r:embed="rId4">
            <a:lum bright="-10000"/>
          </a:blip>
          <a:srcRect/>
          <a:stretch>
            <a:fillRect/>
          </a:stretch>
        </p:blipFill>
        <p:spPr bwMode="auto">
          <a:xfrm>
            <a:off x="1285852" y="1214422"/>
            <a:ext cx="6643734" cy="464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4282" y="6357958"/>
            <a:ext cx="928694" cy="35719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карта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157" y="46602"/>
            <a:ext cx="89297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rgbClr val="C00000"/>
                </a:solidFill>
              </a:rPr>
              <a:t>Термока́рст</a:t>
            </a:r>
            <a:r>
              <a:rPr lang="ru-RU" sz="2000" i="1" dirty="0" smtClean="0"/>
              <a:t> -</a:t>
            </a:r>
            <a:r>
              <a:rPr lang="ru-RU" sz="2000" dirty="0" smtClean="0"/>
              <a:t> процесс неравномерного проседания почв и подстилающих горных пород вследствие </a:t>
            </a:r>
            <a:r>
              <a:rPr lang="ru-RU" sz="2000" dirty="0" err="1" smtClean="0"/>
              <a:t>вытаивания</a:t>
            </a:r>
            <a:r>
              <a:rPr lang="ru-RU" sz="2000" dirty="0" smtClean="0"/>
              <a:t> подземного льда и просадки земной поверхности, образующейся при </a:t>
            </a:r>
            <a:r>
              <a:rPr lang="ru-RU" sz="2000" dirty="0" err="1" smtClean="0"/>
              <a:t>протаивании</a:t>
            </a:r>
            <a:r>
              <a:rPr lang="ru-RU" sz="2000" dirty="0" smtClean="0"/>
              <a:t> мёрзлых грунтов</a:t>
            </a:r>
            <a:endParaRPr lang="ru-RU" sz="2000" dirty="0"/>
          </a:p>
        </p:txBody>
      </p:sp>
      <p:sp>
        <p:nvSpPr>
          <p:cNvPr id="7" name="AutoShape 5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142852"/>
            <a:ext cx="8858312" cy="120032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i="1" dirty="0" smtClean="0"/>
              <a:t>Лесотундра</a:t>
            </a:r>
            <a:r>
              <a:rPr lang="ru-RU" dirty="0" smtClean="0"/>
              <a:t> спускается к югу почти до </a:t>
            </a:r>
            <a:r>
              <a:rPr lang="ru-RU" i="1" dirty="0" smtClean="0"/>
              <a:t>Сибирских Увалов.</a:t>
            </a:r>
            <a:r>
              <a:rPr lang="ru-RU" dirty="0" smtClean="0"/>
              <a:t> В ней представлено</a:t>
            </a:r>
            <a:r>
              <a:rPr lang="ru-RU" i="1" dirty="0" smtClean="0"/>
              <a:t> </a:t>
            </a:r>
            <a:r>
              <a:rPr lang="ru-RU" b="1" i="1" dirty="0" smtClean="0"/>
              <a:t>лиственничное и березовое криволесье</a:t>
            </a:r>
            <a:r>
              <a:rPr lang="ru-RU" i="1" dirty="0" smtClean="0"/>
              <a:t>.</a:t>
            </a:r>
            <a:r>
              <a:rPr lang="ru-RU" dirty="0" smtClean="0"/>
              <a:t> На юге лесотундры в лиственничных лесах появляются сосна и кедр. Вдоль рек далеко на север заходят леса, так как по речным долинам суше из-за лучшего дренажа, а с юга с речной водой поступает тепло</a:t>
            </a:r>
            <a:endParaRPr lang="ru-RU" dirty="0"/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4000496" y="6357958"/>
            <a:ext cx="1285884" cy="371513"/>
          </a:xfrm>
          <a:prstGeom prst="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>
                <a:latin typeface="+mj-lt"/>
                <a:cs typeface="Times New Roman" pitchFamily="18" charset="0"/>
              </a:rPr>
              <a:t>Надым </a:t>
            </a:r>
            <a:endParaRPr lang="ru-RU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1438" y="75477"/>
            <a:ext cx="9001156" cy="101566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Шестьдесят процентов территории Западной Сибири занято</a:t>
            </a:r>
            <a:r>
              <a:rPr lang="ru-RU" sz="2000" i="1" dirty="0" smtClean="0"/>
              <a:t> </a:t>
            </a:r>
            <a:r>
              <a:rPr lang="ru-RU" sz="2000" b="1" i="1" dirty="0" smtClean="0">
                <a:solidFill>
                  <a:srgbClr val="C00000"/>
                </a:solidFill>
              </a:rPr>
              <a:t>лесоболотной зоной</a:t>
            </a:r>
            <a:r>
              <a:rPr lang="ru-RU" sz="2000" i="1" dirty="0" smtClean="0">
                <a:solidFill>
                  <a:srgbClr val="C00000"/>
                </a:solidFill>
              </a:rPr>
              <a:t>.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Болота господствуют повсеместно на междуречных пространствах. Темнохвойные леса на заболоченных участках равнины называют </a:t>
            </a:r>
            <a:r>
              <a:rPr lang="ru-RU" sz="2000" b="1" i="1" dirty="0" smtClean="0">
                <a:solidFill>
                  <a:srgbClr val="C00000"/>
                </a:solidFill>
              </a:rPr>
              <a:t>урманами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8824" y="83860"/>
            <a:ext cx="9001156" cy="1754326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Васюганские болота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 — одни из самых больших в мире, расположены в междуречье Оби и Иртыша, на территории Васюганской равнины. Возникли около 10 тысяч лет назад. Болота являются основным источником пресной воды, здесь расположены около 800 тысяч небольших озёр, </a:t>
            </a: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берут начало</a:t>
            </a:r>
            <a:r>
              <a:rPr lang="en-US" dirty="0" smtClean="0">
                <a:latin typeface="+mj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+mj-lt"/>
                <a:ea typeface="Times New Roman" pitchFamily="18" charset="0"/>
                <a:cs typeface="Times New Roman" pitchFamily="18" charset="0"/>
              </a:rPr>
              <a:t>множество рек.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Болота содержат огромные запасы торфа и противодействуют парниковому эффекту, связывая углерод. Средняя глубина залегания торфа — 2,4 м, максимальная — 10 м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  <p:sp>
        <p:nvSpPr>
          <p:cNvPr id="3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7750" y="75477"/>
            <a:ext cx="9001156" cy="120032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i="1" dirty="0" smtClean="0"/>
              <a:t>Таежные леса</a:t>
            </a:r>
            <a:r>
              <a:rPr lang="ru-RU" dirty="0" smtClean="0"/>
              <a:t> растут преимущественно по склонам речных долин и узким песчаным повышениям на междуречьях —</a:t>
            </a:r>
            <a:r>
              <a:rPr lang="ru-RU" i="1" dirty="0" smtClean="0"/>
              <a:t> </a:t>
            </a:r>
            <a:r>
              <a:rPr lang="ru-RU" b="1" i="1" dirty="0" smtClean="0">
                <a:solidFill>
                  <a:srgbClr val="C00000"/>
                </a:solidFill>
              </a:rPr>
              <a:t>гривам</a:t>
            </a:r>
            <a:r>
              <a:rPr lang="ru-RU" i="1" dirty="0" smtClean="0"/>
              <a:t>. </a:t>
            </a:r>
            <a:r>
              <a:rPr lang="ru-RU" dirty="0" smtClean="0"/>
              <a:t>В западной </a:t>
            </a:r>
            <a:r>
              <a:rPr lang="ru-RU" dirty="0" err="1" smtClean="0"/>
              <a:t>предуральской</a:t>
            </a:r>
            <a:r>
              <a:rPr lang="ru-RU" dirty="0" smtClean="0"/>
              <a:t> части зоны преобладают</a:t>
            </a:r>
            <a:r>
              <a:rPr lang="ru-RU" i="1" dirty="0" smtClean="0"/>
              <a:t> </a:t>
            </a:r>
            <a:r>
              <a:rPr lang="ru-RU" dirty="0" smtClean="0"/>
              <a:t>сосновые леса. В северной и средней частях равнины</a:t>
            </a:r>
            <a:r>
              <a:rPr lang="ru-RU" i="1" dirty="0" smtClean="0"/>
              <a:t> </a:t>
            </a:r>
            <a:r>
              <a:rPr lang="ru-RU" dirty="0" smtClean="0"/>
              <a:t>господствуют</a:t>
            </a:r>
            <a:r>
              <a:rPr lang="ru-RU" i="1" dirty="0" smtClean="0"/>
              <a:t> </a:t>
            </a:r>
            <a:r>
              <a:rPr lang="ru-RU" dirty="0" err="1" smtClean="0"/>
              <a:t>елово</a:t>
            </a:r>
            <a:r>
              <a:rPr lang="ru-RU" dirty="0" smtClean="0"/>
              <a:t> - кедровые и лиственничные леса, в южной — тайга из ели, кедра, пихты, березы</a:t>
            </a:r>
            <a:endParaRPr lang="ru-RU" dirty="0"/>
          </a:p>
        </p:txBody>
      </p:sp>
      <p:pic>
        <p:nvPicPr>
          <p:cNvPr id="6" name="Picture 2" descr="http://www.tepka.ru/geografiya_8/115.jpg"/>
          <p:cNvPicPr>
            <a:picLocks noChangeAspect="1" noChangeArrowheads="1"/>
          </p:cNvPicPr>
          <p:nvPr/>
        </p:nvPicPr>
        <p:blipFill>
          <a:blip r:embed="rId3" cstate="email">
            <a:lum bright="-10000"/>
          </a:blip>
          <a:srcRect/>
          <a:stretch>
            <a:fillRect/>
          </a:stretch>
        </p:blipFill>
        <p:spPr bwMode="auto">
          <a:xfrm>
            <a:off x="5857884" y="4071942"/>
            <a:ext cx="3120469" cy="25433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AutoShape 55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85407" y="621964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94727"/>
            <a:ext cx="8858312" cy="1015663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 югу тайга сменяется</a:t>
            </a:r>
            <a:r>
              <a:rPr lang="ru-RU" sz="2000" i="1" dirty="0" smtClean="0"/>
              <a:t> </a:t>
            </a:r>
            <a:r>
              <a:rPr lang="ru-RU" sz="2000" dirty="0" smtClean="0"/>
              <a:t>березовыми лесами, которые переходят в лесостепь</a:t>
            </a:r>
            <a:r>
              <a:rPr lang="ru-RU" sz="2000" i="1" dirty="0" smtClean="0"/>
              <a:t>.</a:t>
            </a:r>
            <a:r>
              <a:rPr lang="ru-RU" sz="2000" dirty="0" smtClean="0"/>
              <a:t> Она состоит из</a:t>
            </a:r>
            <a:r>
              <a:rPr lang="ru-RU" sz="2000" i="1" dirty="0" smtClean="0"/>
              <a:t> </a:t>
            </a:r>
            <a:r>
              <a:rPr lang="ru-RU" sz="2000" dirty="0" smtClean="0"/>
              <a:t>травянистых степей с многочисленными </a:t>
            </a:r>
            <a:r>
              <a:rPr lang="ru-RU" sz="2000" b="1" i="1" dirty="0" smtClean="0">
                <a:solidFill>
                  <a:srgbClr val="C00000"/>
                </a:solidFill>
              </a:rPr>
              <a:t>колками</a:t>
            </a:r>
            <a:r>
              <a:rPr lang="ru-RU" sz="2000" dirty="0" smtClean="0"/>
              <a:t> (березово-осиновыми рощицами) в </a:t>
            </a:r>
            <a:r>
              <a:rPr lang="ru-RU" sz="2000" b="1" i="1" dirty="0" smtClean="0">
                <a:solidFill>
                  <a:srgbClr val="C00000"/>
                </a:solidFill>
              </a:rPr>
              <a:t>западинах</a:t>
            </a:r>
            <a:r>
              <a:rPr lang="ru-RU" sz="2000" dirty="0" smtClean="0"/>
              <a:t> и </a:t>
            </a:r>
            <a:r>
              <a:rPr lang="ru-RU" sz="2000" b="1" i="1" dirty="0" smtClean="0">
                <a:solidFill>
                  <a:srgbClr val="C00000"/>
                </a:solidFill>
              </a:rPr>
              <a:t>блюдцах</a:t>
            </a:r>
            <a:r>
              <a:rPr lang="ru-RU" sz="2000" dirty="0" smtClean="0"/>
              <a:t> (</a:t>
            </a:r>
            <a:r>
              <a:rPr lang="ru-RU" sz="2000" dirty="0" err="1" smtClean="0"/>
              <a:t>микропонижениях</a:t>
            </a:r>
            <a:r>
              <a:rPr lang="ru-RU" sz="2000" dirty="0" smtClean="0"/>
              <a:t> в рельефе)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28662" y="6357958"/>
            <a:ext cx="6786610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Мозаика полей, березовых колков и сел юга Западной Сибири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42844" y="17727"/>
            <a:ext cx="8858312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Крайний юг Западной Сибири занят зоной степей, где в условиях засушливого климата сформировались тучные </a:t>
            </a:r>
            <a:r>
              <a:rPr lang="ru-RU" sz="2000" b="1" i="1" dirty="0" smtClean="0"/>
              <a:t>черноземы</a:t>
            </a:r>
            <a:r>
              <a:rPr lang="ru-RU" sz="2000" dirty="0" smtClean="0"/>
              <a:t> и </a:t>
            </a:r>
            <a:r>
              <a:rPr lang="ru-RU" sz="2000" b="1" i="1" dirty="0" smtClean="0"/>
              <a:t>темно - каштановые почвы</a:t>
            </a:r>
            <a:r>
              <a:rPr lang="ru-RU" sz="2000" dirty="0" smtClean="0"/>
              <a:t>. Они почти полностью распаханы. На обширных массивах бывших целинных земель располагаются поля яровой пшеницы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357554" y="6357958"/>
            <a:ext cx="2786082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Кулундинская</a:t>
            </a:r>
            <a:r>
              <a:rPr lang="ru-RU" b="1" dirty="0" smtClean="0"/>
              <a:t> степь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844" y="142852"/>
            <a:ext cx="8842694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степях находится много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соленых озер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 которых добывают соду и поваренную соль</a:t>
            </a:r>
            <a:endParaRPr kumimoji="0" lang="ru-RU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0166" y="6357958"/>
            <a:ext cx="5857916" cy="36933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Горько-соленое </a:t>
            </a:r>
            <a:r>
              <a:rPr lang="ru-RU" b="1" dirty="0" err="1" smtClean="0"/>
              <a:t>Кучукское</a:t>
            </a:r>
            <a:r>
              <a:rPr lang="ru-RU" b="1" dirty="0" smtClean="0"/>
              <a:t> озеро, </a:t>
            </a:r>
            <a:r>
              <a:rPr lang="ru-RU" b="1" dirty="0" err="1" smtClean="0"/>
              <a:t>Кулундинская</a:t>
            </a:r>
            <a:r>
              <a:rPr lang="ru-RU" b="1" dirty="0" smtClean="0"/>
              <a:t> степь</a:t>
            </a:r>
            <a:endParaRPr lang="ru-RU" b="1" dirty="0"/>
          </a:p>
        </p:txBody>
      </p:sp>
      <p:sp>
        <p:nvSpPr>
          <p:cNvPr id="6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СХЕМА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>
            <a:hlinkClick r:id="rId2" action="ppaction://hlinksldjump"/>
          </p:cNvPr>
          <p:cNvSpPr/>
          <p:nvPr/>
        </p:nvSpPr>
        <p:spPr>
          <a:xfrm>
            <a:off x="5643570" y="1732239"/>
            <a:ext cx="3143272" cy="2071702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285720" y="1733738"/>
            <a:ext cx="3143272" cy="2071702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2895988" y="1019358"/>
            <a:ext cx="3143272" cy="2071702"/>
          </a:xfrm>
          <a:prstGeom prst="roundRect">
            <a:avLst/>
          </a:prstGeom>
          <a:blipFill>
            <a:blip r:embed="rId7" cstate="print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285720" y="3886503"/>
            <a:ext cx="3143272" cy="2071702"/>
          </a:xfrm>
          <a:prstGeom prst="roundRect">
            <a:avLst/>
          </a:prstGeom>
          <a:blipFill>
            <a:blip r:embed="rId9" cstate="print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hlinkClick r:id="rId10" action="ppaction://hlinksldjump"/>
          </p:cNvPr>
          <p:cNvSpPr/>
          <p:nvPr/>
        </p:nvSpPr>
        <p:spPr>
          <a:xfrm>
            <a:off x="5715008" y="3875379"/>
            <a:ext cx="3143272" cy="2071702"/>
          </a:xfrm>
          <a:prstGeom prst="roundRect">
            <a:avLst/>
          </a:prstGeom>
          <a:blipFill>
            <a:blip r:embed="rId11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hlinkClick r:id="rId12" action="ppaction://hlinksldjump"/>
          </p:cNvPr>
          <p:cNvSpPr/>
          <p:nvPr/>
        </p:nvSpPr>
        <p:spPr>
          <a:xfrm>
            <a:off x="2928926" y="4591258"/>
            <a:ext cx="3143272" cy="2071702"/>
          </a:xfrm>
          <a:prstGeom prst="roundRect">
            <a:avLst/>
          </a:prstGeom>
          <a:blipFill>
            <a:blip r:embed="rId13" cstate="print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WordArt 54"/>
          <p:cNvSpPr>
            <a:spLocks noChangeArrowheads="1" noChangeShapeType="1" noTextEdit="1"/>
          </p:cNvSpPr>
          <p:nvPr/>
        </p:nvSpPr>
        <p:spPr bwMode="auto">
          <a:xfrm>
            <a:off x="2264170" y="237603"/>
            <a:ext cx="4500594" cy="571504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ЛАНДШАФТЫ</a:t>
            </a:r>
            <a:endParaRPr lang="ru-RU" sz="3600" kern="10" spc="50" dirty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</p:txBody>
      </p:sp>
      <p:sp>
        <p:nvSpPr>
          <p:cNvPr id="12" name="Скругленный прямоугольник 11">
            <a:hlinkClick r:id="rId14" action="ppaction://hlinksldjump"/>
          </p:cNvPr>
          <p:cNvSpPr/>
          <p:nvPr/>
        </p:nvSpPr>
        <p:spPr>
          <a:xfrm>
            <a:off x="2924863" y="2805308"/>
            <a:ext cx="3143272" cy="2071702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55">
            <a:hlinkClick r:id="rId16" action="ppaction://hlinksldjump"/>
          </p:cNvPr>
          <p:cNvSpPr>
            <a:spLocks noChangeArrowheads="1"/>
          </p:cNvSpPr>
          <p:nvPr/>
        </p:nvSpPr>
        <p:spPr bwMode="auto">
          <a:xfrm>
            <a:off x="7591646" y="61821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МЕНЮ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44" y="743231"/>
            <a:ext cx="8924156" cy="2893100"/>
          </a:xfrm>
          <a:prstGeom prst="rect">
            <a:avLst/>
          </a:prstGeom>
          <a:solidFill>
            <a:schemeClr val="bg1">
              <a:alpha val="59000"/>
            </a:schemeClr>
          </a:solidFill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24.02.2013, 12:01 ИА «</a:t>
            </a:r>
            <a:r>
              <a:rPr lang="ru-RU" sz="2000" b="1" dirty="0" err="1" smtClean="0"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Метеоновости</a:t>
            </a:r>
            <a:r>
              <a:rPr lang="ru-RU" sz="2000" b="1" dirty="0" smtClean="0"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» Высота сугробов в Западной Сибири</a:t>
            </a:r>
          </a:p>
          <a:p>
            <a:pPr algn="just"/>
            <a:r>
              <a:rPr lang="ru-RU" b="1" dirty="0" smtClean="0"/>
              <a:t>«На большей части Западной Сибири зима в самом разгаре, сугробы продолжают расти. В Алтайском крае высота снежного покрова колеблется в пределах 37-78 см. В Новосибирской, Томской областях сугробы в основном полуметровой высоты. На севере региона снежный покров распределен практически равномерно от 55 до 70 см, максимальная высота снега отмечается в Новом Уренгое - 83 см. Однако это не предел, зима еще не собирается заканчиваться. Уже в середине предстоящей недели очередной североатлантический циклон и его атмосферные фронты принесут на территорию Ямало-Ненецкого автономного округа сильные снегопады, прибавится снега и в среднем течении Оби»</a:t>
            </a:r>
            <a:endParaRPr lang="ru-RU" b="1" dirty="0"/>
          </a:p>
        </p:txBody>
      </p:sp>
      <p:sp>
        <p:nvSpPr>
          <p:cNvPr id="5" name="WordArt 54"/>
          <p:cNvSpPr>
            <a:spLocks noChangeArrowheads="1" noChangeShapeType="1" noTextEdit="1"/>
          </p:cNvSpPr>
          <p:nvPr/>
        </p:nvSpPr>
        <p:spPr bwMode="auto">
          <a:xfrm>
            <a:off x="857223" y="142852"/>
            <a:ext cx="7500991" cy="5715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Проблемная задача</a:t>
            </a:r>
            <a:endParaRPr lang="ru-RU" sz="3600" kern="10" spc="50" dirty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</p:txBody>
      </p:sp>
      <p:sp>
        <p:nvSpPr>
          <p:cNvPr id="6" name="WordArt 54"/>
          <p:cNvSpPr>
            <a:spLocks noChangeArrowheads="1" noChangeShapeType="1" noTextEdit="1"/>
          </p:cNvSpPr>
          <p:nvPr/>
        </p:nvSpPr>
        <p:spPr bwMode="auto">
          <a:xfrm>
            <a:off x="204657" y="5000636"/>
            <a:ext cx="8786874" cy="1000128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Почему при сравнительно небольшом количестве снега </a:t>
            </a:r>
          </a:p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в Западной Сибири  образуется  довольно мощный </a:t>
            </a:r>
            <a:endParaRPr lang="en-US" sz="3600" kern="10" spc="50" dirty="0" smtClean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устойчивый снежный покров?</a:t>
            </a:r>
            <a:endParaRPr lang="ru-RU" sz="3600" kern="10" spc="50" dirty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2844" y="3815065"/>
            <a:ext cx="8858312" cy="1015663"/>
          </a:xfrm>
          <a:prstGeom prst="rect">
            <a:avLst/>
          </a:prstGeom>
          <a:solidFill>
            <a:schemeClr val="bg1">
              <a:alpha val="59000"/>
            </a:schemeClr>
          </a:solidFill>
          <a:ln w="254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Данное явление обусловлено тем, что в Западной Сибири, находящейся зимой под воздействием антициклона, довольно редко случаются оттепели, и снег накапливается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43834" y="6215082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МЕНЮ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WordArt 54"/>
          <p:cNvSpPr>
            <a:spLocks noChangeArrowheads="1" noChangeShapeType="1" noTextEdit="1"/>
          </p:cNvSpPr>
          <p:nvPr/>
        </p:nvSpPr>
        <p:spPr bwMode="auto">
          <a:xfrm>
            <a:off x="1000100" y="1357298"/>
            <a:ext cx="6929486" cy="571500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spc="50" dirty="0" smtClean="0">
                <a:ln w="3175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760000"/>
                    </a:gs>
                    <a:gs pos="45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effectLst>
                  <a:glow rad="127000">
                    <a:schemeClr val="bg1">
                      <a:alpha val="50000"/>
                    </a:schemeClr>
                  </a:glow>
                </a:effectLst>
                <a:latin typeface="Impact"/>
              </a:rPr>
              <a:t>Спасибо за внимание!</a:t>
            </a:r>
            <a:endParaRPr lang="ru-RU" sz="3600" kern="10" spc="50" dirty="0">
              <a:ln w="3175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760000"/>
                  </a:gs>
                  <a:gs pos="45000">
                    <a:srgbClr val="FF0000"/>
                  </a:gs>
                  <a:gs pos="100000">
                    <a:srgbClr val="760000"/>
                  </a:gs>
                </a:gsLst>
                <a:lin ang="5400000" scaled="1"/>
              </a:gradFill>
              <a:effectLst>
                <a:glow rad="127000">
                  <a:schemeClr val="bg1">
                    <a:alpha val="50000"/>
                  </a:schemeClr>
                </a:glow>
              </a:effectLst>
              <a:latin typeface="Impac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6783" y="2714620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Домашнее задание: §</a:t>
            </a:r>
            <a:r>
              <a:rPr lang="ru-RU" i="1" dirty="0" smtClean="0"/>
              <a:t> </a:t>
            </a:r>
            <a:r>
              <a:rPr lang="ru-RU" dirty="0" smtClean="0"/>
              <a:t>38, вопросы, картографическая номенклатура, подготовка по группам сообщений о заповедниках Западной Сибири, экологических проблемах и видах хозяйственной деятельности человека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91646" y="61821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900579" y="77000"/>
            <a:ext cx="2143140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Осень на Ямале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7101205" y="77000"/>
            <a:ext cx="1928826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Зимний Ямал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4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91646" y="61821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7091580" y="86625"/>
            <a:ext cx="1928826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Лесотундра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3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72396" y="6143644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815321" y="86625"/>
            <a:ext cx="3214710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Тобольск, берег Иртыша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8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601271" y="617251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7591646" y="6211019"/>
            <a:ext cx="1357322" cy="547687"/>
          </a:xfrm>
          <a:prstGeom prst="rightArrow">
            <a:avLst>
              <a:gd name="adj1" fmla="val 77981"/>
              <a:gd name="adj2" fmla="val 65726"/>
            </a:avLst>
          </a:prstGeom>
          <a:solidFill>
            <a:srgbClr val="004C00"/>
          </a:solidFill>
          <a:ln w="19050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НАЗАД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6315387" y="77000"/>
            <a:ext cx="2714644" cy="445088"/>
          </a:xfrm>
          <a:prstGeom prst="roundRect">
            <a:avLst/>
          </a:prstGeom>
          <a:solidFill>
            <a:schemeClr val="bg1">
              <a:alpha val="61176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latin typeface="+mj-lt"/>
                <a:cs typeface="Times New Roman" pitchFamily="18" charset="0"/>
              </a:rPr>
              <a:t>Долина реки </a:t>
            </a:r>
            <a:r>
              <a:rPr lang="ru-RU" sz="2000" b="1" i="1" dirty="0" err="1" smtClean="0">
                <a:latin typeface="+mj-lt"/>
                <a:cs typeface="Times New Roman" pitchFamily="18" charset="0"/>
              </a:rPr>
              <a:t>Васюган</a:t>
            </a:r>
            <a:r>
              <a:rPr lang="ru-RU" sz="2000" b="1" i="1" dirty="0" smtClean="0">
                <a:latin typeface="+mj-lt"/>
                <a:cs typeface="Times New Roman" pitchFamily="18" charset="0"/>
              </a:rPr>
              <a:t> </a:t>
            </a:r>
            <a:endParaRPr lang="ru-RU" sz="2000" b="1" i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E5B9B7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3855</TotalTime>
  <Words>1251</Words>
  <Application>Microsoft Office PowerPoint</Application>
  <PresentationFormat>Экран (4:3)</PresentationFormat>
  <Paragraphs>152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SamForum.ws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SamLab.ws</dc:creator>
  <cp:lastModifiedBy>SamLab.ws</cp:lastModifiedBy>
  <cp:revision>416</cp:revision>
  <dcterms:created xsi:type="dcterms:W3CDTF">2013-11-04T15:15:07Z</dcterms:created>
  <dcterms:modified xsi:type="dcterms:W3CDTF">2014-01-16T21:30:59Z</dcterms:modified>
</cp:coreProperties>
</file>