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5DCF9-21BC-4175-A17C-B7166F27A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D1B16-6D5E-43C5-BA33-EFFC09FDA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BE38-4F36-4B79-ABCB-78576AF07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4F609-AC1B-4A7E-B057-8A5704C90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E243-989E-42E4-B85D-B4CAEA5D7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4573-7188-4484-A06F-834A35BBB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9824-D80F-4E8B-8BE8-20450CA7A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78B5-1E11-4703-991D-FAFD0359B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5E5C-3AB9-4ACA-8973-485F01D4F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C77F4-402B-4F28-87B8-0B105B0F2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96C6-5D84-4F68-9C50-1FFF65429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685F-347E-49BF-993E-333F5893B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1073-962A-4532-B3A0-9833619EE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DC4AB-F9FD-472F-AC16-E5DD1D9DA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A45B-E485-4440-B57A-48C863A75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FCA85-4E55-480F-98AE-2BE97FDEC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341B956-B7C4-4957-8F09-186DBCC26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6022-D307-45B1-BCB9-00FEBB50C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D6497-89EE-4D27-A891-9F33329F6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6C767-6D1F-4D1C-8605-F69B26A72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E231-B747-4257-969A-3F9923C71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9645-CD00-4FF2-B7E9-F34933B82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F7979-1732-409E-BFAE-0F0BA6C3A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2180-BD21-4841-95FF-415B2D786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19D71-FEBD-49AC-8222-318BF60FE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72460-EDB9-4AEA-A8DF-BC756664E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13AB-8282-4CF9-8E78-433713980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EDD2D-8129-4D5F-AF65-A1778B608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7670-D1A4-4431-B207-68F32CDD3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31CBA-4E04-4A7B-8AE4-FF836D993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C4A69-D9B4-417F-893B-641A4601F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0A989-9927-43F3-A6AB-57273222E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5E77B-325F-477A-BCF6-6CD85C8A4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E7C0D-4546-4D66-B0CE-6A0D56450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5480A-288D-409A-87BC-BA057C578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49826E8-7873-4E1C-84A7-3257119FC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192D24-7F68-43D4-8D8F-7B449602F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8" r:id="rId2"/>
    <p:sldLayoutId id="2147483722" r:id="rId3"/>
    <p:sldLayoutId id="2147483709" r:id="rId4"/>
    <p:sldLayoutId id="2147483710" r:id="rId5"/>
    <p:sldLayoutId id="2147483711" r:id="rId6"/>
    <p:sldLayoutId id="2147483723" r:id="rId7"/>
    <p:sldLayoutId id="2147483724" r:id="rId8"/>
    <p:sldLayoutId id="2147483725" r:id="rId9"/>
    <p:sldLayoutId id="2147483712" r:id="rId10"/>
    <p:sldLayoutId id="21474837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8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40E5CF10-A694-48E9-B5F2-898C33AA3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8" r:id="rId8"/>
    <p:sldLayoutId id="2147483729" r:id="rId9"/>
    <p:sldLayoutId id="2147483719" r:id="rId10"/>
    <p:sldLayoutId id="2147483720" r:id="rId11"/>
    <p:sldLayoutId id="214748373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/>
          <a:lstStyle/>
          <a:p>
            <a:pPr eaLnBrk="1" hangingPunct="1"/>
            <a:r>
              <a:rPr lang="en-US" smtClean="0"/>
              <a:t>Match the English words and their translation.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bill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represent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ствол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term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declare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поддерживать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trunk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слушаться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representative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четверть,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to obey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поправка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amendment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заявлять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счет, законопроект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bill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represent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ствол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term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declare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поддерживать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trunk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слушаться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representative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четверть,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obey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поправка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an amendment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заявлять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счет, законопроект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bill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represent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ствол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term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поддержка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declare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поддерживать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trunk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слушаться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representative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четверть,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obey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поправка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amendment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заявлять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счет, законопроект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0" y="0"/>
          <a:ext cx="9144000" cy="687229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решение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vote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голосовать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armed forces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citizen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судить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slavery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судья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decision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гражданин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вооруженные силы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выборы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court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рабство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oup 2"/>
          <p:cNvGraphicFramePr>
            <a:graphicFrameLocks noGrp="1"/>
          </p:cNvGraphicFramePr>
          <p:nvPr/>
        </p:nvGraphicFramePr>
        <p:xfrm>
          <a:off x="0" y="0"/>
          <a:ext cx="9144000" cy="687229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решение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vote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голосовать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armed forces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citizen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судить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slavery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судья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decision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гражданин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вооруженные силы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выборы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court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рабство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oup 2"/>
          <p:cNvGraphicFramePr>
            <a:graphicFrameLocks noGrp="1"/>
          </p:cNvGraphicFramePr>
          <p:nvPr/>
        </p:nvGraphicFramePr>
        <p:xfrm>
          <a:off x="0" y="0"/>
          <a:ext cx="9144000" cy="687229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решение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to vote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голосовать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armed forces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citizen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судить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slavery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судья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decision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гражданин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вооруженные силы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выборы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court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рабство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/>
        </p:nvGraphicFramePr>
        <p:xfrm>
          <a:off x="0" y="0"/>
          <a:ext cx="9144000" cy="687229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решение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vote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голосовать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armed forces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citizen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судить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slavery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судья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decision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гражданин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вооруженные силы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выборы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court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рабство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/>
        </p:nvGraphicFramePr>
        <p:xfrm>
          <a:off x="0" y="0"/>
          <a:ext cx="9144000" cy="687229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решение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vote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голосовать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armed forces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 citizen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судить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slavery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судья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decision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гражданин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вооруженные силы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выборы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court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рабство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/>
        </p:nvGraphicFramePr>
        <p:xfrm>
          <a:off x="0" y="0"/>
          <a:ext cx="9144000" cy="687229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решение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vote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голосовать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armed forces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citizen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судить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slavery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судья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decision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гражданин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вооруженные силы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выборы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court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рабство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/>
        </p:nvGraphicFramePr>
        <p:xfrm>
          <a:off x="0" y="0"/>
          <a:ext cx="9144000" cy="687229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решение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vote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голосовать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armed forces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citizen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судить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slavery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судья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 decision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гражданин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вооруженные силы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выборы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court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рабство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10" name="Group 4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bill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represent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ствол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term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declare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поддерживать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trunk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слушаться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representative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четверть,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obey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поправка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amendment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заявлять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счет, законопроект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/>
        </p:nvGraphicFramePr>
        <p:xfrm>
          <a:off x="0" y="0"/>
          <a:ext cx="9144000" cy="687229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решение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vote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голосовать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armed forces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citizen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судить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slavery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судья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decision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гражданин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to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вооруженные силы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выборы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court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рабство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0" y="0"/>
          <a:ext cx="9144000" cy="687229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решение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vote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голосовать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armed forces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citizen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судить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slavery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судья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decision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гражданин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вооруженные силы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election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выборы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court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рабство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9" name="Group 39"/>
          <p:cNvGraphicFramePr>
            <a:graphicFrameLocks noGrp="1"/>
          </p:cNvGraphicFramePr>
          <p:nvPr/>
        </p:nvGraphicFramePr>
        <p:xfrm>
          <a:off x="0" y="0"/>
          <a:ext cx="9144000" cy="687229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решение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vote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голосовать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armed forces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суд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citizen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судить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slavery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судья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decision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гражданин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judge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вооруженные силы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election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выборы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 court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рабство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00042"/>
            <a:ext cx="800105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The political system of the USA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6867" name="Рисунок 6" descr="i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957388"/>
            <a:ext cx="4757738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True, false or don’t know?</a:t>
            </a:r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US Constitution was written in the city of New York.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American Government consists of four branches.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president’s term is four years.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There are 453 congressmen in the House of Representatives.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Congress makes laws of the country.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476250"/>
            <a:ext cx="6697662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39750" y="1052513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Bodoni MT Black" pitchFamily="18" charset="0"/>
              </a:rPr>
              <a:t>the Congress</a:t>
            </a:r>
            <a:endParaRPr lang="ru-RU" sz="3200" b="1">
              <a:latin typeface="Bodoni MT Black" pitchFamily="18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9388" y="3740150"/>
            <a:ext cx="36718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Bodoni MT Black" pitchFamily="18" charset="0"/>
              </a:rPr>
              <a:t>the President and his helpers</a:t>
            </a:r>
            <a:endParaRPr lang="ru-RU" sz="3200" b="1">
              <a:latin typeface="Bodoni MT Black" pitchFamily="18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5651500" y="3933825"/>
            <a:ext cx="3168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Bodoni MT Black" pitchFamily="18" charset="0"/>
              </a:rPr>
              <a:t>Supreme Court</a:t>
            </a:r>
            <a:endParaRPr lang="ru-RU" sz="3200" b="1">
              <a:latin typeface="Bodoni MT Black" pitchFamily="18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724525" y="5540375"/>
            <a:ext cx="2951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Bodoni MT Black" pitchFamily="18" charset="0"/>
              </a:rPr>
              <a:t>the people</a:t>
            </a:r>
            <a:endParaRPr lang="ru-RU" sz="3200" b="1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 flipV="1">
            <a:off x="2700338" y="1557338"/>
            <a:ext cx="10080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2124075" y="3716338"/>
            <a:ext cx="15843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5003800" y="3357563"/>
            <a:ext cx="13684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3995738" y="4724400"/>
            <a:ext cx="18002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 Black" pitchFamily="34" charset="0"/>
              </a:rPr>
              <a:t>American Government</a:t>
            </a:r>
            <a:endParaRPr lang="ru-RU" sz="3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1600200"/>
            <a:ext cx="4419600" cy="4495800"/>
          </a:xfrm>
          <a:noFill/>
        </p:spPr>
      </p:pic>
      <p:sp>
        <p:nvSpPr>
          <p:cNvPr id="3994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smtClean="0"/>
              <a:t>What is the US Congress?</a:t>
            </a:r>
          </a:p>
          <a:p>
            <a:r>
              <a:rPr lang="en-US" sz="3600" smtClean="0"/>
              <a:t>How is it divided?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5800" y="1524000"/>
            <a:ext cx="3657600" cy="4545013"/>
          </a:xfrm>
          <a:noFill/>
        </p:spPr>
      </p:pic>
      <p:sp>
        <p:nvSpPr>
          <p:cNvPr id="4096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r>
              <a:rPr lang="en-US" sz="4000" smtClean="0"/>
              <a:t>What does the President do?</a:t>
            </a: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981200"/>
            <a:ext cx="4038600" cy="3048000"/>
          </a:xfrm>
          <a:noFill/>
        </p:spPr>
      </p:pic>
      <p:sp>
        <p:nvSpPr>
          <p:cNvPr id="4198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smtClean="0"/>
              <a:t>How long do the judges work in the Supreme Court?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685800"/>
            <a:ext cx="4038600" cy="5383213"/>
          </a:xfrm>
          <a:noFill/>
        </p:spPr>
      </p:pic>
      <p:sp>
        <p:nvSpPr>
          <p:cNvPr id="4301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smtClean="0"/>
              <a:t>How old is the US Constitution?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to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bill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represent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ствол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term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declare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поддерживать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trunk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слушаться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representative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четверть,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obey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поправка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amendment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заявлять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счет, законопроект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5" name="Picture 7" descr="bi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609600"/>
            <a:ext cx="4038600" cy="5562600"/>
          </a:xfrm>
        </p:spPr>
      </p:pic>
      <p:sp>
        <p:nvSpPr>
          <p:cNvPr id="4403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smtClean="0"/>
              <a:t>How many amendments to the Constitution were in the Bill of Rights?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9" name="AutoShape 5"/>
          <p:cNvSpPr>
            <a:spLocks noChangeArrowheads="1"/>
          </p:cNvSpPr>
          <p:nvPr/>
        </p:nvSpPr>
        <p:spPr bwMode="auto">
          <a:xfrm>
            <a:off x="1295400" y="1600200"/>
            <a:ext cx="533400" cy="1981200"/>
          </a:xfrm>
          <a:prstGeom prst="downArrow">
            <a:avLst>
              <a:gd name="adj1" fmla="val 50000"/>
              <a:gd name="adj2" fmla="val 9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Oval 6"/>
          <p:cNvSpPr>
            <a:spLocks noChangeArrowheads="1"/>
          </p:cNvSpPr>
          <p:nvPr/>
        </p:nvSpPr>
        <p:spPr bwMode="auto">
          <a:xfrm>
            <a:off x="533400" y="3581400"/>
            <a:ext cx="22860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the Congress</a:t>
            </a:r>
            <a:endParaRPr lang="ru-RU" sz="2800"/>
          </a:p>
        </p:txBody>
      </p:sp>
      <p:sp>
        <p:nvSpPr>
          <p:cNvPr id="45061" name="Line 8"/>
          <p:cNvSpPr>
            <a:spLocks noChangeShapeType="1"/>
          </p:cNvSpPr>
          <p:nvPr/>
        </p:nvSpPr>
        <p:spPr bwMode="auto">
          <a:xfrm flipH="1">
            <a:off x="762000" y="4876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228600" y="5141913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0" y="5562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45064" name="Line 11"/>
          <p:cNvSpPr>
            <a:spLocks noChangeShapeType="1"/>
          </p:cNvSpPr>
          <p:nvPr/>
        </p:nvSpPr>
        <p:spPr bwMode="auto">
          <a:xfrm>
            <a:off x="2514600" y="46482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5" name="Text Box 12"/>
          <p:cNvSpPr txBox="1">
            <a:spLocks noChangeArrowheads="1"/>
          </p:cNvSpPr>
          <p:nvPr/>
        </p:nvSpPr>
        <p:spPr bwMode="auto">
          <a:xfrm>
            <a:off x="2286000" y="5334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45066" name="AutoShape 13"/>
          <p:cNvSpPr>
            <a:spLocks noChangeArrowheads="1"/>
          </p:cNvSpPr>
          <p:nvPr/>
        </p:nvSpPr>
        <p:spPr bwMode="auto">
          <a:xfrm>
            <a:off x="4191000" y="1600200"/>
            <a:ext cx="381000" cy="1219200"/>
          </a:xfrm>
          <a:prstGeom prst="down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Text Box 14"/>
          <p:cNvSpPr txBox="1">
            <a:spLocks noChangeArrowheads="1"/>
          </p:cNvSpPr>
          <p:nvPr/>
        </p:nvSpPr>
        <p:spPr bwMode="auto">
          <a:xfrm>
            <a:off x="3603625" y="3116263"/>
            <a:ext cx="203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5068" name="Oval 16"/>
          <p:cNvSpPr>
            <a:spLocks noChangeArrowheads="1"/>
          </p:cNvSpPr>
          <p:nvPr/>
        </p:nvSpPr>
        <p:spPr bwMode="auto">
          <a:xfrm>
            <a:off x="2819400" y="2819400"/>
            <a:ext cx="32004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/>
              <a:t>the President 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and his helpers</a:t>
            </a:r>
            <a:endParaRPr lang="ru-RU" sz="2800"/>
          </a:p>
          <a:p>
            <a:pPr algn="ctr"/>
            <a:endParaRPr lang="ru-RU" sz="2800"/>
          </a:p>
        </p:txBody>
      </p:sp>
      <p:sp>
        <p:nvSpPr>
          <p:cNvPr id="45069" name="AutoShape 17"/>
          <p:cNvSpPr>
            <a:spLocks noChangeArrowheads="1"/>
          </p:cNvSpPr>
          <p:nvPr/>
        </p:nvSpPr>
        <p:spPr bwMode="auto">
          <a:xfrm>
            <a:off x="7086600" y="1600200"/>
            <a:ext cx="533400" cy="1905000"/>
          </a:xfrm>
          <a:prstGeom prst="downArrow">
            <a:avLst>
              <a:gd name="adj1" fmla="val 50000"/>
              <a:gd name="adj2" fmla="val 89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70" name="Oval 18"/>
          <p:cNvSpPr>
            <a:spLocks noChangeArrowheads="1"/>
          </p:cNvSpPr>
          <p:nvPr/>
        </p:nvSpPr>
        <p:spPr bwMode="auto">
          <a:xfrm>
            <a:off x="5943600" y="3581400"/>
            <a:ext cx="29718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the Supreme</a:t>
            </a:r>
          </a:p>
          <a:p>
            <a:pPr algn="ctr"/>
            <a:r>
              <a:rPr lang="en-US" sz="2800"/>
              <a:t> Court</a:t>
            </a:r>
            <a:endParaRPr lang="ru-RU" sz="2800"/>
          </a:p>
        </p:txBody>
      </p:sp>
      <p:sp>
        <p:nvSpPr>
          <p:cNvPr id="28692" name="Oval 20"/>
          <p:cNvSpPr>
            <a:spLocks noChangeArrowheads="1"/>
          </p:cNvSpPr>
          <p:nvPr/>
        </p:nvSpPr>
        <p:spPr bwMode="auto">
          <a:xfrm>
            <a:off x="304800" y="304800"/>
            <a:ext cx="84582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American Government</a:t>
            </a:r>
            <a:endParaRPr lang="ru-RU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072" name="Oval 21"/>
          <p:cNvSpPr>
            <a:spLocks noChangeArrowheads="1"/>
          </p:cNvSpPr>
          <p:nvPr/>
        </p:nvSpPr>
        <p:spPr bwMode="auto">
          <a:xfrm>
            <a:off x="2057400" y="5410200"/>
            <a:ext cx="3352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the House</a:t>
            </a:r>
          </a:p>
          <a:p>
            <a:pPr algn="ctr"/>
            <a:r>
              <a:rPr lang="en-US" sz="2800"/>
              <a:t> of Representatives</a:t>
            </a:r>
            <a:endParaRPr lang="ru-RU" sz="2800"/>
          </a:p>
          <a:p>
            <a:pPr algn="ctr"/>
            <a:endParaRPr lang="ru-RU" sz="2800"/>
          </a:p>
        </p:txBody>
      </p:sp>
      <p:sp>
        <p:nvSpPr>
          <p:cNvPr id="45073" name="Oval 22"/>
          <p:cNvSpPr>
            <a:spLocks noChangeArrowheads="1"/>
          </p:cNvSpPr>
          <p:nvPr/>
        </p:nvSpPr>
        <p:spPr bwMode="auto">
          <a:xfrm>
            <a:off x="0" y="5486400"/>
            <a:ext cx="1981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the Senate</a:t>
            </a:r>
            <a:endParaRPr lang="ru-RU" sz="2800"/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pPr eaLnBrk="1" hangingPunct="1"/>
            <a:r>
              <a:rPr lang="en-US" sz="8000" smtClean="0"/>
              <a:t>Theme: </a:t>
            </a:r>
            <a:r>
              <a:rPr lang="ru-RU" sz="9600" smtClean="0">
                <a:solidFill>
                  <a:srgbClr val="CC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pPr eaLnBrk="1" hangingPunct="1"/>
            <a:r>
              <a:rPr lang="en-US" sz="5400" smtClean="0"/>
              <a:t>Theme: </a:t>
            </a:r>
            <a:r>
              <a:rPr lang="en-US" sz="4800" smtClean="0">
                <a:solidFill>
                  <a:srgbClr val="0000CC"/>
                </a:solidFill>
              </a:rPr>
              <a:t>“</a:t>
            </a:r>
            <a:r>
              <a:rPr lang="en-US" sz="5400" smtClean="0">
                <a:solidFill>
                  <a:srgbClr val="0000CC"/>
                </a:solidFill>
              </a:rPr>
              <a:t>Political System of the USA and Russia”</a:t>
            </a:r>
            <a:endParaRPr lang="ru-RU" sz="540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The Russian Government</a:t>
            </a:r>
            <a:r>
              <a:rPr lang="ru-RU" b="1" smtClean="0">
                <a:solidFill>
                  <a:schemeClr val="tx1"/>
                </a:solidFill>
              </a:rPr>
              <a:t/>
            </a:r>
            <a:br>
              <a:rPr lang="ru-RU" b="1" smtClean="0">
                <a:solidFill>
                  <a:schemeClr val="tx1"/>
                </a:solidFill>
              </a:rPr>
            </a:br>
            <a:endParaRPr lang="ru-RU" b="1" smtClean="0">
              <a:solidFill>
                <a:schemeClr val="tx1"/>
              </a:solidFill>
            </a:endParaRPr>
          </a:p>
        </p:txBody>
      </p:sp>
      <p:sp>
        <p:nvSpPr>
          <p:cNvPr id="48131" name="Line 5"/>
          <p:cNvSpPr>
            <a:spLocks noChangeShapeType="1"/>
          </p:cNvSpPr>
          <p:nvPr/>
        </p:nvSpPr>
        <p:spPr bwMode="auto">
          <a:xfrm flipH="1">
            <a:off x="1371600" y="762000"/>
            <a:ext cx="10668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2" name="Line 6"/>
          <p:cNvSpPr>
            <a:spLocks noChangeShapeType="1"/>
          </p:cNvSpPr>
          <p:nvPr/>
        </p:nvSpPr>
        <p:spPr bwMode="auto">
          <a:xfrm>
            <a:off x="4114800" y="838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3" name="Line 7"/>
          <p:cNvSpPr>
            <a:spLocks noChangeShapeType="1"/>
          </p:cNvSpPr>
          <p:nvPr/>
        </p:nvSpPr>
        <p:spPr bwMode="auto">
          <a:xfrm>
            <a:off x="5791200" y="914400"/>
            <a:ext cx="1371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225425"/>
            <a:ext cx="91440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000" b="1"/>
              <a:t>original</a:t>
            </a:r>
            <a:r>
              <a:rPr lang="ru-RU" sz="4000" b="1"/>
              <a:t> </a:t>
            </a:r>
            <a:r>
              <a:rPr lang="ru-RU" sz="3600"/>
              <a:t>– </a:t>
            </a:r>
            <a:r>
              <a:rPr lang="ru-RU" sz="3600">
                <a:solidFill>
                  <a:srgbClr val="0000CC"/>
                </a:solidFill>
              </a:rPr>
              <a:t>зд. действующая</a:t>
            </a:r>
          </a:p>
          <a:p>
            <a:r>
              <a:rPr lang="en-US" sz="4000" b="1"/>
              <a:t>was amended</a:t>
            </a:r>
            <a:r>
              <a:rPr lang="ru-RU" sz="3600"/>
              <a:t> – </a:t>
            </a:r>
            <a:r>
              <a:rPr lang="ru-RU" sz="3600">
                <a:solidFill>
                  <a:srgbClr val="0000CC"/>
                </a:solidFill>
              </a:rPr>
              <a:t>было изменено</a:t>
            </a:r>
          </a:p>
          <a:p>
            <a:r>
              <a:rPr lang="en-US" sz="4000" b="1"/>
              <a:t>Council of Ministers</a:t>
            </a:r>
            <a:r>
              <a:rPr lang="ru-RU" sz="3600"/>
              <a:t> – </a:t>
            </a:r>
            <a:r>
              <a:rPr lang="ru-RU" sz="3600">
                <a:solidFill>
                  <a:srgbClr val="0000CC"/>
                </a:solidFill>
              </a:rPr>
              <a:t>Совет</a:t>
            </a:r>
            <a:r>
              <a:rPr lang="en-US" sz="3600">
                <a:solidFill>
                  <a:srgbClr val="0000CC"/>
                </a:solidFill>
              </a:rPr>
              <a:t> </a:t>
            </a:r>
            <a:r>
              <a:rPr lang="ru-RU" sz="3600">
                <a:solidFill>
                  <a:srgbClr val="0000CC"/>
                </a:solidFill>
              </a:rPr>
              <a:t>министров</a:t>
            </a:r>
          </a:p>
          <a:p>
            <a:r>
              <a:rPr lang="en-US" sz="4000" b="1"/>
              <a:t>Federal Assembly</a:t>
            </a:r>
            <a:r>
              <a:rPr lang="ru-RU" sz="3600"/>
              <a:t> – </a:t>
            </a:r>
            <a:r>
              <a:rPr lang="ru-RU" sz="3600">
                <a:solidFill>
                  <a:srgbClr val="0000CC"/>
                </a:solidFill>
              </a:rPr>
              <a:t>Федеральное собрание</a:t>
            </a:r>
          </a:p>
          <a:p>
            <a:r>
              <a:rPr lang="en-US" sz="4000" b="1"/>
              <a:t>State Duma</a:t>
            </a:r>
            <a:r>
              <a:rPr lang="ru-RU" sz="3600"/>
              <a:t> – </a:t>
            </a:r>
            <a:r>
              <a:rPr lang="ru-RU" sz="3600">
                <a:solidFill>
                  <a:srgbClr val="0000CC"/>
                </a:solidFill>
              </a:rPr>
              <a:t>Государственная Дума</a:t>
            </a:r>
          </a:p>
          <a:p>
            <a:r>
              <a:rPr lang="en-US" sz="4000" b="1"/>
              <a:t>Federation Council</a:t>
            </a:r>
            <a:r>
              <a:rPr lang="en-US" sz="3600"/>
              <a:t>  - </a:t>
            </a:r>
            <a:r>
              <a:rPr lang="ru-RU" sz="3600">
                <a:solidFill>
                  <a:srgbClr val="0000CC"/>
                </a:solidFill>
              </a:rPr>
              <a:t>Совет</a:t>
            </a:r>
            <a:r>
              <a:rPr lang="en-US" sz="3600">
                <a:solidFill>
                  <a:srgbClr val="0000CC"/>
                </a:solidFill>
              </a:rPr>
              <a:t> </a:t>
            </a:r>
            <a:r>
              <a:rPr lang="ru-RU" sz="3600">
                <a:solidFill>
                  <a:srgbClr val="0000CC"/>
                </a:solidFill>
              </a:rPr>
              <a:t>Федерации</a:t>
            </a:r>
          </a:p>
          <a:p>
            <a:r>
              <a:rPr lang="en-US" sz="4000" b="1"/>
              <a:t>entities</a:t>
            </a:r>
            <a:r>
              <a:rPr lang="en-US" sz="3600"/>
              <a:t> – </a:t>
            </a:r>
            <a:r>
              <a:rPr lang="ru-RU" sz="3600">
                <a:solidFill>
                  <a:srgbClr val="0000CC"/>
                </a:solidFill>
              </a:rPr>
              <a:t>зд</a:t>
            </a:r>
            <a:r>
              <a:rPr lang="en-US" sz="3600">
                <a:solidFill>
                  <a:srgbClr val="0000CC"/>
                </a:solidFill>
              </a:rPr>
              <a:t>. </a:t>
            </a:r>
            <a:r>
              <a:rPr lang="ru-RU" sz="3600">
                <a:solidFill>
                  <a:srgbClr val="0000CC"/>
                </a:solidFill>
              </a:rPr>
              <a:t>округа</a:t>
            </a:r>
          </a:p>
          <a:p>
            <a:r>
              <a:rPr lang="en-US" sz="4000" b="1"/>
              <a:t>deputies</a:t>
            </a:r>
            <a:r>
              <a:rPr lang="ru-RU" sz="3600"/>
              <a:t> - </a:t>
            </a:r>
            <a:r>
              <a:rPr lang="ru-RU" sz="3600">
                <a:solidFill>
                  <a:srgbClr val="0000CC"/>
                </a:solidFill>
              </a:rPr>
              <a:t>депутаты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/>
          <a:lstStyle/>
          <a:p>
            <a:pPr eaLnBrk="1" hangingPunct="1"/>
            <a:r>
              <a:rPr lang="en-US" sz="6000" smtClean="0"/>
              <a:t>Choose the right answer</a:t>
            </a:r>
            <a:endParaRPr lang="ru-RU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pPr algn="l" eaLnBrk="1" hangingPunct="1"/>
            <a:r>
              <a:rPr lang="en-US" sz="3600" smtClean="0"/>
              <a:t>The Government of Russia consists of …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>
                <a:solidFill>
                  <a:srgbClr val="0000CC"/>
                </a:solidFill>
              </a:rPr>
              <a:t>a)</a:t>
            </a:r>
            <a:r>
              <a:rPr lang="en-US" sz="3200" smtClean="0"/>
              <a:t> the President and the Prime Minister.</a:t>
            </a:r>
            <a:br>
              <a:rPr lang="en-US" sz="3200" smtClean="0"/>
            </a:br>
            <a:r>
              <a:rPr lang="en-US" sz="3200" smtClean="0">
                <a:solidFill>
                  <a:srgbClr val="0000CC"/>
                </a:solidFill>
              </a:rPr>
              <a:t>b)</a:t>
            </a:r>
            <a:r>
              <a:rPr lang="en-US" sz="3200" smtClean="0"/>
              <a:t> the President and the Council of Ministers.</a:t>
            </a:r>
            <a:br>
              <a:rPr lang="en-US" sz="3200" smtClean="0"/>
            </a:br>
            <a:r>
              <a:rPr lang="en-US" sz="3200" smtClean="0">
                <a:solidFill>
                  <a:srgbClr val="0000CC"/>
                </a:solidFill>
              </a:rPr>
              <a:t>c)</a:t>
            </a:r>
            <a:r>
              <a:rPr lang="en-US" sz="3200" smtClean="0"/>
              <a:t> the President, the Council of Ministers and the Federal Assembly.</a:t>
            </a: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 algn="l" eaLnBrk="1" hangingPunct="1"/>
            <a:r>
              <a:rPr lang="en-US" smtClean="0"/>
              <a:t>There are … Houses in the Federal Assembly.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4000" smtClean="0">
                <a:solidFill>
                  <a:srgbClr val="0000CC"/>
                </a:solidFill>
              </a:rPr>
              <a:t>a)</a:t>
            </a:r>
            <a:r>
              <a:rPr lang="en-US" sz="4000" smtClean="0"/>
              <a:t> two   </a:t>
            </a:r>
            <a:r>
              <a:rPr lang="en-US" sz="4000" smtClean="0">
                <a:solidFill>
                  <a:srgbClr val="0000CC"/>
                </a:solidFill>
              </a:rPr>
              <a:t>b)</a:t>
            </a:r>
            <a:r>
              <a:rPr lang="en-US" sz="4000" smtClean="0"/>
              <a:t> three   </a:t>
            </a:r>
            <a:r>
              <a:rPr lang="en-US" sz="4000" smtClean="0">
                <a:solidFill>
                  <a:srgbClr val="0000CC"/>
                </a:solidFill>
              </a:rPr>
              <a:t>c)</a:t>
            </a:r>
            <a:r>
              <a:rPr lang="en-US" sz="4000" smtClean="0"/>
              <a:t> four</a:t>
            </a: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pPr algn="l" eaLnBrk="1" hangingPunct="1"/>
            <a:r>
              <a:rPr lang="en-US" sz="4800" smtClean="0"/>
              <a:t>The Head of the Russian Federation is … .</a:t>
            </a:r>
            <a:br>
              <a:rPr lang="en-US" sz="4800" smtClean="0"/>
            </a:br>
            <a:r>
              <a:rPr lang="en-US" sz="4000" smtClean="0">
                <a:solidFill>
                  <a:srgbClr val="0000CC"/>
                </a:solidFill>
              </a:rPr>
              <a:t>a)</a:t>
            </a:r>
            <a:r>
              <a:rPr lang="en-US" sz="4000" smtClean="0"/>
              <a:t> the President </a:t>
            </a:r>
            <a:br>
              <a:rPr lang="en-US" sz="4000" smtClean="0"/>
            </a:br>
            <a:r>
              <a:rPr lang="en-US" sz="4000" smtClean="0">
                <a:solidFill>
                  <a:srgbClr val="0000CC"/>
                </a:solidFill>
              </a:rPr>
              <a:t>b)</a:t>
            </a:r>
            <a:r>
              <a:rPr lang="en-US" sz="4000" smtClean="0"/>
              <a:t> the Prime Minister</a:t>
            </a:r>
            <a:br>
              <a:rPr lang="en-US" sz="4000" smtClean="0"/>
            </a:br>
            <a:r>
              <a:rPr lang="en-US" sz="4000" smtClean="0">
                <a:solidFill>
                  <a:srgbClr val="0000CC"/>
                </a:solidFill>
              </a:rPr>
              <a:t>c)</a:t>
            </a:r>
            <a:r>
              <a:rPr lang="en-US" sz="4000" smtClean="0"/>
              <a:t> the Speaker of the </a:t>
            </a:r>
            <a:r>
              <a:rPr lang="en-US" sz="4000" smtClean="0">
                <a:solidFill>
                  <a:schemeClr val="tx1"/>
                </a:solidFill>
              </a:rPr>
              <a:t>State Duma</a:t>
            </a:r>
            <a:endParaRPr lang="ru-RU" sz="4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 bill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represent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ствол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term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declare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поддерживать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trunk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слушаться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representative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четверть,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obey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поправка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amendment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заявлять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счет, законопроект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304800" y="228600"/>
            <a:ext cx="8686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>
                <a:solidFill>
                  <a:schemeClr val="bg1"/>
                </a:solidFill>
                <a:latin typeface="Adobe Garamond Pro Bold" pitchFamily="18" charset="0"/>
              </a:rPr>
              <a:t>The</a:t>
            </a:r>
            <a:r>
              <a:rPr lang="en-US" sz="4800">
                <a:latin typeface="Adobe Garamond Pro Bold" pitchFamily="18" charset="0"/>
              </a:rPr>
              <a:t> </a:t>
            </a:r>
            <a:r>
              <a:rPr lang="en-US" sz="4800">
                <a:solidFill>
                  <a:srgbClr val="0000FF"/>
                </a:solidFill>
                <a:latin typeface="Adobe Garamond Pro Bold" pitchFamily="18" charset="0"/>
              </a:rPr>
              <a:t>Russian</a:t>
            </a:r>
            <a:r>
              <a:rPr lang="en-US" sz="4800">
                <a:latin typeface="Adobe Garamond Pro Bold" pitchFamily="18" charset="0"/>
              </a:rPr>
              <a:t> </a:t>
            </a:r>
            <a:r>
              <a:rPr lang="en-US" sz="4800">
                <a:solidFill>
                  <a:srgbClr val="CC0000"/>
                </a:solidFill>
                <a:latin typeface="Adobe Garamond Pro Bold" pitchFamily="18" charset="0"/>
              </a:rPr>
              <a:t>Government</a:t>
            </a:r>
            <a:endParaRPr lang="ru-RU" sz="4800">
              <a:solidFill>
                <a:srgbClr val="CC0000"/>
              </a:solidFill>
              <a:latin typeface="Adobe Garamond Pro Bold" pitchFamily="18" charset="0"/>
            </a:endParaRPr>
          </a:p>
        </p:txBody>
      </p:sp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304800" y="2209800"/>
            <a:ext cx="2438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the President </a:t>
            </a:r>
          </a:p>
          <a:p>
            <a:pPr algn="ctr"/>
            <a:r>
              <a:rPr lang="en-US" sz="2800"/>
              <a:t>and his helpers</a:t>
            </a:r>
            <a:endParaRPr lang="ru-RU" sz="2800"/>
          </a:p>
        </p:txBody>
      </p:sp>
      <p:sp>
        <p:nvSpPr>
          <p:cNvPr id="54277" name="Rectangle 9"/>
          <p:cNvSpPr>
            <a:spLocks noChangeArrowheads="1"/>
          </p:cNvSpPr>
          <p:nvPr/>
        </p:nvSpPr>
        <p:spPr bwMode="auto">
          <a:xfrm>
            <a:off x="1676400" y="3886200"/>
            <a:ext cx="3886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the Council of Ministers</a:t>
            </a:r>
          </a:p>
          <a:p>
            <a:pPr algn="ctr"/>
            <a:r>
              <a:rPr lang="en-US" sz="2800"/>
              <a:t>with the Prime Minister</a:t>
            </a:r>
            <a:endParaRPr lang="ru-RU" sz="2800"/>
          </a:p>
        </p:txBody>
      </p:sp>
      <p:sp>
        <p:nvSpPr>
          <p:cNvPr id="54278" name="Rectangle 11"/>
          <p:cNvSpPr>
            <a:spLocks noChangeArrowheads="1"/>
          </p:cNvSpPr>
          <p:nvPr/>
        </p:nvSpPr>
        <p:spPr bwMode="auto">
          <a:xfrm>
            <a:off x="5257800" y="2209800"/>
            <a:ext cx="3581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the Federal Assembly</a:t>
            </a:r>
          </a:p>
          <a:p>
            <a:pPr algn="ctr"/>
            <a:r>
              <a:rPr lang="en-US" sz="2800"/>
              <a:t>(the Parliament)</a:t>
            </a:r>
            <a:endParaRPr lang="ru-RU" sz="2800"/>
          </a:p>
        </p:txBody>
      </p:sp>
      <p:sp>
        <p:nvSpPr>
          <p:cNvPr id="54279" name="Rectangle 13"/>
          <p:cNvSpPr>
            <a:spLocks noChangeArrowheads="1"/>
          </p:cNvSpPr>
          <p:nvPr/>
        </p:nvSpPr>
        <p:spPr bwMode="auto">
          <a:xfrm>
            <a:off x="5791200" y="4038600"/>
            <a:ext cx="2514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the Federal Council</a:t>
            </a:r>
          </a:p>
          <a:p>
            <a:pPr algn="ctr"/>
            <a:r>
              <a:rPr lang="en-US" sz="2000" b="1"/>
              <a:t>(the upper House)</a:t>
            </a:r>
            <a:endParaRPr lang="ru-RU" sz="2000" b="1"/>
          </a:p>
        </p:txBody>
      </p:sp>
      <p:sp>
        <p:nvSpPr>
          <p:cNvPr id="54280" name="Rectangle 14"/>
          <p:cNvSpPr>
            <a:spLocks noChangeArrowheads="1"/>
          </p:cNvSpPr>
          <p:nvPr/>
        </p:nvSpPr>
        <p:spPr bwMode="auto">
          <a:xfrm>
            <a:off x="6858000" y="5410200"/>
            <a:ext cx="2133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the State Duma</a:t>
            </a:r>
          </a:p>
          <a:p>
            <a:pPr algn="ctr"/>
            <a:r>
              <a:rPr lang="en-US" sz="2000" b="1"/>
              <a:t>(the lower House)</a:t>
            </a:r>
            <a:endParaRPr lang="ru-RU" sz="2000" b="1"/>
          </a:p>
        </p:txBody>
      </p:sp>
      <p:sp>
        <p:nvSpPr>
          <p:cNvPr id="54281" name="AutoShape 17"/>
          <p:cNvSpPr>
            <a:spLocks noChangeArrowheads="1"/>
          </p:cNvSpPr>
          <p:nvPr/>
        </p:nvSpPr>
        <p:spPr bwMode="auto">
          <a:xfrm>
            <a:off x="1371600" y="1295400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AutoShape 18"/>
          <p:cNvSpPr>
            <a:spLocks noChangeArrowheads="1"/>
          </p:cNvSpPr>
          <p:nvPr/>
        </p:nvSpPr>
        <p:spPr bwMode="auto">
          <a:xfrm>
            <a:off x="3429000" y="1295400"/>
            <a:ext cx="533400" cy="2667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3" name="AutoShape 19"/>
          <p:cNvSpPr>
            <a:spLocks noChangeArrowheads="1"/>
          </p:cNvSpPr>
          <p:nvPr/>
        </p:nvSpPr>
        <p:spPr bwMode="auto">
          <a:xfrm>
            <a:off x="6858000" y="1295400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AutoShape 20"/>
          <p:cNvSpPr>
            <a:spLocks noChangeArrowheads="1"/>
          </p:cNvSpPr>
          <p:nvPr/>
        </p:nvSpPr>
        <p:spPr bwMode="auto">
          <a:xfrm>
            <a:off x="6858000" y="32766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AutoShape 21"/>
          <p:cNvSpPr>
            <a:spLocks noChangeArrowheads="1"/>
          </p:cNvSpPr>
          <p:nvPr/>
        </p:nvSpPr>
        <p:spPr bwMode="auto">
          <a:xfrm>
            <a:off x="8534400" y="3276600"/>
            <a:ext cx="381000" cy="2133600"/>
          </a:xfrm>
          <a:prstGeom prst="downArrow">
            <a:avLst>
              <a:gd name="adj1" fmla="val 50000"/>
              <a:gd name="adj2" fmla="val 1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bill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представлять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to represent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ствол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term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declare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поддерживать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trunk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слушаться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representative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четверть,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obey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поправка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amendment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заявлять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счет, законопроект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bill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represent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ствол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 term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declare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поддерживать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trunk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слушаться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representative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четверть,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obey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поправка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amendment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заявлять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счет, законопроект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bill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represent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ствол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term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to declare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поддерживать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trunk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слушаться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representative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четверть,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obey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поправка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amendment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заявлять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счет, законопроект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bill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represent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ствол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term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declare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поддерживать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 trunk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слушаться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representative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четверть,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obey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поправка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amendment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заявлять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счет, законопроект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представитель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bill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представлять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represent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ствол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term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declare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поддерживать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trunk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слушаться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 representative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четверть,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obey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поправка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amendment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заявлять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support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счет, законопроект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899</Words>
  <Application>Microsoft Office PowerPoint</Application>
  <PresentationFormat>Экран (4:3)</PresentationFormat>
  <Paragraphs>454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54" baseType="lpstr">
      <vt:lpstr>Arial</vt:lpstr>
      <vt:lpstr>Calibri</vt:lpstr>
      <vt:lpstr>Candara</vt:lpstr>
      <vt:lpstr>Symbol</vt:lpstr>
      <vt:lpstr>Constantia</vt:lpstr>
      <vt:lpstr>Brush Script MT</vt:lpstr>
      <vt:lpstr>Franklin Gothic Book</vt:lpstr>
      <vt:lpstr>Rage Italic</vt:lpstr>
      <vt:lpstr>Bodoni MT Black</vt:lpstr>
      <vt:lpstr>Arial Black</vt:lpstr>
      <vt:lpstr>Adobe Garamond Pro Bold</vt:lpstr>
      <vt:lpstr>Оформление по умолчанию</vt:lpstr>
      <vt:lpstr>Волна</vt:lpstr>
      <vt:lpstr>Кнопка</vt:lpstr>
      <vt:lpstr>Match the English words and their translation.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True, false or don’t know?</vt:lpstr>
      <vt:lpstr>American Government</vt:lpstr>
      <vt:lpstr>Слайд 26</vt:lpstr>
      <vt:lpstr>Слайд 27</vt:lpstr>
      <vt:lpstr>Слайд 28</vt:lpstr>
      <vt:lpstr>Слайд 29</vt:lpstr>
      <vt:lpstr>Слайд 30</vt:lpstr>
      <vt:lpstr>Слайд 31</vt:lpstr>
      <vt:lpstr>Theme: ?</vt:lpstr>
      <vt:lpstr>Theme: “Political System of the USA and Russia”</vt:lpstr>
      <vt:lpstr>The Russian Government </vt:lpstr>
      <vt:lpstr>Слайд 35</vt:lpstr>
      <vt:lpstr>Choose the right answer</vt:lpstr>
      <vt:lpstr>The Government of Russia consists of … a) the President and the Prime Minister. b) the President and the Council of Ministers. c) the President, the Council of Ministers and the Federal Assembly.</vt:lpstr>
      <vt:lpstr>There are … Houses in the Federal Assembly.  a) two   b) three   c) four</vt:lpstr>
      <vt:lpstr>The Head of the Russian Federation is … . a) the President  b) the Prime Minister c) the Speaker of the State Duma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revaz</dc:creator>
  <cp:lastModifiedBy>re</cp:lastModifiedBy>
  <cp:revision>4</cp:revision>
  <cp:lastPrinted>1601-01-01T00:00:00Z</cp:lastPrinted>
  <dcterms:created xsi:type="dcterms:W3CDTF">1601-01-01T00:00:00Z</dcterms:created>
  <dcterms:modified xsi:type="dcterms:W3CDTF">2014-04-02T21:19:56Z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