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7" r:id="rId3"/>
    <p:sldId id="266" r:id="rId4"/>
    <p:sldId id="257" r:id="rId5"/>
    <p:sldId id="261" r:id="rId6"/>
    <p:sldId id="263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0E8CE-634E-4E74-A706-B8D53BC125AD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92647-3E93-4D1F-8FC5-CA414CE68C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30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92647-3E93-4D1F-8FC5-CA414CE68C7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43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latin typeface="Palatino Linotype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EA64-30E8-4306-A7AC-FD8AEF08AA1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1116-A51B-446E-BC51-483BDD81D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963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EA64-30E8-4306-A7AC-FD8AEF08AA1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1116-A51B-446E-BC51-483BDD81D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77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EA64-30E8-4306-A7AC-FD8AEF08AA1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1116-A51B-446E-BC51-483BDD81D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608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alatino Linotype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alatino Linotype" pitchFamily="18" charset="0"/>
              </a:defRPr>
            </a:lvl1pPr>
            <a:lvl2pPr>
              <a:defRPr>
                <a:latin typeface="Palatino Linotype" pitchFamily="18" charset="0"/>
              </a:defRPr>
            </a:lvl2pPr>
            <a:lvl3pPr>
              <a:defRPr>
                <a:latin typeface="Palatino Linotype" pitchFamily="18" charset="0"/>
              </a:defRPr>
            </a:lvl3pPr>
            <a:lvl4pPr>
              <a:defRPr>
                <a:latin typeface="Palatino Linotype" pitchFamily="18" charset="0"/>
              </a:defRPr>
            </a:lvl4pPr>
            <a:lvl5pPr>
              <a:defRPr>
                <a:latin typeface="Palatino Linotype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EA64-30E8-4306-A7AC-FD8AEF08AA1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1116-A51B-446E-BC51-483BDD81D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87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Palatino Linotype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EA64-30E8-4306-A7AC-FD8AEF08AA1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1116-A51B-446E-BC51-483BDD81D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67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alatino Linotype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Palatino Linotype" pitchFamily="18" charset="0"/>
              </a:defRPr>
            </a:lvl1pPr>
            <a:lvl2pPr>
              <a:defRPr sz="2400">
                <a:latin typeface="Palatino Linotype" pitchFamily="18" charset="0"/>
              </a:defRPr>
            </a:lvl2pPr>
            <a:lvl3pPr>
              <a:defRPr sz="2000">
                <a:latin typeface="Palatino Linotype" pitchFamily="18" charset="0"/>
              </a:defRPr>
            </a:lvl3pPr>
            <a:lvl4pPr>
              <a:defRPr sz="1800">
                <a:latin typeface="Palatino Linotype" pitchFamily="18" charset="0"/>
              </a:defRPr>
            </a:lvl4pPr>
            <a:lvl5pPr>
              <a:defRPr sz="1800">
                <a:latin typeface="Palatino Linotype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Palatino Linotype" pitchFamily="18" charset="0"/>
              </a:defRPr>
            </a:lvl1pPr>
            <a:lvl2pPr>
              <a:defRPr sz="2400">
                <a:latin typeface="Palatino Linotype" pitchFamily="18" charset="0"/>
              </a:defRPr>
            </a:lvl2pPr>
            <a:lvl3pPr>
              <a:defRPr sz="2000">
                <a:latin typeface="Palatino Linotype" pitchFamily="18" charset="0"/>
              </a:defRPr>
            </a:lvl3pPr>
            <a:lvl4pPr>
              <a:defRPr sz="1800">
                <a:latin typeface="Palatino Linotype" pitchFamily="18" charset="0"/>
              </a:defRPr>
            </a:lvl4pPr>
            <a:lvl5pPr>
              <a:defRPr sz="1800">
                <a:latin typeface="Palatino Linotype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EA64-30E8-4306-A7AC-FD8AEF08AA1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1116-A51B-446E-BC51-483BDD81D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11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EA64-30E8-4306-A7AC-FD8AEF08AA1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1116-A51B-446E-BC51-483BDD81D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190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EA64-30E8-4306-A7AC-FD8AEF08AA1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1116-A51B-446E-BC51-483BDD81D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728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EA64-30E8-4306-A7AC-FD8AEF08AA1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1116-A51B-446E-BC51-483BDD81D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38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EA64-30E8-4306-A7AC-FD8AEF08AA1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1116-A51B-446E-BC51-483BDD81D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86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EA64-30E8-4306-A7AC-FD8AEF08AA1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81116-A51B-446E-BC51-483BDD81D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857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EA64-30E8-4306-A7AC-FD8AEF08AA16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81116-A51B-446E-BC51-483BDD81D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92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1440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032" y="244168"/>
            <a:ext cx="860255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4581128"/>
            <a:ext cx="53953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Векторная графика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283357"/>
            <a:ext cx="53953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Растровая графика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5991243"/>
            <a:ext cx="53953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Деловая графика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0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76064" y="2865437"/>
            <a:ext cx="8132440" cy="1571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atin typeface="Palatino Linotype" pitchFamily="18" charset="0"/>
              </a:rPr>
              <a:t>Деловая графика.</a:t>
            </a:r>
          </a:p>
          <a:p>
            <a:r>
              <a:rPr lang="ru-RU" sz="5400" dirty="0" smtClean="0">
                <a:latin typeface="Palatino Linotype" pitchFamily="18" charset="0"/>
              </a:rPr>
              <a:t>Графики и диаграммы.</a:t>
            </a:r>
            <a:endParaRPr lang="ru-RU" sz="5400" dirty="0">
              <a:latin typeface="Palatino Linotype" pitchFamily="18" charset="0"/>
            </a:endParaRP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2843808" y="476672"/>
            <a:ext cx="3466728" cy="628179"/>
          </a:xfrm>
        </p:spPr>
        <p:txBody>
          <a:bodyPr/>
          <a:lstStyle/>
          <a:p>
            <a:pPr algn="ctr"/>
            <a:fld id="{2A78FB56-B172-416A-8038-5892309A0D21}" type="datetime1">
              <a:rPr lang="ru-RU" sz="4400" smtClean="0"/>
              <a:pPr algn="ctr"/>
              <a:t>04.04.2014</a:t>
            </a:fld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79038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урока: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920880" cy="47811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Будете знать:</a:t>
            </a:r>
          </a:p>
          <a:p>
            <a:pPr algn="just"/>
            <a:r>
              <a:rPr lang="ru-RU" sz="2000" dirty="0" smtClean="0"/>
              <a:t>что такое деловая графика;</a:t>
            </a:r>
          </a:p>
          <a:p>
            <a:pPr algn="just"/>
            <a:r>
              <a:rPr lang="ru-RU" sz="2000" dirty="0" smtClean="0"/>
              <a:t>что такое графики и диаграммы и как они выглядят;</a:t>
            </a:r>
          </a:p>
          <a:p>
            <a:pPr algn="just"/>
            <a:r>
              <a:rPr lang="ru-RU" sz="2000" dirty="0" smtClean="0"/>
              <a:t>в каком приложении можно строить графики и диаграммы;</a:t>
            </a:r>
          </a:p>
          <a:p>
            <a:pPr algn="just"/>
            <a:r>
              <a:rPr lang="ru-RU" sz="2000" dirty="0" smtClean="0"/>
              <a:t>алгоритм построения графиков и диаграмм в табличном процессоре.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b="1" u="sng" dirty="0" smtClean="0">
                <a:solidFill>
                  <a:srgbClr val="C00000"/>
                </a:solidFill>
              </a:rPr>
              <a:t>Будете уметь:</a:t>
            </a:r>
          </a:p>
          <a:p>
            <a:pPr algn="just"/>
            <a:r>
              <a:rPr lang="ru-RU" sz="2000" dirty="0" smtClean="0"/>
              <a:t>подбирать данные для построения графиков и диаграмм;</a:t>
            </a:r>
          </a:p>
          <a:p>
            <a:pPr algn="just"/>
            <a:r>
              <a:rPr lang="ru-RU" sz="2000" dirty="0" smtClean="0"/>
              <a:t>строить графики и диаграммы в табличном процессоре;</a:t>
            </a:r>
          </a:p>
          <a:p>
            <a:pPr algn="just"/>
            <a:r>
              <a:rPr lang="ru-RU" sz="2000" dirty="0" smtClean="0"/>
              <a:t>анализировать данные, отображаемые на диаграммах и графиках, делать выводы.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59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776864" cy="4525963"/>
          </a:xfrm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1 группа: </a:t>
            </a:r>
            <a:r>
              <a:rPr lang="ru-RU" sz="2800" i="1" dirty="0" smtClean="0"/>
              <a:t>каким термином называют графики </a:t>
            </a:r>
            <a:r>
              <a:rPr lang="ru-RU" sz="2800" i="1" dirty="0"/>
              <a:t>и диаграммы, наглядно представляющие динамику развития </a:t>
            </a:r>
            <a:r>
              <a:rPr lang="ru-RU" sz="2800" i="1" dirty="0" smtClean="0"/>
              <a:t>чего-либо и </a:t>
            </a:r>
            <a:r>
              <a:rPr lang="ru-RU" sz="2800" i="1" dirty="0"/>
              <a:t>любые другие числовые </a:t>
            </a:r>
            <a:r>
              <a:rPr lang="ru-RU" sz="2800" i="1" dirty="0" smtClean="0"/>
              <a:t>данные?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b="1" dirty="0">
                <a:solidFill>
                  <a:srgbClr val="C00000"/>
                </a:solidFill>
              </a:rPr>
              <a:t>2 группа: </a:t>
            </a:r>
            <a:r>
              <a:rPr lang="ru-RU" sz="2800" i="1" dirty="0"/>
              <a:t>как называется программная среда, позволяющая создавать деловую графику?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3000" b="1" dirty="0">
                <a:solidFill>
                  <a:srgbClr val="C00000"/>
                </a:solidFill>
              </a:rPr>
              <a:t>3 группа: </a:t>
            </a:r>
            <a:r>
              <a:rPr lang="ru-RU" sz="2600" i="1" dirty="0"/>
              <a:t>как называются виды диаграмм, о которых вы узнали сегодня на уроке?</a:t>
            </a:r>
          </a:p>
        </p:txBody>
      </p:sp>
    </p:spTree>
    <p:extLst>
      <p:ext uri="{BB962C8B-B14F-4D97-AF65-F5344CB8AC3E}">
        <p14:creationId xmlns:p14="http://schemas.microsoft.com/office/powerpoint/2010/main" xmlns="" val="355844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6176" y="402171"/>
            <a:ext cx="2776032" cy="30293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433523" cy="2568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643" y="1916832"/>
            <a:ext cx="3533378" cy="2650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45115"/>
            <a:ext cx="3201144" cy="2889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336" y="3068960"/>
            <a:ext cx="2296356" cy="3360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549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352" y="274638"/>
            <a:ext cx="6203032" cy="1143000"/>
          </a:xfrm>
        </p:spPr>
        <p:txBody>
          <a:bodyPr/>
          <a:lstStyle/>
          <a:p>
            <a:r>
              <a:rPr lang="ru-RU" b="1" dirty="0" smtClean="0"/>
              <a:t>Это важно!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16832"/>
            <a:ext cx="7776864" cy="2808312"/>
          </a:xfrm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/>
          <a:lstStyle/>
          <a:p>
            <a:pPr marL="0" indent="722313" algn="just">
              <a:buNone/>
            </a:pPr>
            <a:r>
              <a:rPr lang="ru-RU" dirty="0" smtClean="0"/>
              <a:t>Преимущество деловой </a:t>
            </a:r>
            <a:r>
              <a:rPr lang="ru-RU" dirty="0"/>
              <a:t>графики </a:t>
            </a:r>
            <a:r>
              <a:rPr lang="ru-RU" dirty="0" smtClean="0"/>
              <a:t>заключается в единой цели: </a:t>
            </a:r>
            <a:r>
              <a:rPr lang="ru-RU" dirty="0"/>
              <a:t>улучшить восприятие информации человеком, сделать ее более наглядной и выразительной.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131884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320" y="116632"/>
            <a:ext cx="7139136" cy="782960"/>
          </a:xfrm>
        </p:spPr>
        <p:txBody>
          <a:bodyPr/>
          <a:lstStyle/>
          <a:p>
            <a:r>
              <a:rPr lang="ru-RU" b="1" dirty="0" smtClean="0"/>
              <a:t>Критерии оценивания</a:t>
            </a:r>
            <a:endParaRPr lang="ru-RU" b="1" dirty="0"/>
          </a:p>
        </p:txBody>
      </p:sp>
    </p:spTree>
    <p:controls>
      <p:control spid="4102" name="TextBox1" r:id="rId2" imgW="6981840" imgH="5114880"/>
    </p:controls>
    <p:extLst>
      <p:ext uri="{BB962C8B-B14F-4D97-AF65-F5344CB8AC3E}">
        <p14:creationId xmlns:p14="http://schemas.microsoft.com/office/powerpoint/2010/main" xmlns="" val="292867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704856" cy="3340968"/>
          </a:xfrm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"/>
              <a:tabLst>
                <a:tab pos="900113" algn="l"/>
              </a:tabLst>
            </a:pPr>
            <a:r>
              <a:rPr lang="ru-RU" dirty="0" smtClean="0"/>
              <a:t>  Выучить определения и понятия (конспект).</a:t>
            </a:r>
          </a:p>
          <a:p>
            <a:pPr algn="just"/>
            <a:endParaRPr lang="ru-RU" dirty="0"/>
          </a:p>
          <a:p>
            <a:pPr algn="just">
              <a:buClr>
                <a:srgbClr val="C00000"/>
              </a:buClr>
              <a:buFont typeface="Wingdings" pitchFamily="2" charset="2"/>
              <a:buChar char=""/>
            </a:pPr>
            <a:r>
              <a:rPr lang="ru-RU" dirty="0" smtClean="0"/>
              <a:t>  Опираясь на составленный алгоритм, практиковаться в создании диаграмм, типы которых не были затронуты на уроке. Результаты работы принести на электронном носителе.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317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kl_o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10kl_og</Template>
  <TotalTime>1506</TotalTime>
  <Words>199</Words>
  <Application>Microsoft Office PowerPoint</Application>
  <PresentationFormat>Экран (4:3)</PresentationFormat>
  <Paragraphs>31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10kl_og</vt:lpstr>
      <vt:lpstr>Слайд 1</vt:lpstr>
      <vt:lpstr>Слайд 2</vt:lpstr>
      <vt:lpstr>Слайд 3</vt:lpstr>
      <vt:lpstr>Цели урока:</vt:lpstr>
      <vt:lpstr>Ответьте на вопросы</vt:lpstr>
      <vt:lpstr>Слайд 6</vt:lpstr>
      <vt:lpstr>Это важно!</vt:lpstr>
      <vt:lpstr>Критерии оценивания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работы в сети Интернет. Службы сети Интернет</dc:title>
  <dc:creator>user</dc:creator>
  <cp:lastModifiedBy>re</cp:lastModifiedBy>
  <cp:revision>41</cp:revision>
  <dcterms:created xsi:type="dcterms:W3CDTF">2013-05-13T06:41:14Z</dcterms:created>
  <dcterms:modified xsi:type="dcterms:W3CDTF">2014-04-03T21:25:50Z</dcterms:modified>
</cp:coreProperties>
</file>