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21" r:id="rId3"/>
    <p:sldId id="298" r:id="rId4"/>
    <p:sldId id="263" r:id="rId5"/>
    <p:sldId id="299" r:id="rId6"/>
    <p:sldId id="300" r:id="rId7"/>
    <p:sldId id="258" r:id="rId8"/>
    <p:sldId id="275" r:id="rId9"/>
    <p:sldId id="286" r:id="rId10"/>
    <p:sldId id="266" r:id="rId11"/>
    <p:sldId id="267" r:id="rId12"/>
    <p:sldId id="304" r:id="rId13"/>
    <p:sldId id="297" r:id="rId14"/>
    <p:sldId id="320" r:id="rId15"/>
    <p:sldId id="296" r:id="rId16"/>
    <p:sldId id="259" r:id="rId17"/>
    <p:sldId id="287" r:id="rId18"/>
    <p:sldId id="288" r:id="rId19"/>
    <p:sldId id="289" r:id="rId20"/>
    <p:sldId id="291" r:id="rId21"/>
    <p:sldId id="293" r:id="rId22"/>
    <p:sldId id="290" r:id="rId23"/>
    <p:sldId id="295" r:id="rId24"/>
    <p:sldId id="265" r:id="rId25"/>
    <p:sldId id="305" r:id="rId26"/>
    <p:sldId id="306" r:id="rId27"/>
    <p:sldId id="307" r:id="rId28"/>
    <p:sldId id="308" r:id="rId29"/>
    <p:sldId id="309" r:id="rId30"/>
    <p:sldId id="315" r:id="rId31"/>
    <p:sldId id="310" r:id="rId32"/>
    <p:sldId id="311" r:id="rId33"/>
    <p:sldId id="312" r:id="rId34"/>
    <p:sldId id="313" r:id="rId35"/>
    <p:sldId id="314" r:id="rId36"/>
    <p:sldId id="316" r:id="rId37"/>
    <p:sldId id="260" r:id="rId38"/>
    <p:sldId id="264" r:id="rId39"/>
    <p:sldId id="276" r:id="rId40"/>
    <p:sldId id="277" r:id="rId41"/>
    <p:sldId id="279" r:id="rId42"/>
    <p:sldId id="284" r:id="rId43"/>
    <p:sldId id="280" r:id="rId44"/>
    <p:sldId id="281" r:id="rId45"/>
    <p:sldId id="282" r:id="rId46"/>
    <p:sldId id="283" r:id="rId47"/>
    <p:sldId id="271" r:id="rId48"/>
    <p:sldId id="262" r:id="rId49"/>
    <p:sldId id="268" r:id="rId50"/>
    <p:sldId id="303" r:id="rId51"/>
    <p:sldId id="301" r:id="rId52"/>
    <p:sldId id="302" r:id="rId53"/>
    <p:sldId id="323" r:id="rId54"/>
    <p:sldId id="324" r:id="rId55"/>
    <p:sldId id="325" r:id="rId56"/>
    <p:sldId id="318" r:id="rId57"/>
    <p:sldId id="322" r:id="rId58"/>
    <p:sldId id="319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1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2011-2012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участников КИДа</c:v>
                </c:pt>
                <c:pt idx="1">
                  <c:v>участников олимпиад и конкурсов</c:v>
                </c:pt>
                <c:pt idx="2">
                  <c:v>победители конкурсов и олимпиад</c:v>
                </c:pt>
                <c:pt idx="3">
                  <c:v>средний процент качества знаний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99</c:v>
                </c:pt>
                <c:pt idx="2">
                  <c:v>8</c:v>
                </c:pt>
                <c:pt idx="3">
                  <c:v>81.900000000000006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2012-2013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участников КИДа</c:v>
                </c:pt>
                <c:pt idx="1">
                  <c:v>участников олимпиад и конкурсов</c:v>
                </c:pt>
                <c:pt idx="2">
                  <c:v>победители конкурсов и олимпиад</c:v>
                </c:pt>
                <c:pt idx="3">
                  <c:v>средний процент качества знаний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25</c:v>
                </c:pt>
                <c:pt idx="1">
                  <c:v>215</c:v>
                </c:pt>
                <c:pt idx="2">
                  <c:v>10</c:v>
                </c:pt>
                <c:pt idx="3">
                  <c:v>85.4</c:v>
                </c:pt>
              </c:numCache>
            </c:numRef>
          </c:val>
        </c:ser>
        <c:shape val="cylinder"/>
        <c:axId val="105270656"/>
        <c:axId val="105272448"/>
        <c:axId val="0"/>
      </c:bar3DChart>
      <c:catAx>
        <c:axId val="105270656"/>
        <c:scaling>
          <c:orientation val="minMax"/>
        </c:scaling>
        <c:axPos val="b"/>
        <c:tickLblPos val="nextTo"/>
        <c:crossAx val="105272448"/>
        <c:crosses val="autoZero"/>
        <c:auto val="1"/>
        <c:lblAlgn val="ctr"/>
        <c:lblOffset val="100"/>
      </c:catAx>
      <c:valAx>
        <c:axId val="105272448"/>
        <c:scaling>
          <c:orientation val="minMax"/>
        </c:scaling>
        <c:axPos val="l"/>
        <c:majorGridlines/>
        <c:numFmt formatCode="General" sourceLinked="1"/>
        <c:tickLblPos val="nextTo"/>
        <c:crossAx val="10527065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A96B-2E8B-497B-9432-CF84878E2DCB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EA96B-2E8B-497B-9432-CF84878E2DCB}" type="datetimeFigureOut">
              <a:rPr lang="ru-RU" smtClean="0"/>
              <a:pPr/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9DBF5-FDF8-4FEB-84C3-39E9EA7084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oleObject" Target="../embeddings/_________Microsoft_Office_Word_97_-_20031.doc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0002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Влияние лингвострановедческого аспекта на мотивацию изучения иностранных языков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2066" y="4214818"/>
            <a:ext cx="3286148" cy="685808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Алексеева А.А.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МБОУ СОШ № 63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5929330"/>
            <a:ext cx="6858048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0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 бюджетное образовательное учреждение</a:t>
            </a:r>
            <a:endParaRPr lang="ru-RU" sz="1050" b="1" dirty="0" smtClean="0"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050" b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0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Средняя общеобразовательная школа №63</a:t>
            </a:r>
            <a:r>
              <a:rPr lang="ru-RU" sz="1050" b="1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105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en-US" dirty="0" smtClean="0"/>
              <a:t>IEARN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285860"/>
            <a:ext cx="8397609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ePals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1285860"/>
            <a:ext cx="7810554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People to people</a:t>
            </a:r>
            <a:endParaRPr lang="ru-RU" sz="3200" b="1" dirty="0"/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24" y="1214422"/>
            <a:ext cx="7358114" cy="5170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6500826" y="428604"/>
          <a:ext cx="2155830" cy="3039056"/>
        </p:xfrm>
        <a:graphic>
          <a:graphicData uri="http://schemas.openxmlformats.org/presentationml/2006/ole">
            <p:oleObj spid="_x0000_s55298" name="Document" r:id="rId3" imgW="7461917" imgH="10515978" progId="Word.Document.8">
              <p:embed/>
            </p:oleObj>
          </a:graphicData>
        </a:graphic>
      </p:graphicFrame>
      <p:pic>
        <p:nvPicPr>
          <p:cNvPr id="4099" name="Picture 3" descr="D:\Anna\Ann 3\нмр2011-2012\грамоты 2012\1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357166"/>
            <a:ext cx="2160239" cy="30530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00" name="Picture 4" descr="D:\Anna\Ann 3\нмр2011-2012\грамоты 2012\SNAIL\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28926" y="500042"/>
            <a:ext cx="4176464" cy="29184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D:\Anna\Ann 3\нмр2010-2011\грамоты\грамоты англ\евролингва международный конкурс английский язык\Image12.bmp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7544" y="3861048"/>
            <a:ext cx="1850401" cy="26322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 descr="D:\Anna\Ann 3\нмр2010-2011\грамоты\грамоты англ\Image1.bmp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411760" y="3717032"/>
            <a:ext cx="2000264" cy="28268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9" name="Picture 5" descr="D:\Anna\Ann 3\нмр2010-2011\грамоты\грамоты англ\222.bmp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644008" y="3861048"/>
            <a:ext cx="2000264" cy="28162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8" name="Picture 2" descr="D:\Anna\Ann 3\нмр2011-2012\грамоты 2012\грамоты альбус\1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732240" y="3789040"/>
            <a:ext cx="2094467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5299" name="Picture 3" descr="D:\Anna\Ann 3\нмр2010-2011\грамоты2011\грамоты англ\t.bmp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857356" y="1428736"/>
            <a:ext cx="2143140" cy="30714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5300" name="Picture 4" descr="D:\Anna\Ann 3\научно-методическая работа\грамоты\Алексеева А.А. дипломы\Изображение 001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214678" y="2214554"/>
            <a:ext cx="3251431" cy="23106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5301" name="Picture 5" descr="D:\Anna\Ann 3\научно-методическая работа 2012-2013\грамоты\грамота эму\5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143636" y="1928802"/>
            <a:ext cx="1689148" cy="25288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14282" y="1857364"/>
            <a:ext cx="2143140" cy="28429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Anna\Ann 1\Ann\Портфолио\дипломы\Image13.bmp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24" y="1142984"/>
            <a:ext cx="3322674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:\Anna\Ann 1\Ann\Портфолио\дипломы\Image12.bmp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1142984"/>
            <a:ext cx="3823335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Сотрудничество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Центр развития молодежи «Эму-эрудит», г.Екатеринбург</a:t>
            </a:r>
          </a:p>
          <a:p>
            <a:r>
              <a:rPr lang="ru-RU" sz="2000" dirty="0" smtClean="0"/>
              <a:t>Центр дополнительного образования «</a:t>
            </a:r>
            <a:r>
              <a:rPr lang="ru-RU" sz="2000" dirty="0" err="1" smtClean="0"/>
              <a:t>Снейл</a:t>
            </a:r>
            <a:r>
              <a:rPr lang="ru-RU" sz="2000" dirty="0" smtClean="0"/>
              <a:t>», г.Омск</a:t>
            </a:r>
          </a:p>
          <a:p>
            <a:r>
              <a:rPr lang="ru-RU" sz="2000" dirty="0" smtClean="0"/>
              <a:t>Институт развития школьного образования, г.Калининград</a:t>
            </a:r>
          </a:p>
          <a:p>
            <a:r>
              <a:rPr lang="ru-RU" sz="2000" dirty="0" smtClean="0"/>
              <a:t>Центр дистанционного образования «</a:t>
            </a:r>
            <a:r>
              <a:rPr lang="ru-RU" sz="2000" dirty="0" err="1" smtClean="0"/>
              <a:t>Эйдос</a:t>
            </a:r>
            <a:r>
              <a:rPr lang="ru-RU" sz="2000" dirty="0" smtClean="0"/>
              <a:t>», г.Москва</a:t>
            </a:r>
          </a:p>
          <a:p>
            <a:r>
              <a:rPr lang="ru-RU" sz="2000" dirty="0" smtClean="0"/>
              <a:t>Издательство «Первое сентября», г. Москва</a:t>
            </a:r>
          </a:p>
          <a:p>
            <a:r>
              <a:rPr lang="ru-RU" sz="2000" dirty="0" smtClean="0"/>
              <a:t>Центр продуктивного обучения, </a:t>
            </a:r>
            <a:r>
              <a:rPr lang="ru-RU" sz="2000" dirty="0" err="1" smtClean="0"/>
              <a:t>г.Санк-Петербург</a:t>
            </a:r>
            <a:endParaRPr lang="ru-RU" sz="2000" dirty="0" smtClean="0"/>
          </a:p>
          <a:p>
            <a:r>
              <a:rPr lang="ru-RU" sz="2000" dirty="0" smtClean="0"/>
              <a:t>Центр знаний и технологий, г.Красноярск</a:t>
            </a:r>
          </a:p>
          <a:p>
            <a:r>
              <a:rPr lang="ru-RU" sz="2000" dirty="0" smtClean="0"/>
              <a:t>Центр поддержки талантливой молодежи, г.Бийск</a:t>
            </a:r>
          </a:p>
          <a:p>
            <a:r>
              <a:rPr lang="ru-RU" sz="2000" dirty="0" smtClean="0"/>
              <a:t>Центр дистанционного образования развития детского творчества и спорта «Баньян», г.Горно-Алтайск</a:t>
            </a:r>
          </a:p>
          <a:p>
            <a:r>
              <a:rPr lang="ru-RU" sz="2000" dirty="0" smtClean="0"/>
              <a:t>Европейское англоязычное образование, г.Минск – г.Киев – г.Рига – г.Москва</a:t>
            </a:r>
            <a:endParaRPr lang="en-US" sz="2000" dirty="0" smtClean="0"/>
          </a:p>
          <a:p>
            <a:r>
              <a:rPr lang="ru-RU" sz="2000" dirty="0" smtClean="0"/>
              <a:t>Портал Национальной образовательной программы </a:t>
            </a:r>
          </a:p>
          <a:p>
            <a:pPr>
              <a:buNone/>
            </a:pPr>
            <a:r>
              <a:rPr lang="ru-RU" sz="2000" smtClean="0"/>
              <a:t>      «ИНТЕЛЛЕКТУАЛЬНО-ТВОРЧЕСКИЙ ПОТЕНЦИАЛ РОССИИ», </a:t>
            </a:r>
            <a:r>
              <a:rPr lang="ru-RU" sz="2000" dirty="0" smtClean="0"/>
              <a:t>г.Калуга</a:t>
            </a:r>
          </a:p>
          <a:p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Культурные проекты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Празднование международных и традиционных праздников  и фестивалей других стран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Участие в культурных мероприятиях города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Участие в зарубежных культурных проектах (поездки)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Фестиваль английской песни</a:t>
            </a:r>
            <a:endParaRPr lang="ru-RU" sz="3200" b="1" dirty="0"/>
          </a:p>
        </p:txBody>
      </p:sp>
      <p:pic>
        <p:nvPicPr>
          <p:cNvPr id="1026" name="Picture 2" descr="D:\Anna\Ann 3\нмр2011-2012\фестиваль песни\S730003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28926" y="1857364"/>
            <a:ext cx="3231240" cy="4308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1628800"/>
            <a:ext cx="952500" cy="1143000"/>
          </a:xfrm>
          <a:prstGeom prst="rect">
            <a:avLst/>
          </a:prstGeom>
          <a:noFill/>
        </p:spPr>
      </p:pic>
      <p:pic>
        <p:nvPicPr>
          <p:cNvPr id="6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600" y="4221088"/>
            <a:ext cx="952500" cy="1143000"/>
          </a:xfrm>
          <a:prstGeom prst="rect">
            <a:avLst/>
          </a:prstGeom>
          <a:noFill/>
        </p:spPr>
      </p:pic>
      <p:pic>
        <p:nvPicPr>
          <p:cNvPr id="7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20272" y="1412776"/>
            <a:ext cx="952500" cy="1143000"/>
          </a:xfrm>
          <a:prstGeom prst="rect">
            <a:avLst/>
          </a:prstGeom>
          <a:noFill/>
        </p:spPr>
      </p:pic>
      <p:pic>
        <p:nvPicPr>
          <p:cNvPr id="8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20272" y="3861048"/>
            <a:ext cx="952500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nna\Ann 2\Фото\сказка конференция\S730001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9632" y="1278342"/>
            <a:ext cx="6552728" cy="4310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Кукольный спектакль</a:t>
            </a:r>
            <a:endParaRPr lang="ru-RU" dirty="0"/>
          </a:p>
        </p:txBody>
      </p:sp>
      <p:pic>
        <p:nvPicPr>
          <p:cNvPr id="4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1844824"/>
            <a:ext cx="952500" cy="1143000"/>
          </a:xfrm>
          <a:prstGeom prst="rect">
            <a:avLst/>
          </a:prstGeom>
          <a:noFill/>
        </p:spPr>
      </p:pic>
      <p:pic>
        <p:nvPicPr>
          <p:cNvPr id="5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552" y="4365104"/>
            <a:ext cx="952500" cy="1143000"/>
          </a:xfrm>
          <a:prstGeom prst="rect">
            <a:avLst/>
          </a:prstGeom>
          <a:noFill/>
        </p:spPr>
      </p:pic>
      <p:pic>
        <p:nvPicPr>
          <p:cNvPr id="6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96336" y="3789040"/>
            <a:ext cx="952500" cy="1143000"/>
          </a:xfrm>
          <a:prstGeom prst="rect">
            <a:avLst/>
          </a:prstGeom>
          <a:noFill/>
        </p:spPr>
      </p:pic>
      <p:pic>
        <p:nvPicPr>
          <p:cNvPr id="7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68344" y="764704"/>
            <a:ext cx="952500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Сказка «Каша из топора» «Курочка и зернышко»</a:t>
            </a:r>
            <a:endParaRPr lang="ru-RU" sz="2800" b="1" dirty="0"/>
          </a:p>
        </p:txBody>
      </p:sp>
      <p:pic>
        <p:nvPicPr>
          <p:cNvPr id="4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86380" y="1428736"/>
            <a:ext cx="952500" cy="1143000"/>
          </a:xfrm>
          <a:prstGeom prst="rect">
            <a:avLst/>
          </a:prstGeom>
          <a:noFill/>
        </p:spPr>
      </p:pic>
      <p:pic>
        <p:nvPicPr>
          <p:cNvPr id="5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786" y="4643446"/>
            <a:ext cx="952500" cy="1143000"/>
          </a:xfrm>
          <a:prstGeom prst="rect">
            <a:avLst/>
          </a:prstGeom>
          <a:noFill/>
        </p:spPr>
      </p:pic>
      <p:pic>
        <p:nvPicPr>
          <p:cNvPr id="6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86050" y="4786322"/>
            <a:ext cx="952500" cy="1143000"/>
          </a:xfrm>
          <a:prstGeom prst="rect">
            <a:avLst/>
          </a:prstGeom>
          <a:noFill/>
        </p:spPr>
      </p:pic>
      <p:pic>
        <p:nvPicPr>
          <p:cNvPr id="7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000892" y="1357298"/>
            <a:ext cx="952500" cy="1143000"/>
          </a:xfrm>
          <a:prstGeom prst="rect">
            <a:avLst/>
          </a:prstGeom>
          <a:noFill/>
        </p:spPr>
      </p:pic>
      <p:pic>
        <p:nvPicPr>
          <p:cNvPr id="12" name="Picture 2" descr="D:\Anna\Ann 2\Фото\предметная неделя\S73013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19" y="1214422"/>
            <a:ext cx="4390545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D:\Anna\Ann 2\Фото\предметная неделя\S73013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9124" y="321468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428625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Лингвострановедение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должно служить опорой для поддержания мотивации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>
            <a:off x="285720" y="3143248"/>
            <a:ext cx="4071966" cy="15716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Обучение языку</a:t>
            </a:r>
            <a:endParaRPr lang="ru-RU" sz="2800" b="1" dirty="0"/>
          </a:p>
        </p:txBody>
      </p:sp>
      <p:sp>
        <p:nvSpPr>
          <p:cNvPr id="5" name="Облако 4"/>
          <p:cNvSpPr/>
          <p:nvPr/>
        </p:nvSpPr>
        <p:spPr>
          <a:xfrm>
            <a:off x="4643438" y="3214686"/>
            <a:ext cx="4071966" cy="15001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Сведения о стране</a:t>
            </a:r>
            <a:endParaRPr lang="ru-RU" sz="2800" b="1" dirty="0"/>
          </a:p>
        </p:txBody>
      </p:sp>
      <p:sp>
        <p:nvSpPr>
          <p:cNvPr id="6" name="Стрелка вниз 5"/>
          <p:cNvSpPr/>
          <p:nvPr/>
        </p:nvSpPr>
        <p:spPr>
          <a:xfrm rot="2705446">
            <a:off x="2754885" y="1245361"/>
            <a:ext cx="484632" cy="192882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9133651">
            <a:off x="6146456" y="1278879"/>
            <a:ext cx="484632" cy="192882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«В гостях у сказки»               «Теремок»</a:t>
            </a:r>
            <a:endParaRPr lang="ru-RU" sz="2800" b="1" dirty="0"/>
          </a:p>
        </p:txBody>
      </p:sp>
      <p:pic>
        <p:nvPicPr>
          <p:cNvPr id="6" name="Picture 2" descr="D:\Anna\Ann 2\Фото\городской семинар\фото1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29058" y="3286124"/>
            <a:ext cx="4655765" cy="3000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4" name="Picture 2" descr="D:\Anna\Ann 2\Фото\fairy-tale\S73009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472" y="1428736"/>
            <a:ext cx="4446069" cy="3334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5786" y="5000636"/>
            <a:ext cx="952500" cy="1143000"/>
          </a:xfrm>
          <a:prstGeom prst="rect">
            <a:avLst/>
          </a:prstGeom>
          <a:noFill/>
        </p:spPr>
      </p:pic>
      <p:pic>
        <p:nvPicPr>
          <p:cNvPr id="7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71736" y="5000636"/>
            <a:ext cx="952500" cy="1143000"/>
          </a:xfrm>
          <a:prstGeom prst="rect">
            <a:avLst/>
          </a:prstGeom>
          <a:noFill/>
        </p:spPr>
      </p:pic>
      <p:pic>
        <p:nvPicPr>
          <p:cNvPr id="8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00694" y="1785926"/>
            <a:ext cx="952500" cy="1143000"/>
          </a:xfrm>
          <a:prstGeom prst="rect">
            <a:avLst/>
          </a:prstGeom>
          <a:noFill/>
        </p:spPr>
      </p:pic>
      <p:pic>
        <p:nvPicPr>
          <p:cNvPr id="9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68" y="1643050"/>
            <a:ext cx="9525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Хэллоуин</a:t>
            </a:r>
            <a:r>
              <a:rPr lang="en-US" sz="2800" b="1" dirty="0" smtClean="0"/>
              <a:t> </a:t>
            </a:r>
            <a:r>
              <a:rPr lang="ru-RU" sz="2800" b="1" dirty="0" smtClean="0"/>
              <a:t>          Рождество</a:t>
            </a:r>
            <a:endParaRPr lang="ru-RU" sz="2800" b="1" dirty="0"/>
          </a:p>
        </p:txBody>
      </p:sp>
      <p:pic>
        <p:nvPicPr>
          <p:cNvPr id="51202" name="Picture 2" descr="D:\Anna\Ann 2\Фото\Halloween\S73005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428596" y="135729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 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2928934"/>
            <a:ext cx="4038600" cy="2946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14414" y="4857760"/>
            <a:ext cx="952500" cy="1143000"/>
          </a:xfrm>
          <a:prstGeom prst="rect">
            <a:avLst/>
          </a:prstGeom>
          <a:noFill/>
        </p:spPr>
      </p:pic>
      <p:pic>
        <p:nvPicPr>
          <p:cNvPr id="7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00364" y="4714884"/>
            <a:ext cx="952500" cy="1143000"/>
          </a:xfrm>
          <a:prstGeom prst="rect">
            <a:avLst/>
          </a:prstGeom>
          <a:noFill/>
        </p:spPr>
      </p:pic>
      <p:pic>
        <p:nvPicPr>
          <p:cNvPr id="8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29256" y="1285860"/>
            <a:ext cx="952500" cy="1143000"/>
          </a:xfrm>
          <a:prstGeom prst="rect">
            <a:avLst/>
          </a:prstGeom>
          <a:noFill/>
        </p:spPr>
      </p:pic>
      <p:pic>
        <p:nvPicPr>
          <p:cNvPr id="9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86644" y="1285860"/>
            <a:ext cx="9525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Юмористический киножурнал «Ералаш»</a:t>
            </a:r>
            <a:endParaRPr lang="ru-RU" sz="3200" b="1" dirty="0"/>
          </a:p>
        </p:txBody>
      </p:sp>
      <p:pic>
        <p:nvPicPr>
          <p:cNvPr id="3074" name="Picture 2" descr="http://iloveserial.net/uploads/posts/2010-10/1286906355_eralash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71670" y="1785926"/>
            <a:ext cx="4914900" cy="398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786" y="4643446"/>
            <a:ext cx="952500" cy="1143000"/>
          </a:xfrm>
          <a:prstGeom prst="rect">
            <a:avLst/>
          </a:prstGeom>
          <a:noFill/>
        </p:spPr>
      </p:pic>
      <p:pic>
        <p:nvPicPr>
          <p:cNvPr id="5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57224" y="2214554"/>
            <a:ext cx="952500" cy="1143000"/>
          </a:xfrm>
          <a:prstGeom prst="rect">
            <a:avLst/>
          </a:prstGeom>
          <a:noFill/>
        </p:spPr>
      </p:pic>
      <p:pic>
        <p:nvPicPr>
          <p:cNvPr id="6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2143116"/>
            <a:ext cx="952500" cy="1143000"/>
          </a:xfrm>
          <a:prstGeom prst="rect">
            <a:avLst/>
          </a:prstGeom>
          <a:noFill/>
        </p:spPr>
      </p:pic>
      <p:pic>
        <p:nvPicPr>
          <p:cNvPr id="7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4643446"/>
            <a:ext cx="952500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«Фестиваль народов Поволжья»</a:t>
            </a:r>
            <a:endParaRPr lang="ru-RU" sz="3200" b="1" dirty="0"/>
          </a:p>
        </p:txBody>
      </p:sp>
      <p:pic>
        <p:nvPicPr>
          <p:cNvPr id="52227" name="Picture 3" descr="D:\Anna\Ann 3\научно-методическая работа 2012-2013\семинар\Школа 06-12-2012\06-12-2012-1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00430" y="3143248"/>
            <a:ext cx="4904210" cy="3269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6" name="Picture 2" descr="D:\Anna\Ann 3\научно-методическая работа 2012-2013\семинар\Школа 06-12-2012\06-12-2012-1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1142984"/>
            <a:ext cx="4643069" cy="3095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10" y="4857760"/>
            <a:ext cx="952500" cy="1143000"/>
          </a:xfrm>
          <a:prstGeom prst="rect">
            <a:avLst/>
          </a:prstGeom>
          <a:noFill/>
        </p:spPr>
      </p:pic>
      <p:pic>
        <p:nvPicPr>
          <p:cNvPr id="6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71670" y="4857760"/>
            <a:ext cx="952500" cy="1143000"/>
          </a:xfrm>
          <a:prstGeom prst="rect">
            <a:avLst/>
          </a:prstGeom>
          <a:noFill/>
        </p:spPr>
      </p:pic>
      <p:pic>
        <p:nvPicPr>
          <p:cNvPr id="7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68" y="1500174"/>
            <a:ext cx="952500" cy="1143000"/>
          </a:xfrm>
          <a:prstGeom prst="rect">
            <a:avLst/>
          </a:prstGeom>
          <a:noFill/>
        </p:spPr>
      </p:pic>
      <p:pic>
        <p:nvPicPr>
          <p:cNvPr id="8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72132" y="1428736"/>
            <a:ext cx="952500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Postcrossing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38" y="1285860"/>
            <a:ext cx="7286676" cy="4889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714348" y="1511186"/>
            <a:ext cx="8001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 путешествий и экскурсий по музеям города , области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7415" name="Рисунок 2" descr="D:\Anna\Ann 2\классное руководство 20010-2011\казань 2.10.10\казань\2010_10_02_IMG_1221.JPG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43306" y="2857496"/>
            <a:ext cx="485778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42910" y="5429264"/>
            <a:ext cx="2756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Г.Казань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3" descr="D:\Anna\Ann 2\классное руководство 20010-2011\казань 2.10.10\казань\2010_10_02_IMG_124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2143116"/>
            <a:ext cx="4321999" cy="2881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D:\Anna\Ann 2\Картинки\анимашки\balloons7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643570" y="2071678"/>
            <a:ext cx="828675" cy="1552575"/>
          </a:xfrm>
          <a:prstGeom prst="rect">
            <a:avLst/>
          </a:prstGeom>
          <a:noFill/>
        </p:spPr>
      </p:pic>
      <p:pic>
        <p:nvPicPr>
          <p:cNvPr id="9" name="Picture 5" descr="D:\Anna\Ann 2\Картинки\анимашки\balloons7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86644" y="1928802"/>
            <a:ext cx="828675" cy="155257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17584" y="428604"/>
            <a:ext cx="51098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любим путешествовать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Anna\Ann 2\классное руководство 20010-2011\арское 5.11.2010\S73000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428625"/>
            <a:ext cx="4000500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9" name="Picture 3" descr="D:\Anna\Ann 2\классное руководство 20010-2011\арское 5.11.2010\S730000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5" y="500063"/>
            <a:ext cx="3905250" cy="292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0" name="Picture 4" descr="D:\Anna\Ann 2\классное руководство 20010-2011\арское 5.11.2010\S730001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2857496"/>
            <a:ext cx="2786062" cy="371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1" name="Picture 5" descr="D:\Anna\Ann 2\классное руководство 20010-2011\арское 5.11.2010\S730002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63" y="3643313"/>
            <a:ext cx="3714750" cy="2786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572000" y="5357826"/>
            <a:ext cx="415665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Село </a:t>
            </a:r>
            <a:r>
              <a:rPr lang="ru-RU" sz="48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Арское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026" name="Picture 2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715140" y="928670"/>
            <a:ext cx="952500" cy="1143000"/>
          </a:xfrm>
          <a:prstGeom prst="rect">
            <a:avLst/>
          </a:prstGeom>
          <a:noFill/>
        </p:spPr>
      </p:pic>
      <p:pic>
        <p:nvPicPr>
          <p:cNvPr id="1027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000892" y="3429000"/>
            <a:ext cx="1452566" cy="1743079"/>
          </a:xfrm>
          <a:prstGeom prst="rect">
            <a:avLst/>
          </a:prstGeom>
          <a:noFill/>
        </p:spPr>
      </p:pic>
      <p:pic>
        <p:nvPicPr>
          <p:cNvPr id="1028" name="Picture 4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285852" y="1428736"/>
            <a:ext cx="952500" cy="1143000"/>
          </a:xfrm>
          <a:prstGeom prst="rect">
            <a:avLst/>
          </a:prstGeom>
          <a:noFill/>
        </p:spPr>
      </p:pic>
      <p:pic>
        <p:nvPicPr>
          <p:cNvPr id="1029" name="Picture 5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500562" y="3000372"/>
            <a:ext cx="1666880" cy="2000256"/>
          </a:xfrm>
          <a:prstGeom prst="rect">
            <a:avLst/>
          </a:prstGeom>
          <a:noFill/>
        </p:spPr>
      </p:pic>
      <p:pic>
        <p:nvPicPr>
          <p:cNvPr id="1030" name="Picture 6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71604" y="4071942"/>
            <a:ext cx="952500" cy="1143000"/>
          </a:xfrm>
          <a:prstGeom prst="rect">
            <a:avLst/>
          </a:prstGeom>
          <a:noFill/>
        </p:spPr>
      </p:pic>
      <p:pic>
        <p:nvPicPr>
          <p:cNvPr id="1031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928926" y="857232"/>
            <a:ext cx="1833572" cy="220028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Anna\Ann 2\классное руководство 20010-2011\13.11.2010 ундоры\S730003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374650"/>
            <a:ext cx="3786188" cy="284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3" name="Picture 3" descr="D:\Anna\Ann 2\классное руководство 20010-2011\13.11.2010 ундоры\S730001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9188" y="357188"/>
            <a:ext cx="3905250" cy="292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4" name="Picture 4" descr="D:\Anna\Ann 2\классное руководство 20010-2011\13.11.2010 ундоры\S730002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47813" y="3141663"/>
            <a:ext cx="2570162" cy="3425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5" name="Picture 5" descr="D:\Anna\Ann 2\классное руководство 20010-2011\13.11.2010 ундоры\S730003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143500" y="3429000"/>
            <a:ext cx="3643313" cy="2732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110255" y="3212975"/>
            <a:ext cx="2613873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Ундоры</a:t>
            </a:r>
          </a:p>
        </p:txBody>
      </p:sp>
      <p:pic>
        <p:nvPicPr>
          <p:cNvPr id="2050" name="Picture 2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143372" y="3571876"/>
            <a:ext cx="952500" cy="952500"/>
          </a:xfrm>
          <a:prstGeom prst="rect">
            <a:avLst/>
          </a:prstGeom>
          <a:noFill/>
        </p:spPr>
      </p:pic>
      <p:pic>
        <p:nvPicPr>
          <p:cNvPr id="2051" name="Picture 3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143372" y="1928802"/>
            <a:ext cx="952500" cy="952500"/>
          </a:xfrm>
          <a:prstGeom prst="rect">
            <a:avLst/>
          </a:prstGeom>
          <a:noFill/>
        </p:spPr>
      </p:pic>
      <p:pic>
        <p:nvPicPr>
          <p:cNvPr id="2052" name="Picture 4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1472" y="3857628"/>
            <a:ext cx="952500" cy="952500"/>
          </a:xfrm>
          <a:prstGeom prst="rect">
            <a:avLst/>
          </a:prstGeom>
          <a:noFill/>
        </p:spPr>
      </p:pic>
      <p:pic>
        <p:nvPicPr>
          <p:cNvPr id="2053" name="Picture 5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5786" y="3143248"/>
            <a:ext cx="952500" cy="952500"/>
          </a:xfrm>
          <a:prstGeom prst="rect">
            <a:avLst/>
          </a:prstGeom>
          <a:noFill/>
        </p:spPr>
      </p:pic>
      <p:pic>
        <p:nvPicPr>
          <p:cNvPr id="2054" name="Picture 6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357422" y="642918"/>
            <a:ext cx="952500" cy="952500"/>
          </a:xfrm>
          <a:prstGeom prst="rect">
            <a:avLst/>
          </a:prstGeom>
          <a:noFill/>
        </p:spPr>
      </p:pic>
      <p:pic>
        <p:nvPicPr>
          <p:cNvPr id="2055" name="Picture 7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857752" y="2428868"/>
            <a:ext cx="952500" cy="952500"/>
          </a:xfrm>
          <a:prstGeom prst="rect">
            <a:avLst/>
          </a:prstGeom>
          <a:noFill/>
        </p:spPr>
      </p:pic>
      <p:pic>
        <p:nvPicPr>
          <p:cNvPr id="2056" name="Picture 8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14810" y="928670"/>
            <a:ext cx="952500" cy="952500"/>
          </a:xfrm>
          <a:prstGeom prst="rect">
            <a:avLst/>
          </a:prstGeom>
          <a:noFill/>
        </p:spPr>
      </p:pic>
      <p:pic>
        <p:nvPicPr>
          <p:cNvPr id="2057" name="Picture 9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286380" y="928670"/>
            <a:ext cx="952500" cy="952500"/>
          </a:xfrm>
          <a:prstGeom prst="rect">
            <a:avLst/>
          </a:prstGeom>
          <a:noFill/>
        </p:spPr>
      </p:pic>
      <p:pic>
        <p:nvPicPr>
          <p:cNvPr id="2058" name="Picture 10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28992" y="1142984"/>
            <a:ext cx="952500" cy="952500"/>
          </a:xfrm>
          <a:prstGeom prst="rect">
            <a:avLst/>
          </a:prstGeom>
          <a:noFill/>
        </p:spPr>
      </p:pic>
      <p:pic>
        <p:nvPicPr>
          <p:cNvPr id="2059" name="Picture 11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71934" y="4572008"/>
            <a:ext cx="952500" cy="952500"/>
          </a:xfrm>
          <a:prstGeom prst="rect">
            <a:avLst/>
          </a:prstGeom>
          <a:noFill/>
        </p:spPr>
      </p:pic>
      <p:pic>
        <p:nvPicPr>
          <p:cNvPr id="2060" name="Picture 12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0034" y="4714884"/>
            <a:ext cx="952500" cy="952500"/>
          </a:xfrm>
          <a:prstGeom prst="rect">
            <a:avLst/>
          </a:prstGeom>
          <a:noFill/>
        </p:spPr>
      </p:pic>
      <p:pic>
        <p:nvPicPr>
          <p:cNvPr id="2061" name="Picture 13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57686" y="5286388"/>
            <a:ext cx="952500" cy="952500"/>
          </a:xfrm>
          <a:prstGeom prst="rect">
            <a:avLst/>
          </a:prstGeom>
          <a:noFill/>
        </p:spPr>
      </p:pic>
      <p:pic>
        <p:nvPicPr>
          <p:cNvPr id="2062" name="Picture 14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43636" y="3714752"/>
            <a:ext cx="952500" cy="952500"/>
          </a:xfrm>
          <a:prstGeom prst="rect">
            <a:avLst/>
          </a:prstGeom>
          <a:noFill/>
        </p:spPr>
      </p:pic>
      <p:pic>
        <p:nvPicPr>
          <p:cNvPr id="2063" name="Picture 15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86512" y="1214422"/>
            <a:ext cx="952500" cy="9525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Поездка в г.Самара</a:t>
            </a:r>
          </a:p>
        </p:txBody>
      </p:sp>
      <p:pic>
        <p:nvPicPr>
          <p:cNvPr id="61442" name="Picture 2" descr="D:\Anna\Ann 2\классное руководство 20010-2011\самара2011\S7300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54691" y="1600200"/>
            <a:ext cx="6034617" cy="452596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00958" y="500042"/>
            <a:ext cx="952500" cy="1143000"/>
          </a:xfrm>
          <a:prstGeom prst="rect">
            <a:avLst/>
          </a:prstGeom>
          <a:noFill/>
        </p:spPr>
      </p:pic>
      <p:pic>
        <p:nvPicPr>
          <p:cNvPr id="3075" name="Picture 3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57224" y="714356"/>
            <a:ext cx="952500" cy="1143000"/>
          </a:xfrm>
          <a:prstGeom prst="rect">
            <a:avLst/>
          </a:prstGeom>
          <a:noFill/>
        </p:spPr>
      </p:pic>
      <p:pic>
        <p:nvPicPr>
          <p:cNvPr id="3077" name="Picture 5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43834" y="2428868"/>
            <a:ext cx="952500" cy="1143000"/>
          </a:xfrm>
          <a:prstGeom prst="rect">
            <a:avLst/>
          </a:prstGeom>
          <a:noFill/>
        </p:spPr>
      </p:pic>
      <p:pic>
        <p:nvPicPr>
          <p:cNvPr id="3079" name="Picture 7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472" y="4714884"/>
            <a:ext cx="952500" cy="1143000"/>
          </a:xfrm>
          <a:prstGeom prst="rect">
            <a:avLst/>
          </a:prstGeom>
          <a:noFill/>
        </p:spPr>
      </p:pic>
      <p:pic>
        <p:nvPicPr>
          <p:cNvPr id="3080" name="Picture 8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786" y="2928934"/>
            <a:ext cx="952500" cy="1143000"/>
          </a:xfrm>
          <a:prstGeom prst="rect">
            <a:avLst/>
          </a:prstGeom>
          <a:noFill/>
        </p:spPr>
      </p:pic>
      <p:pic>
        <p:nvPicPr>
          <p:cNvPr id="3081" name="Picture 9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29520" y="4214818"/>
            <a:ext cx="952500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Мы в Саранске</a:t>
            </a:r>
          </a:p>
        </p:txBody>
      </p:sp>
      <p:pic>
        <p:nvPicPr>
          <p:cNvPr id="70658" name="Picture 2" descr="D:\Anna\Ann 2\классное руководство 2011-2012\18.09 Cаранск\2011_09_18\_MG_409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0166" y="1285860"/>
            <a:ext cx="6450048" cy="4300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85786" y="6072206"/>
            <a:ext cx="69857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Музей изобразительного искусства имени </a:t>
            </a:r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Эрьзя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098" name="Picture 2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43834" y="1928802"/>
            <a:ext cx="952500" cy="1143000"/>
          </a:xfrm>
          <a:prstGeom prst="rect">
            <a:avLst/>
          </a:prstGeom>
          <a:noFill/>
        </p:spPr>
      </p:pic>
      <p:pic>
        <p:nvPicPr>
          <p:cNvPr id="4099" name="Picture 3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58016" y="142852"/>
            <a:ext cx="952500" cy="1143000"/>
          </a:xfrm>
          <a:prstGeom prst="rect">
            <a:avLst/>
          </a:prstGeom>
          <a:noFill/>
        </p:spPr>
      </p:pic>
      <p:pic>
        <p:nvPicPr>
          <p:cNvPr id="4100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3643314"/>
            <a:ext cx="952500" cy="1143000"/>
          </a:xfrm>
          <a:prstGeom prst="rect">
            <a:avLst/>
          </a:prstGeom>
          <a:noFill/>
        </p:spPr>
      </p:pic>
      <p:pic>
        <p:nvPicPr>
          <p:cNvPr id="4101" name="Picture 5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472" y="2000240"/>
            <a:ext cx="952500" cy="1143000"/>
          </a:xfrm>
          <a:prstGeom prst="rect">
            <a:avLst/>
          </a:prstGeom>
          <a:noFill/>
        </p:spPr>
      </p:pic>
      <p:pic>
        <p:nvPicPr>
          <p:cNvPr id="4102" name="Picture 6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10" y="0"/>
            <a:ext cx="952500" cy="1143000"/>
          </a:xfrm>
          <a:prstGeom prst="rect">
            <a:avLst/>
          </a:prstGeom>
          <a:noFill/>
        </p:spPr>
      </p:pic>
      <p:pic>
        <p:nvPicPr>
          <p:cNvPr id="4103" name="Picture 7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43834" y="4286256"/>
            <a:ext cx="952500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3059832" y="908720"/>
            <a:ext cx="2565498" cy="4009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1763688" y="1268760"/>
            <a:ext cx="5808708" cy="137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latin typeface="Impact"/>
              </a:rPr>
              <a:t>“</a:t>
            </a:r>
            <a:r>
              <a:rPr lang="en-US" sz="4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/>
                <a:latin typeface="Impact"/>
              </a:rPr>
              <a:t>We are together</a:t>
            </a:r>
            <a:r>
              <a:rPr lang="ru-RU" sz="4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/>
                <a:latin typeface="Impact"/>
              </a:rPr>
              <a:t>"</a:t>
            </a:r>
            <a:endParaRPr lang="ru-RU" sz="4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2D050"/>
              </a:solidFill>
              <a:effectLst/>
              <a:latin typeface="Impact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785918" y="6057781"/>
            <a:ext cx="628651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 бюджетное образовательное учреждение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Средняя общеобразовательная школа №63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00760" y="5143512"/>
            <a:ext cx="952500" cy="952500"/>
          </a:xfrm>
          <a:prstGeom prst="rect">
            <a:avLst/>
          </a:prstGeom>
          <a:noFill/>
        </p:spPr>
      </p:pic>
      <p:pic>
        <p:nvPicPr>
          <p:cNvPr id="1030" name="Picture 6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5357826"/>
            <a:ext cx="952500" cy="952500"/>
          </a:xfrm>
          <a:prstGeom prst="rect">
            <a:avLst/>
          </a:prstGeom>
          <a:noFill/>
        </p:spPr>
      </p:pic>
      <p:pic>
        <p:nvPicPr>
          <p:cNvPr id="1031" name="Picture 7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62" y="3786190"/>
            <a:ext cx="952500" cy="952500"/>
          </a:xfrm>
          <a:prstGeom prst="rect">
            <a:avLst/>
          </a:prstGeom>
          <a:noFill/>
        </p:spPr>
      </p:pic>
      <p:pic>
        <p:nvPicPr>
          <p:cNvPr id="1032" name="Picture 8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8088" y="2071678"/>
            <a:ext cx="1428760" cy="1428760"/>
          </a:xfrm>
          <a:prstGeom prst="rect">
            <a:avLst/>
          </a:prstGeom>
          <a:noFill/>
        </p:spPr>
      </p:pic>
      <p:pic>
        <p:nvPicPr>
          <p:cNvPr id="1033" name="Picture 9" descr="D:\Anna\Ann 2\Картинки\анимашки\рис.34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43834" y="5214950"/>
            <a:ext cx="952500" cy="952500"/>
          </a:xfrm>
          <a:prstGeom prst="rect">
            <a:avLst/>
          </a:prstGeom>
          <a:noFill/>
        </p:spPr>
      </p:pic>
      <p:pic>
        <p:nvPicPr>
          <p:cNvPr id="1034" name="Picture 10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57950" y="428604"/>
            <a:ext cx="2047886" cy="2457463"/>
          </a:xfrm>
          <a:prstGeom prst="rect">
            <a:avLst/>
          </a:prstGeom>
          <a:noFill/>
        </p:spPr>
      </p:pic>
      <p:pic>
        <p:nvPicPr>
          <p:cNvPr id="1035" name="Picture 11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24128" y="3140968"/>
            <a:ext cx="1833572" cy="2200286"/>
          </a:xfrm>
          <a:prstGeom prst="rect">
            <a:avLst/>
          </a:prstGeom>
          <a:noFill/>
        </p:spPr>
      </p:pic>
      <p:pic>
        <p:nvPicPr>
          <p:cNvPr id="1036" name="Picture 12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28992" y="2857500"/>
            <a:ext cx="1619258" cy="1943110"/>
          </a:xfrm>
          <a:prstGeom prst="rect">
            <a:avLst/>
          </a:prstGeom>
          <a:noFill/>
        </p:spPr>
      </p:pic>
      <p:pic>
        <p:nvPicPr>
          <p:cNvPr id="1037" name="Picture 1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71604" y="4429131"/>
            <a:ext cx="1452566" cy="1743079"/>
          </a:xfrm>
          <a:prstGeom prst="rect">
            <a:avLst/>
          </a:prstGeom>
          <a:noFill/>
        </p:spPr>
      </p:pic>
      <p:pic>
        <p:nvPicPr>
          <p:cNvPr id="1038" name="Picture 14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59832" y="404664"/>
            <a:ext cx="1762134" cy="211456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547664" y="548680"/>
            <a:ext cx="63573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Клуб интернациональной дружбы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" name="i-main-pic" descr="&amp;Kcy;&amp;acy;&amp;rcy;&amp;tcy;&amp;icy;&amp;ncy;&amp;kcy;&amp;acy; 118 &amp;icy;&amp;zcy; 202896"/>
          <p:cNvPicPr/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2564904"/>
            <a:ext cx="33123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791274" y="5733256"/>
            <a:ext cx="54906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We are different but we are together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Чебоксары</a:t>
            </a:r>
          </a:p>
        </p:txBody>
      </p:sp>
      <p:pic>
        <p:nvPicPr>
          <p:cNvPr id="102402" name="Picture 2" descr="D:\Anna\Ann 2\Классное руководство 2012-2013\экскурсии\чебоксары\чебоксары1\DSCN64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57200" y="2348706"/>
            <a:ext cx="4038600" cy="3028950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03" name="Picture 3" descr="D:\Anna\Ann 2\Классное руководство 2012-2013\экскурсии\чебоксары\DSC088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648200" y="2348706"/>
            <a:ext cx="4038600" cy="3028950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Болгары</a:t>
            </a:r>
          </a:p>
        </p:txBody>
      </p:sp>
      <p:pic>
        <p:nvPicPr>
          <p:cNvPr id="71682" name="Picture 2" descr="D:\Anna\Ann 2\классное руководство 2011-2012\экскурсии\болгары 13.05.2012\100SSCAM\S73000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28" y="1285860"/>
            <a:ext cx="6286543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4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0" y="1000125"/>
            <a:ext cx="1428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57938" y="1214438"/>
            <a:ext cx="1428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0" y="4214813"/>
            <a:ext cx="1428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00125" y="4000500"/>
            <a:ext cx="1428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00063" y="4929188"/>
            <a:ext cx="8229600" cy="1143000"/>
          </a:xfrm>
        </p:spPr>
        <p:txBody>
          <a:bodyPr/>
          <a:lstStyle/>
          <a:p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Музей «Симбирская фотография»       Музей «Столярная мастерская»</a:t>
            </a:r>
          </a:p>
        </p:txBody>
      </p:sp>
      <p:pic>
        <p:nvPicPr>
          <p:cNvPr id="72706" name="Picture 2" descr="D:\Anna\Ann 2\классное руководство 2011-2012\экскурсии\музеи столярная мастерская и симбирская фотография\музеи столярная мастерская и симбирская фотография\SDC1247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500174"/>
            <a:ext cx="4357718" cy="3268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707" name="Picture 3" descr="D:\Anna\Ann 2\классное руководство 2011-2012\экскурсии\музеи столярная мастерская и симбирская фотография\музеи столярная мастерская и симбирская фотография\SDC1248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4942" y="1500174"/>
            <a:ext cx="3357586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9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14563" y="285750"/>
            <a:ext cx="1428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375" y="642938"/>
            <a:ext cx="1428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85750" y="5500688"/>
            <a:ext cx="8229600" cy="1143000"/>
          </a:xfrm>
        </p:spPr>
        <p:txBody>
          <a:bodyPr/>
          <a:lstStyle/>
          <a:p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Музей «Усадьба на Московской»                        Музей «Метеорологическая станция»</a:t>
            </a:r>
          </a:p>
        </p:txBody>
      </p:sp>
      <p:pic>
        <p:nvPicPr>
          <p:cNvPr id="73730" name="Picture 2" descr="D:\Anna\Ann 2\классное руководство 2011-2012\экскурсии\музей усадьба на московской 1.11.2011\S730001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428736"/>
            <a:ext cx="5905541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1" name="Picture 3" descr="D:\Anna\Ann 2\классное руководство 2011-2012\экскурсии\новый год метеорологический музей 28.12.2011\Рисунок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0694" y="428604"/>
            <a:ext cx="3306297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3" name="Picture 6" descr="D:\Anna\Ann 2\Картинки\анимашки\zvz16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500" y="6072188"/>
            <a:ext cx="1905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D:\Anna\Ann 2\Картинки\анимашки\zvz16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00125" y="714375"/>
            <a:ext cx="1905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 descr="D:\Anna\Ann 2\Картинки\анимашки\zvz16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500" y="714375"/>
            <a:ext cx="1905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6" descr="D:\Anna\Ann 2\Картинки\анимашки\zvz16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57938" y="5143500"/>
            <a:ext cx="1905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6" descr="D:\Anna\Ann 2\Картинки\анимашки\zvz16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86500" y="4286250"/>
            <a:ext cx="1905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Anna\Ann 2\классное руководство 20010-2011\интеллектика27.11.2010\S73000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71670" y="857232"/>
            <a:ext cx="4714908" cy="3536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00100" y="4857760"/>
            <a:ext cx="6858805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Музей «Народное образование </a:t>
            </a:r>
            <a:r>
              <a:rPr lang="ru-RU" sz="2000" b="1" cap="all" dirty="0" err="1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симбирской</a:t>
            </a:r>
            <a:r>
              <a:rPr lang="ru-RU" sz="20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губернии в 70-80 г.г.</a:t>
            </a:r>
            <a:r>
              <a:rPr lang="en-US" sz="20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XIX</a:t>
            </a:r>
            <a:r>
              <a:rPr lang="ru-RU" sz="20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в.»</a:t>
            </a:r>
          </a:p>
        </p:txBody>
      </p:sp>
      <p:pic>
        <p:nvPicPr>
          <p:cNvPr id="23556" name="Picture 2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73488" y="4143375"/>
            <a:ext cx="1608137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29000" y="642938"/>
            <a:ext cx="1976438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4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01738" y="3357563"/>
            <a:ext cx="160813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5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15063" y="3500438"/>
            <a:ext cx="1595437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6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34125" y="1357313"/>
            <a:ext cx="15478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6750" y="1714500"/>
            <a:ext cx="1428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Музей гражданской авиации</a:t>
            </a:r>
          </a:p>
        </p:txBody>
      </p:sp>
      <p:pic>
        <p:nvPicPr>
          <p:cNvPr id="101378" name="Picture 2" descr="D:\Anna\Ann 2\Классное руководство 2012-2013\экскурсии\музей гражданской авиации\S730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54691" y="1600200"/>
            <a:ext cx="6034617" cy="4525963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6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43702" y="857232"/>
            <a:ext cx="15478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43702" y="3571876"/>
            <a:ext cx="15478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714356"/>
            <a:ext cx="15478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3786190"/>
            <a:ext cx="15478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/>
              <a:t>Ульяновский краеведческий музей</a:t>
            </a:r>
          </a:p>
        </p:txBody>
      </p:sp>
      <p:pic>
        <p:nvPicPr>
          <p:cNvPr id="54274" name="Picture 2" descr="D:\Anna\Ann 2\классное руководство 20010-2011\краев.музей 5,6А\DSC029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42910" y="3000372"/>
            <a:ext cx="3881969" cy="291147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2" name="Рисунок 8" descr="D:\Anna\Ann 2\классное руководство 20010-2011\краев.музей 5,6А\DSC02927.JPG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6313" y="1428750"/>
            <a:ext cx="407193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2" descr="D:\Anna\Ann 2\Картинки\анимашки\balloons7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0625" y="4714875"/>
            <a:ext cx="828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3" descr="D:\Anna\Ann 2\Картинки\анимашки\balloons7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14625" y="1643063"/>
            <a:ext cx="828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4" descr="D:\Anna\Ann 2\Картинки\анимашки\balloons7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28688" y="1428750"/>
            <a:ext cx="828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5" descr="D:\Anna\Ann 2\Картинки\анимашки\balloons7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00813" y="4572000"/>
            <a:ext cx="828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Благотворительные акции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3600" b="1" dirty="0" smtClean="0">
                <a:solidFill>
                  <a:srgbClr val="C00000"/>
                </a:solidFill>
              </a:rPr>
              <a:t>Charity: water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J:\Благотворительность.Вода\S7300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57290" y="1428736"/>
            <a:ext cx="6644238" cy="4983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Free rice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928670"/>
            <a:ext cx="7947113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b="1" dirty="0" smtClean="0"/>
              <a:t>Акция  «Книгу в каждую семью»</a:t>
            </a:r>
          </a:p>
        </p:txBody>
      </p:sp>
      <p:pic>
        <p:nvPicPr>
          <p:cNvPr id="49154" name="Picture 2" descr="D:\Anna\Ann 2\классное руководство 20010-2011\акция тимуровский отряд\S730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42910" y="1357298"/>
            <a:ext cx="3826940" cy="287020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5" name="Picture 3" descr="D:\Anna\Ann 2\классное руководство 20010-2011\акция тимуровский отряд\S730000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1357298"/>
            <a:ext cx="4071966" cy="3053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 descr="D:\Anna\Ann 2\классное руководство 20010-2011\сбор книг многодетным детям\S730000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5984" y="3286124"/>
            <a:ext cx="4191029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6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4813" y="4357688"/>
            <a:ext cx="15478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4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48438" y="4214813"/>
            <a:ext cx="15478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5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625" y="857250"/>
            <a:ext cx="2119313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71563" y="1000125"/>
            <a:ext cx="1976437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48" y="35716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Первый региональный слет </a:t>
            </a:r>
            <a:r>
              <a:rPr lang="ru-RU" sz="3200" b="1" dirty="0" err="1" smtClean="0">
                <a:solidFill>
                  <a:srgbClr val="C00000"/>
                </a:solidFill>
              </a:rPr>
              <a:t>КИДов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D:\Anna\Ann 3\нмр2010-2011\кид юность\100SSCAM\S7300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Anna\Ann 3\нмр2010-2011\кид юность\100SSCAM\S73000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Акция «Красный тюльпан»</a:t>
            </a:r>
          </a:p>
        </p:txBody>
      </p:sp>
      <p:pic>
        <p:nvPicPr>
          <p:cNvPr id="63490" name="Picture 2" descr="D:\Anna\Ann 3\нмр2010-2011\Школа\S730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54691" y="1600200"/>
            <a:ext cx="6034617" cy="452596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2" name="Picture 2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00125" y="2286000"/>
            <a:ext cx="148748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72250" y="1643063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5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85875" y="4214813"/>
            <a:ext cx="1595438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6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86563" y="4000500"/>
            <a:ext cx="130968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Проект «Кормушка для птиц»</a:t>
            </a:r>
          </a:p>
        </p:txBody>
      </p:sp>
      <p:pic>
        <p:nvPicPr>
          <p:cNvPr id="105474" name="Picture 2" descr="D:\Anna\Ann 2\Классное руководство 2012-2013\тимуровцы\проект тимуровского отряда кормушка для птиц\кормушка награждение\S73002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643438" y="3000372"/>
            <a:ext cx="4038600" cy="3028950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475" name="Picture 3" descr="D:\Anna\Ann 2\Классное руководство 2012-2013\тимуровцы\проект тимуровского отряда кормушка для птиц\проект\S73002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28596" y="1643050"/>
            <a:ext cx="4038600" cy="3028950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00826" y="1142984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29190" y="1357298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4000504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28926" y="4071942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Буклет - поздравление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00188" y="1857375"/>
          <a:ext cx="6035675" cy="4064000"/>
        </p:xfrm>
        <a:graphic>
          <a:graphicData uri="http://schemas.openxmlformats.org/presentationml/2006/ole">
            <p:oleObj spid="_x0000_s1026" name="Документ" r:id="rId3" imgW="9608681" imgH="6470365" progId="Word.Document.12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p-shkola.by/isimages/s000176_38422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2786058"/>
            <a:ext cx="2439326" cy="1666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http://bukvar.edu.ru/attach.asp?a_no=1052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14744" y="4500570"/>
            <a:ext cx="2000264" cy="1947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0" name="Picture 6" descr="Сильное фото  Другое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86512" y="2500306"/>
            <a:ext cx="2113763" cy="1757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2" name="Picture 8" descr="http://static.prima-tv.ru/static/uploaded/images/publications/large/1stydenti_pomogaut_pojilim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86512" y="4572008"/>
            <a:ext cx="2267847" cy="1785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4" name="Picture 10" descr="http://stat21.privet.ru/lr/0c137d795fe55719f46d8868bbb9f29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28992" y="2714620"/>
            <a:ext cx="2643206" cy="1601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6" name="Picture 12" descr="http://s15.radikal.ru/i189/1109/b9/ddb572131566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00034" y="4643446"/>
            <a:ext cx="2469456" cy="1847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352" name="Прямоугольник 10"/>
          <p:cNvSpPr>
            <a:spLocks noChangeArrowheads="1"/>
          </p:cNvSpPr>
          <p:nvPr/>
        </p:nvSpPr>
        <p:spPr bwMode="auto">
          <a:xfrm>
            <a:off x="285750" y="357188"/>
            <a:ext cx="44291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Пожилой человек, это вовсе не старый,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Это значит, он пОжил, мудрость обрёл.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Просто может быть так..., немного усталый,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Ведь всегда за собой молодёжь вперёд вёл.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От души он делился опытом, знаньем,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Помогал нам советом, примером своим.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Так примите от нас «спасибо» с признаньем,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За ваш труд бескорыстный на благо страны!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>
                <a:latin typeface="Times New Roman" pitchFamily="18" charset="0"/>
                <a:cs typeface="Times New Roman" pitchFamily="18" charset="0"/>
              </a:rPr>
            </a:b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3504" y="357166"/>
            <a:ext cx="3071834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проходи мимо!</a:t>
            </a:r>
          </a:p>
          <a:p>
            <a:pPr algn="ctr"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Окажи внимание!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4071942"/>
            <a:ext cx="2655534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Уступи место пожилым людям!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43306" y="4572008"/>
            <a:ext cx="208409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Помоги перейти дорогу </a:t>
            </a:r>
          </a:p>
          <a:p>
            <a:pPr algn="ctr"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пожилым людям!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72198" y="3643314"/>
            <a:ext cx="273889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Помоги донести тяжелые сумки </a:t>
            </a:r>
          </a:p>
          <a:p>
            <a:pPr algn="ctr"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пожилым людям!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86512" y="5715016"/>
            <a:ext cx="222323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Помоги пожилым людям </a:t>
            </a:r>
          </a:p>
          <a:p>
            <a:pPr algn="ctr"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хозяйству!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28662" y="4714884"/>
            <a:ext cx="1597232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Позвони родным!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43306" y="3857628"/>
            <a:ext cx="2208360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Поздравь с праздниками!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Акция «Профилактика ПДД»</a:t>
            </a:r>
          </a:p>
        </p:txBody>
      </p:sp>
      <p:pic>
        <p:nvPicPr>
          <p:cNvPr id="67586" name="Picture 2" descr="D:\Anna\Ann 2\классное руководство 2011-2012\тимуровцы\S730001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04" y="1357298"/>
            <a:ext cx="6000792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0" name="Picture 2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38" y="5214938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3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3" y="3786188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4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38" y="17145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5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15250" y="314325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6" descr="D:\Anna\Ann 2\Картинки\анимашки\7361173_37118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43813" y="642938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Акция «Посылка солдату»</a:t>
            </a:r>
          </a:p>
        </p:txBody>
      </p:sp>
      <p:pic>
        <p:nvPicPr>
          <p:cNvPr id="91138" name="Picture 2" descr="D:\Anna\Ann 2\классное руководство 2011-2012\внеклассные мероприятия акции конкурсы праздники\посылка\S730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54691" y="1600200"/>
            <a:ext cx="6034617" cy="4525963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15140" y="1000108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15140" y="4000504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28662" y="1000108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28662" y="3857628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Акция за «ЗОЖ»</a:t>
            </a:r>
          </a:p>
        </p:txBody>
      </p:sp>
      <p:pic>
        <p:nvPicPr>
          <p:cNvPr id="96258" name="Picture 2" descr="D:\Anna\Ann 2\Классное руководство 2012-2013\8 сентября день здоровья\День спорта\DSC081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54691" y="1600200"/>
            <a:ext cx="6034617" cy="4525963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72264" y="571480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786" y="3643314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57224" y="1285860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86578" y="3929066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Акция «Брось сигаретку. Возьми конфетку» </a:t>
            </a:r>
            <a:endParaRPr lang="ru-RU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214422"/>
            <a:ext cx="3714776" cy="2915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9058" y="3000372"/>
            <a:ext cx="4226364" cy="3316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72132" y="1142984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85852" y="4071942"/>
            <a:ext cx="17383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Связь с общественностью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142984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Интернет ресурсы</a:t>
            </a:r>
          </a:p>
          <a:p>
            <a:pPr algn="ctr">
              <a:buNone/>
            </a:pPr>
            <a:r>
              <a:rPr lang="ru-RU" b="1" dirty="0" smtClean="0"/>
              <a:t> </a:t>
            </a:r>
          </a:p>
          <a:p>
            <a:pPr algn="ctr">
              <a:buNone/>
            </a:pPr>
            <a:r>
              <a:rPr lang="ru-RU" b="1" dirty="0" smtClean="0"/>
              <a:t>Публикация информации о клубе в СМИ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Обновление школьного стенда клуба</a:t>
            </a:r>
          </a:p>
          <a:p>
            <a:endParaRPr lang="ru-RU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414" y="4500570"/>
            <a:ext cx="6572296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Межрегиональный слет президентов </a:t>
            </a:r>
            <a:r>
              <a:rPr lang="ru-RU" sz="3600" b="1" dirty="0" err="1" smtClean="0"/>
              <a:t>КИДов</a:t>
            </a:r>
            <a:endParaRPr lang="ru-RU" sz="3600" b="1" dirty="0"/>
          </a:p>
        </p:txBody>
      </p:sp>
      <p:pic>
        <p:nvPicPr>
          <p:cNvPr id="7170" name="Picture 2" descr="D:\Anna\Ann 3\научно-методическая работа 2012-2013\кид\межрегиональный слет президентов кида\S73002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D:\Anna\Ann 3\научно-методическая работа 2012-2013\кид\межрегиональный слет президентов кида\S73003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Направления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1285860"/>
            <a:ext cx="4929222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     </a:t>
            </a:r>
            <a:r>
              <a:rPr lang="ru-RU" sz="2400" b="1" dirty="0" smtClean="0">
                <a:solidFill>
                  <a:srgbClr val="C00000"/>
                </a:solidFill>
              </a:rPr>
              <a:t>Образовательные проекты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2428868"/>
            <a:ext cx="4929222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C00000"/>
                </a:solidFill>
              </a:rPr>
              <a:t>                   </a:t>
            </a:r>
            <a:r>
              <a:rPr lang="ru-RU" sz="2400" b="1" dirty="0" smtClean="0">
                <a:solidFill>
                  <a:srgbClr val="C00000"/>
                </a:solidFill>
              </a:rPr>
              <a:t>Культурные проекты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5984" y="3571876"/>
            <a:ext cx="4929222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C00000"/>
                </a:solidFill>
              </a:rPr>
              <a:t>              </a:t>
            </a:r>
            <a:r>
              <a:rPr lang="ru-RU" sz="2400" b="1" dirty="0" smtClean="0">
                <a:solidFill>
                  <a:srgbClr val="C00000"/>
                </a:solidFill>
              </a:rPr>
              <a:t>Благотворительные акции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4643446"/>
            <a:ext cx="4929222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C00000"/>
                </a:solidFill>
              </a:rPr>
              <a:t>               </a:t>
            </a:r>
            <a:r>
              <a:rPr lang="ru-RU" sz="2400" b="1" dirty="0" smtClean="0">
                <a:solidFill>
                  <a:srgbClr val="C00000"/>
                </a:solidFill>
              </a:rPr>
              <a:t>Связь с общественностью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«</a:t>
            </a:r>
            <a:r>
              <a:rPr lang="en-US" sz="3200" b="1" dirty="0" smtClean="0"/>
              <a:t>Smart Club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100354" name="Picture 2" descr="D:\Чайка\DSC054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1071546"/>
            <a:ext cx="4038600" cy="3028950"/>
          </a:xfrm>
          <a:prstGeom prst="rect">
            <a:avLst/>
          </a:prstGeom>
          <a:noFill/>
        </p:spPr>
      </p:pic>
      <p:pic>
        <p:nvPicPr>
          <p:cNvPr id="100355" name="Picture 3" descr="D:\Чайка\DSC054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1071546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2" descr="D:\Чайка\DSC0546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472" y="3500438"/>
            <a:ext cx="4038600" cy="3028950"/>
          </a:xfrm>
          <a:prstGeom prst="rect">
            <a:avLst/>
          </a:prstGeom>
          <a:noFill/>
        </p:spPr>
      </p:pic>
      <p:pic>
        <p:nvPicPr>
          <p:cNvPr id="8" name="Picture 3" descr="D:\Чайка\DSC0547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3438" y="350043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Фестиваль иностранный языков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282" name="Picture 2" descr="D:\Фестиваль\IMG_87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1285860"/>
            <a:ext cx="4038600" cy="2692400"/>
          </a:xfrm>
          <a:prstGeom prst="rect">
            <a:avLst/>
          </a:prstGeom>
          <a:noFill/>
        </p:spPr>
      </p:pic>
      <p:pic>
        <p:nvPicPr>
          <p:cNvPr id="97283" name="Picture 3" descr="D:\Фестиваль\IMG_89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1285860"/>
            <a:ext cx="4038600" cy="2692400"/>
          </a:xfrm>
          <a:prstGeom prst="rect">
            <a:avLst/>
          </a:prstGeom>
          <a:noFill/>
        </p:spPr>
      </p:pic>
      <p:pic>
        <p:nvPicPr>
          <p:cNvPr id="9" name="Picture 2" descr="D:\Фестиваль\IMG_883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3714752"/>
            <a:ext cx="4038600" cy="2692400"/>
          </a:xfrm>
          <a:prstGeom prst="rect">
            <a:avLst/>
          </a:prstGeom>
          <a:noFill/>
        </p:spPr>
      </p:pic>
      <p:pic>
        <p:nvPicPr>
          <p:cNvPr id="10" name="Picture 3" descr="D:\Фестиваль\IMG_894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3714752"/>
            <a:ext cx="4038600" cy="2692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D:\фестиваль1\S730030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214290"/>
            <a:ext cx="4038600" cy="3028950"/>
          </a:xfrm>
          <a:prstGeom prst="rect">
            <a:avLst/>
          </a:prstGeom>
          <a:noFill/>
        </p:spPr>
      </p:pic>
      <p:pic>
        <p:nvPicPr>
          <p:cNvPr id="98309" name="Picture 5" descr="D:\фестиваль1\S730030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214290"/>
            <a:ext cx="4038600" cy="3028950"/>
          </a:xfrm>
          <a:prstGeom prst="rect">
            <a:avLst/>
          </a:prstGeom>
          <a:noFill/>
        </p:spPr>
      </p:pic>
      <p:pic>
        <p:nvPicPr>
          <p:cNvPr id="14" name="Picture 2" descr="D:\фестиваль1\S730030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3357562"/>
            <a:ext cx="4038600" cy="3028950"/>
          </a:xfrm>
          <a:prstGeom prst="rect">
            <a:avLst/>
          </a:prstGeom>
          <a:noFill/>
        </p:spPr>
      </p:pic>
      <p:pic>
        <p:nvPicPr>
          <p:cNvPr id="15" name="Picture 3" descr="D:\фестиваль1\S730030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335756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latviesiem.co.uk/box/news/521.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5984" y="1214422"/>
            <a:ext cx="4357718" cy="3311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Проект «Ассоциированные школы ЮНЕСКО»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4857760"/>
            <a:ext cx="6572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     Распространение информации об ООН и ЮНЕСКО.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     Экология, охрана окружающей среды.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     Изучение всемирного культурного и природного наследия.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     Права человека, права ребенка, демократия, ненасилие.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857232"/>
            <a:ext cx="6877421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24" y="1000108"/>
            <a:ext cx="7476240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Мониторинги</a:t>
            </a:r>
            <a:endParaRPr lang="ru-RU" sz="18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Лингвострановедение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3000" b="1" dirty="0" smtClean="0"/>
              <a:t>обеспечивает повышение познавательной активности учеников;</a:t>
            </a:r>
          </a:p>
          <a:p>
            <a:r>
              <a:rPr lang="ru-RU" sz="3000" b="1" dirty="0" smtClean="0"/>
              <a:t> расширяет их коммуникативные возможности;</a:t>
            </a:r>
          </a:p>
          <a:p>
            <a:r>
              <a:rPr lang="ru-RU" sz="3000" b="1" dirty="0" smtClean="0"/>
              <a:t>благоприятствует созданию положительной мотивации на уроке; </a:t>
            </a:r>
          </a:p>
          <a:p>
            <a:r>
              <a:rPr lang="ru-RU" sz="3000" b="1" dirty="0" smtClean="0"/>
              <a:t>дает стимул к самостоятельной работе над языком;</a:t>
            </a:r>
          </a:p>
          <a:p>
            <a:r>
              <a:rPr lang="ru-RU" sz="3000" b="1" dirty="0" smtClean="0"/>
              <a:t>способствует решению воспитательных задач.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Спасибо за внимание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Секции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Секция по переписке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Секция творческая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Секция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«Проекты»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Секция «Благотворительные акции»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Секция страноведческая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Секция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Пресс- центр»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Секция «Патриот»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Образовательные проекты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800" b="1" dirty="0" smtClean="0"/>
              <a:t>Просмотр фильмов на английском языке</a:t>
            </a:r>
          </a:p>
          <a:p>
            <a:pPr algn="ctr">
              <a:buFont typeface="Wingdings" pitchFamily="2" charset="2"/>
              <a:buChar char="Ø"/>
            </a:pPr>
            <a:endParaRPr lang="ru-RU" sz="2800" b="1" dirty="0" smtClean="0"/>
          </a:p>
          <a:p>
            <a:pPr algn="ctr">
              <a:buFont typeface="Wingdings" pitchFamily="2" charset="2"/>
              <a:buChar char="Ø"/>
            </a:pPr>
            <a:r>
              <a:rPr lang="ru-RU" sz="2800" b="1" dirty="0" smtClean="0"/>
              <a:t>Участие в научно-практических конференциях, конкурсах и олимпиадах по английскому языку</a:t>
            </a:r>
          </a:p>
          <a:p>
            <a:pPr algn="ctr">
              <a:buFont typeface="Wingdings" pitchFamily="2" charset="2"/>
              <a:buChar char="Ø"/>
            </a:pPr>
            <a:endParaRPr lang="ru-RU" sz="2800" b="1" dirty="0" smtClean="0"/>
          </a:p>
          <a:p>
            <a:pPr algn="ctr">
              <a:buFont typeface="Wingdings" pitchFamily="2" charset="2"/>
              <a:buChar char="Ø"/>
            </a:pPr>
            <a:r>
              <a:rPr lang="ru-RU" sz="2800" b="1" dirty="0" smtClean="0"/>
              <a:t>Участие в зарубежных образовательных проектах 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Проекты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7161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«Лондон прошлый и настоящий»</a:t>
            </a:r>
          </a:p>
          <a:p>
            <a:pPr algn="ctr">
              <a:buFont typeface="Wingdings" pitchFamily="2" charset="2"/>
              <a:buChar char="Ø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«Компьютерный сленг в современном английском языке»</a:t>
            </a: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«Английский бутерброд»</a:t>
            </a:r>
          </a:p>
          <a:p>
            <a:pPr algn="ctr">
              <a:buFont typeface="Wingdings" pitchFamily="2" charset="2"/>
              <a:buChar char="Ø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«Автограф»</a:t>
            </a:r>
          </a:p>
          <a:p>
            <a:pPr algn="ctr">
              <a:buFont typeface="Wingdings" pitchFamily="2" charset="2"/>
              <a:buChar char="Ø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«Путешествие по Европе»</a:t>
            </a:r>
          </a:p>
          <a:p>
            <a:pPr algn="ctr">
              <a:buFont typeface="Wingdings" pitchFamily="2" charset="2"/>
              <a:buChar char="Ø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Сборник стихотворений</a:t>
            </a:r>
          </a:p>
          <a:p>
            <a:pPr algn="ctr">
              <a:buFont typeface="Wingdings" pitchFamily="2" charset="2"/>
              <a:buChar char="Ø"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The river Volga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Skyscrapers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Astronomical clocks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Mass Media</a:t>
            </a:r>
          </a:p>
          <a:p>
            <a:pPr algn="ctr">
              <a:buFont typeface="Wingdings" pitchFamily="2" charset="2"/>
              <a:buChar char="Ø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Ульяновск -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Крефельд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проектов</a:t>
            </a:r>
            <a:endParaRPr lang="ru-RU" dirty="0"/>
          </a:p>
        </p:txBody>
      </p:sp>
      <p:pic>
        <p:nvPicPr>
          <p:cNvPr id="5122" name="Picture 2" descr="D:\Anna\Ann 3\нмр2011-2012\аленький цветочек\аленький цветочек\S73000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1214422"/>
            <a:ext cx="3857652" cy="2893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D:\Anna\Ann 3\нмр2011-2012\малая академия 2012\100SSCAM\S730002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4942" y="1285860"/>
            <a:ext cx="2071702" cy="2762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6716" y="1714488"/>
            <a:ext cx="1428760" cy="1714512"/>
          </a:xfrm>
          <a:prstGeom prst="rect">
            <a:avLst/>
          </a:prstGeom>
          <a:noFill/>
        </p:spPr>
      </p:pic>
      <p:pic>
        <p:nvPicPr>
          <p:cNvPr id="6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99792" y="764704"/>
            <a:ext cx="1428760" cy="1714512"/>
          </a:xfrm>
          <a:prstGeom prst="rect">
            <a:avLst/>
          </a:prstGeom>
          <a:noFill/>
        </p:spPr>
      </p:pic>
      <p:pic>
        <p:nvPicPr>
          <p:cNvPr id="7" name="Picture 7" descr="D:\Anna\Ann 2\Картинки\анимашки\fe038a8b4960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330" y="1643050"/>
            <a:ext cx="1428760" cy="1714512"/>
          </a:xfrm>
          <a:prstGeom prst="rect">
            <a:avLst/>
          </a:prstGeom>
          <a:noFill/>
        </p:spPr>
      </p:pic>
      <p:pic>
        <p:nvPicPr>
          <p:cNvPr id="8" name="Рисунок 7" descr="C:\Documents and Settings\Admin\Мои документы\проект\S7300306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3714752"/>
            <a:ext cx="2286016" cy="2767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Anna\Ann 2\Классное руководство 2012-2013\тимуровцы\слет тимуровцев токарева проект барахов\2013-02-05 12.17.10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43636" y="4000504"/>
            <a:ext cx="2762491" cy="208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Documents and Settings\Admin\Мои документы\проект\бутеры\IMG_4279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86050" y="4286256"/>
            <a:ext cx="3357586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551</Words>
  <Application>Microsoft Office PowerPoint</Application>
  <PresentationFormat>Экран (4:3)</PresentationFormat>
  <Paragraphs>136</Paragraphs>
  <Slides>58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1" baseType="lpstr">
      <vt:lpstr>Тема Office</vt:lpstr>
      <vt:lpstr>Document</vt:lpstr>
      <vt:lpstr>Документ</vt:lpstr>
      <vt:lpstr>Влияние лингвострановедческого аспекта на мотивацию изучения иностранных языков</vt:lpstr>
      <vt:lpstr>Лингвострановедение должно служить опорой для поддержания мотивации</vt:lpstr>
      <vt:lpstr>Слайд 3</vt:lpstr>
      <vt:lpstr>Первый региональный слет КИДов</vt:lpstr>
      <vt:lpstr>Направления</vt:lpstr>
      <vt:lpstr>Секции</vt:lpstr>
      <vt:lpstr>Образовательные проекты</vt:lpstr>
      <vt:lpstr>Проекты</vt:lpstr>
      <vt:lpstr>Защита проектов</vt:lpstr>
      <vt:lpstr>IEARN</vt:lpstr>
      <vt:lpstr>ePals</vt:lpstr>
      <vt:lpstr>People to people</vt:lpstr>
      <vt:lpstr>Слайд 13</vt:lpstr>
      <vt:lpstr>Слайд 14</vt:lpstr>
      <vt:lpstr>Сотрудничество</vt:lpstr>
      <vt:lpstr>Культурные проекты</vt:lpstr>
      <vt:lpstr>Фестиваль английской песни</vt:lpstr>
      <vt:lpstr>Кукольный спектакль</vt:lpstr>
      <vt:lpstr>Сказка «Каша из топора» «Курочка и зернышко»</vt:lpstr>
      <vt:lpstr>«В гостях у сказки»               «Теремок»</vt:lpstr>
      <vt:lpstr>Хэллоуин           Рождество</vt:lpstr>
      <vt:lpstr>Юмористический киножурнал «Ералаш»</vt:lpstr>
      <vt:lpstr>«Фестиваль народов Поволжья»</vt:lpstr>
      <vt:lpstr>Postcrossing</vt:lpstr>
      <vt:lpstr> </vt:lpstr>
      <vt:lpstr>Слайд 26</vt:lpstr>
      <vt:lpstr>Слайд 27</vt:lpstr>
      <vt:lpstr>Поездка в г.Самара</vt:lpstr>
      <vt:lpstr>Мы в Саранске</vt:lpstr>
      <vt:lpstr>Чебоксары</vt:lpstr>
      <vt:lpstr>Болгары</vt:lpstr>
      <vt:lpstr>Музей «Симбирская фотография»       Музей «Столярная мастерская»</vt:lpstr>
      <vt:lpstr>Музей «Усадьба на Московской»                        Музей «Метеорологическая станция»</vt:lpstr>
      <vt:lpstr>Слайд 34</vt:lpstr>
      <vt:lpstr>Музей гражданской авиации</vt:lpstr>
      <vt:lpstr>Ульяновский краеведческий музей</vt:lpstr>
      <vt:lpstr>Благотворительные акции Charity: water</vt:lpstr>
      <vt:lpstr>Free rice</vt:lpstr>
      <vt:lpstr>Акция  «Книгу в каждую семью»</vt:lpstr>
      <vt:lpstr>Акция «Красный тюльпан»</vt:lpstr>
      <vt:lpstr>Проект «Кормушка для птиц»</vt:lpstr>
      <vt:lpstr>Буклет - поздравление</vt:lpstr>
      <vt:lpstr>Слайд 43</vt:lpstr>
      <vt:lpstr>Акция «Профилактика ПДД»</vt:lpstr>
      <vt:lpstr>Акция «Посылка солдату»</vt:lpstr>
      <vt:lpstr>Акция за «ЗОЖ»</vt:lpstr>
      <vt:lpstr>Акция «Брось сигаретку. Возьми конфетку» </vt:lpstr>
      <vt:lpstr>Связь с общественностью</vt:lpstr>
      <vt:lpstr>Межрегиональный слет президентов КИДов</vt:lpstr>
      <vt:lpstr>«Smart Club»</vt:lpstr>
      <vt:lpstr>Фестиваль иностранный языков </vt:lpstr>
      <vt:lpstr>Слайд 52</vt:lpstr>
      <vt:lpstr>Проект «Ассоциированные школы ЮНЕСКО»</vt:lpstr>
      <vt:lpstr>Слайд 54</vt:lpstr>
      <vt:lpstr>Слайд 55</vt:lpstr>
      <vt:lpstr>Мониторинги</vt:lpstr>
      <vt:lpstr>Лингвострановедение</vt:lpstr>
      <vt:lpstr>Спасибо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Клуб интернациональной дружбы (КИД)</dc:title>
  <dc:creator>admin</dc:creator>
  <cp:lastModifiedBy>re</cp:lastModifiedBy>
  <cp:revision>53</cp:revision>
  <dcterms:created xsi:type="dcterms:W3CDTF">2013-03-27T18:27:50Z</dcterms:created>
  <dcterms:modified xsi:type="dcterms:W3CDTF">2014-04-13T21:14:26Z</dcterms:modified>
</cp:coreProperties>
</file>