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3" r:id="rId2"/>
    <p:sldId id="285" r:id="rId3"/>
    <p:sldId id="277" r:id="rId4"/>
    <p:sldId id="301" r:id="rId5"/>
    <p:sldId id="314" r:id="rId6"/>
    <p:sldId id="311" r:id="rId7"/>
    <p:sldId id="313" r:id="rId8"/>
    <p:sldId id="315" r:id="rId9"/>
    <p:sldId id="316" r:id="rId10"/>
    <p:sldId id="317" r:id="rId11"/>
    <p:sldId id="319" r:id="rId12"/>
    <p:sldId id="312" r:id="rId13"/>
    <p:sldId id="320" r:id="rId1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FFCC00"/>
    <a:srgbClr val="FF0000"/>
    <a:srgbClr val="CC3300"/>
    <a:srgbClr val="FF00FF"/>
    <a:srgbClr val="CC66FF"/>
    <a:srgbClr val="FFFFFF"/>
    <a:srgbClr val="0000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6" autoAdjust="0"/>
    <p:restoredTop sz="94660"/>
  </p:normalViewPr>
  <p:slideViewPr>
    <p:cSldViewPr>
      <p:cViewPr varScale="1">
        <p:scale>
          <a:sx n="42" d="100"/>
          <a:sy n="42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Relationship Id="rId6" Type="http://schemas.microsoft.com/office/2006/relationships/legacyDiagramText" Target="legacyDiagramText12.bin"/><Relationship Id="rId5" Type="http://schemas.microsoft.com/office/2006/relationships/legacyDiagramText" Target="legacyDiagramText11.bin"/><Relationship Id="rId4" Type="http://schemas.microsoft.com/office/2006/relationships/legacyDiagramText" Target="legacyDiagramText10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488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88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5DD3-B61D-4F50-A24C-355D3FD90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1519-6832-432A-BA9D-C8F14B62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758F-DE97-4612-8C49-1FC0598F6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2AE-F15D-41F0-8519-8BB4820A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ABB4-EEA3-4F8D-A84D-2047FCA37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75B8-F415-48F1-BDE5-0899169BF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C33E-93BF-42CB-979D-4C1398E7A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1764-4DA9-4DDA-91BA-436200A2C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DC3D-E6F4-4666-BFFD-933118F69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543E-0847-49B2-BF6E-0C4C5B152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565DE-C4DE-4CFE-B603-89B071C25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059E4-A20F-45B6-99DB-6DC5D88A5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8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8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8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8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78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47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7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7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6439BFC-DCDE-4CF1-9F49-68080C726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78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78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1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ch549@sinergi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3" name="Picture 3" descr="Рисунок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97200"/>
            <a:ext cx="3960813" cy="3390900"/>
          </a:xfrm>
          <a:prstGeom prst="rect">
            <a:avLst/>
          </a:prstGeom>
          <a:noFill/>
          <a:ln w="76200" cmpd="tri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323850" y="476250"/>
            <a:ext cx="86407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Школьное проектное бюро «Лидер»</a:t>
            </a:r>
            <a: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ГБОУ СОШ 549 ЮАО</a:t>
            </a: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250825" y="0"/>
            <a:ext cx="8739188" cy="77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folHlink"/>
                </a:solidFill>
              </a:rPr>
              <a:t>В рамках работы ШПБ учащиеся </a:t>
            </a:r>
          </a:p>
          <a:p>
            <a:r>
              <a:rPr lang="ru-RU" sz="3600" b="1">
                <a:solidFill>
                  <a:schemeClr val="folHlink"/>
                </a:solidFill>
              </a:rPr>
              <a:t>изучают графический редактор</a:t>
            </a:r>
          </a:p>
          <a:p>
            <a:r>
              <a:rPr lang="ru-RU" sz="3600" b="1">
                <a:solidFill>
                  <a:schemeClr val="folHlink"/>
                </a:solidFill>
              </a:rPr>
              <a:t> КОМПАС,</a:t>
            </a:r>
          </a:p>
          <a:p>
            <a:r>
              <a:rPr lang="ru-RU" sz="3600" b="1">
                <a:solidFill>
                  <a:schemeClr val="folHlink"/>
                </a:solidFill>
              </a:rPr>
              <a:t> участвуют в </a:t>
            </a:r>
          </a:p>
          <a:p>
            <a:r>
              <a:rPr lang="ru-RU" sz="3600" b="1">
                <a:solidFill>
                  <a:schemeClr val="folHlink"/>
                </a:solidFill>
              </a:rPr>
              <a:t>городских и  международных </a:t>
            </a:r>
          </a:p>
          <a:p>
            <a:r>
              <a:rPr lang="ru-RU" sz="3600" b="1">
                <a:solidFill>
                  <a:schemeClr val="folHlink"/>
                </a:solidFill>
              </a:rPr>
              <a:t>сетевых олимпиадах и конкурсах </a:t>
            </a:r>
          </a:p>
          <a:p>
            <a:r>
              <a:rPr lang="ru-RU" sz="3600" b="1">
                <a:solidFill>
                  <a:schemeClr val="folHlink"/>
                </a:solidFill>
              </a:rPr>
              <a:t>2008-2010 -</a:t>
            </a:r>
          </a:p>
          <a:p>
            <a:r>
              <a:rPr lang="ru-RU" sz="3600" b="1">
                <a:solidFill>
                  <a:schemeClr val="folHlink"/>
                </a:solidFill>
              </a:rPr>
              <a:t> (15 призеров, 4 победителя)</a:t>
            </a:r>
          </a:p>
          <a:p>
            <a:r>
              <a:rPr lang="ru-RU" sz="3600" b="1">
                <a:solidFill>
                  <a:schemeClr val="folHlink"/>
                </a:solidFill>
              </a:rPr>
              <a:t> 2011 -</a:t>
            </a:r>
          </a:p>
          <a:p>
            <a:r>
              <a:rPr lang="ru-RU" sz="3600" b="1">
                <a:solidFill>
                  <a:schemeClr val="folHlink"/>
                </a:solidFill>
              </a:rPr>
              <a:t> школа стала </a:t>
            </a:r>
          </a:p>
          <a:p>
            <a:r>
              <a:rPr lang="ru-RU" sz="3600" b="1">
                <a:solidFill>
                  <a:schemeClr val="folHlink"/>
                </a:solidFill>
              </a:rPr>
              <a:t>победителем в городском </a:t>
            </a:r>
          </a:p>
          <a:p>
            <a:r>
              <a:rPr lang="ru-RU" sz="3600" b="1">
                <a:solidFill>
                  <a:schemeClr val="folHlink"/>
                </a:solidFill>
              </a:rPr>
              <a:t>сетевом конкурсе 3</a:t>
            </a:r>
            <a:r>
              <a:rPr lang="en-US" sz="3600" b="1">
                <a:solidFill>
                  <a:schemeClr val="folHlink"/>
                </a:solidFill>
              </a:rPr>
              <a:t>D</a:t>
            </a:r>
            <a:r>
              <a:rPr lang="ru-RU" sz="3600" b="1">
                <a:solidFill>
                  <a:schemeClr val="folHlink"/>
                </a:solidFill>
              </a:rPr>
              <a:t> моделирования</a:t>
            </a:r>
          </a:p>
          <a:p>
            <a:endParaRPr lang="ru-RU" sz="3600" b="1">
              <a:solidFill>
                <a:schemeClr val="folHlink"/>
              </a:solidFill>
            </a:endParaRPr>
          </a:p>
          <a:p>
            <a:endParaRPr lang="ru-RU" sz="3600" b="1">
              <a:solidFill>
                <a:schemeClr val="folHlink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42988" y="765175"/>
            <a:ext cx="7561262" cy="5616575"/>
            <a:chOff x="-1520" y="436"/>
            <a:chExt cx="3538" cy="2480"/>
          </a:xfrm>
        </p:grpSpPr>
        <p:pic>
          <p:nvPicPr>
            <p:cNvPr id="1230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520" y="436"/>
              <a:ext cx="3538" cy="2480"/>
            </a:xfrm>
            <a:prstGeom prst="rect">
              <a:avLst/>
            </a:prstGeom>
            <a:noFill/>
            <a:ln w="57150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12302" name="Rectangle 10"/>
            <p:cNvSpPr>
              <a:spLocks noChangeArrowheads="1"/>
            </p:cNvSpPr>
            <p:nvPr/>
          </p:nvSpPr>
          <p:spPr bwMode="auto">
            <a:xfrm>
              <a:off x="158" y="2568"/>
              <a:ext cx="1814" cy="2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>
                  <a:solidFill>
                    <a:srgbClr val="990000"/>
                  </a:solidFill>
                </a:rPr>
                <a:t>Яковлев</a:t>
              </a:r>
              <a:r>
                <a:rPr lang="ru-RU">
                  <a:solidFill>
                    <a:schemeClr val="folHlink"/>
                  </a:solidFill>
                </a:rPr>
                <a:t> </a:t>
              </a:r>
              <a:r>
                <a:rPr lang="ru-RU">
                  <a:solidFill>
                    <a:srgbClr val="990000"/>
                  </a:solidFill>
                </a:rPr>
                <a:t>Валерий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16013" y="765175"/>
            <a:ext cx="7415212" cy="5545138"/>
            <a:chOff x="1338" y="799"/>
            <a:chExt cx="3765" cy="2681"/>
          </a:xfrm>
        </p:grpSpPr>
        <p:pic>
          <p:nvPicPr>
            <p:cNvPr id="1229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8" y="799"/>
              <a:ext cx="3765" cy="2681"/>
            </a:xfrm>
            <a:prstGeom prst="rect">
              <a:avLst/>
            </a:prstGeom>
            <a:noFill/>
            <a:ln w="57150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12300" name="Rectangle 13"/>
            <p:cNvSpPr>
              <a:spLocks noChangeArrowheads="1"/>
            </p:cNvSpPr>
            <p:nvPr/>
          </p:nvSpPr>
          <p:spPr bwMode="auto">
            <a:xfrm>
              <a:off x="1474" y="3113"/>
              <a:ext cx="1814" cy="2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>
                  <a:solidFill>
                    <a:srgbClr val="990000"/>
                  </a:solidFill>
                </a:rPr>
                <a:t>Махов Максим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42988" y="836613"/>
            <a:ext cx="7489825" cy="5761037"/>
            <a:chOff x="2426" y="1705"/>
            <a:chExt cx="3674" cy="2615"/>
          </a:xfrm>
        </p:grpSpPr>
        <p:pic>
          <p:nvPicPr>
            <p:cNvPr id="12297" name="Picture 2" descr="C:\Documents and Settings\max\Рабочий стол\Безымянный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6" y="1705"/>
              <a:ext cx="3674" cy="2615"/>
            </a:xfrm>
            <a:prstGeom prst="rect">
              <a:avLst/>
            </a:prstGeom>
            <a:noFill/>
            <a:ln w="57150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12298" name="Rectangle 11"/>
            <p:cNvSpPr>
              <a:spLocks noChangeArrowheads="1"/>
            </p:cNvSpPr>
            <p:nvPr/>
          </p:nvSpPr>
          <p:spPr bwMode="auto">
            <a:xfrm>
              <a:off x="2517" y="1842"/>
              <a:ext cx="1814" cy="2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>
                  <a:solidFill>
                    <a:srgbClr val="990000"/>
                  </a:solidFill>
                </a:rPr>
                <a:t>Махов Максим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11188" y="1125538"/>
            <a:ext cx="8280400" cy="5111750"/>
            <a:chOff x="1429" y="663"/>
            <a:chExt cx="4128" cy="2334"/>
          </a:xfrm>
        </p:grpSpPr>
        <p:pic>
          <p:nvPicPr>
            <p:cNvPr id="1229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9" y="663"/>
              <a:ext cx="4128" cy="2334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12296" name="Rectangle 12"/>
            <p:cNvSpPr>
              <a:spLocks noChangeArrowheads="1"/>
            </p:cNvSpPr>
            <p:nvPr/>
          </p:nvSpPr>
          <p:spPr bwMode="auto">
            <a:xfrm>
              <a:off x="3606" y="2568"/>
              <a:ext cx="1814" cy="2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>
                  <a:solidFill>
                    <a:srgbClr val="990000"/>
                  </a:solidFill>
                </a:rPr>
                <a:t>Тер-Аваков Георгий</a:t>
              </a:r>
            </a:p>
          </p:txBody>
        </p:sp>
      </p:grpSp>
    </p:spTree>
  </p:cSld>
  <p:clrMapOvr>
    <a:masterClrMapping/>
  </p:clrMapOvr>
  <p:transition spd="slow"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/>
      <p:bldP spid="2785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0645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Ежегодно учащиеся защищают свои проекты на школьной научно-практической конференции</a:t>
            </a:r>
          </a:p>
          <a:p>
            <a:pPr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(только за 2010-2011 уч. год учащиеся с 4 по 11 класс защитили 68 проектов) </a:t>
            </a:r>
          </a:p>
          <a:p>
            <a:pPr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 2008- 2011 г.г.    54 проекта были представлены на Всероссийский фестиваль ПОРТФОЛИО издательского дома «Первое сентября» </a:t>
            </a:r>
          </a:p>
        </p:txBody>
      </p:sp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2" cstate="print"/>
          <a:srcRect l="7249" t="11832" r="7039" b="7150"/>
          <a:stretch>
            <a:fillRect/>
          </a:stretch>
        </p:blipFill>
        <p:spPr bwMode="auto">
          <a:xfrm>
            <a:off x="3995738" y="2781300"/>
            <a:ext cx="4751387" cy="3725863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3" cstate="print"/>
          <a:srcRect l="2585" t="10786" r="7545" b="7304"/>
          <a:stretch>
            <a:fillRect/>
          </a:stretch>
        </p:blipFill>
        <p:spPr bwMode="auto">
          <a:xfrm>
            <a:off x="250825" y="333375"/>
            <a:ext cx="4897438" cy="367347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80582" name="Picture 6" descr="CIMG24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60350"/>
            <a:ext cx="5257800" cy="322262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80581" name="Picture 5"/>
          <p:cNvPicPr>
            <a:picLocks noChangeAspect="1" noChangeArrowheads="1"/>
          </p:cNvPicPr>
          <p:nvPr/>
        </p:nvPicPr>
        <p:blipFill>
          <a:blip r:embed="rId5" cstate="print"/>
          <a:srcRect l="4361" t="19048" r="7664" b="9448"/>
          <a:stretch>
            <a:fillRect/>
          </a:stretch>
        </p:blipFill>
        <p:spPr bwMode="auto">
          <a:xfrm>
            <a:off x="323850" y="3068638"/>
            <a:ext cx="4752975" cy="339407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7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76225" y="1196975"/>
            <a:ext cx="88058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Одним из главных достижений </a:t>
            </a:r>
          </a:p>
          <a:p>
            <a:r>
              <a:rPr lang="ru-RU" sz="2800" b="1">
                <a:solidFill>
                  <a:schemeClr val="folHlink"/>
                </a:solidFill>
              </a:rPr>
              <a:t>работы школьного </a:t>
            </a:r>
          </a:p>
          <a:p>
            <a:r>
              <a:rPr lang="ru-RU" sz="2800" b="1">
                <a:solidFill>
                  <a:schemeClr val="folHlink"/>
                </a:solidFill>
              </a:rPr>
              <a:t>проектного бюро </a:t>
            </a:r>
          </a:p>
          <a:p>
            <a:r>
              <a:rPr lang="ru-RU" sz="2800" b="1">
                <a:solidFill>
                  <a:schemeClr val="folHlink"/>
                </a:solidFill>
              </a:rPr>
              <a:t>является трансляция опыта работы на ВВЦ </a:t>
            </a:r>
          </a:p>
          <a:p>
            <a:r>
              <a:rPr lang="ru-RU" sz="2800" b="1">
                <a:solidFill>
                  <a:schemeClr val="folHlink"/>
                </a:solidFill>
              </a:rPr>
              <a:t>в рамках </a:t>
            </a:r>
            <a:endParaRPr lang="en-US" sz="2800" b="1">
              <a:solidFill>
                <a:schemeClr val="folHlink"/>
              </a:solidFill>
            </a:endParaRPr>
          </a:p>
          <a:p>
            <a:r>
              <a:rPr lang="ru-RU" sz="2800" b="1">
                <a:solidFill>
                  <a:schemeClr val="folHlink"/>
                </a:solidFill>
              </a:rPr>
              <a:t>Всероссийской  выставки </a:t>
            </a:r>
            <a:endParaRPr lang="en-US" sz="2800" b="1">
              <a:solidFill>
                <a:schemeClr val="folHlink"/>
              </a:solidFill>
            </a:endParaRPr>
          </a:p>
          <a:p>
            <a:r>
              <a:rPr lang="ru-RU" sz="2800" b="1">
                <a:solidFill>
                  <a:schemeClr val="folHlink"/>
                </a:solidFill>
              </a:rPr>
              <a:t>научно-технического творчества молодежи </a:t>
            </a:r>
            <a:endParaRPr lang="en-US" sz="2800" b="1">
              <a:solidFill>
                <a:schemeClr val="folHlink"/>
              </a:solidFill>
            </a:endParaRPr>
          </a:p>
          <a:p>
            <a:r>
              <a:rPr lang="ru-RU" sz="2800" b="1">
                <a:solidFill>
                  <a:schemeClr val="folHlink"/>
                </a:solidFill>
              </a:rPr>
              <a:t>и участие в </a:t>
            </a:r>
          </a:p>
          <a:p>
            <a:r>
              <a:rPr lang="ru-RU" sz="2800" b="1">
                <a:solidFill>
                  <a:schemeClr val="folHlink"/>
                </a:solidFill>
              </a:rPr>
              <a:t>международной конференции</a:t>
            </a:r>
          </a:p>
          <a:p>
            <a:r>
              <a:rPr lang="ru-RU" sz="2800" b="1">
                <a:solidFill>
                  <a:schemeClr val="folHlink"/>
                </a:solidFill>
              </a:rPr>
              <a:t> «Информационные технологии в образовании»</a:t>
            </a:r>
          </a:p>
        </p:txBody>
      </p:sp>
      <p:pic>
        <p:nvPicPr>
          <p:cNvPr id="275459" name="Picture 3" descr="IMG_1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4248150" cy="2879725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75460" name="Picture 4" descr="Рисунок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284538"/>
            <a:ext cx="44069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1" name="Picture 5" descr="2008-09-01 09-18-00_05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357563"/>
            <a:ext cx="2328863" cy="33115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75463" name="Picture 7" descr="Диплом Терех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260350"/>
            <a:ext cx="4105275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  <p:bldP spid="2754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80645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Контакты ГБОУ СОШ 549:  </a:t>
            </a:r>
          </a:p>
          <a:p>
            <a:r>
              <a:rPr lang="ru-RU" sz="4400"/>
              <a:t>Кировоградская, д.21,  </a:t>
            </a:r>
            <a:r>
              <a:rPr lang="ru-RU" sz="4400" u="sng">
                <a:hlinkClick r:id="rId2"/>
              </a:rPr>
              <a:t>Sch549@sinergi.ru</a:t>
            </a:r>
            <a:r>
              <a:rPr lang="ru-RU" sz="4400"/>
              <a:t> , </a:t>
            </a:r>
          </a:p>
          <a:p>
            <a:r>
              <a:rPr lang="ru-RU" sz="4400"/>
              <a:t>тел. (495) 387-60-33;  </a:t>
            </a:r>
          </a:p>
          <a:p>
            <a:r>
              <a:rPr lang="ru-RU" sz="4400"/>
              <a:t>факс:  (495)386-89-27</a:t>
            </a:r>
          </a:p>
          <a:p>
            <a:r>
              <a:rPr lang="ru-RU" sz="4400"/>
              <a:t> 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6" name="Organization Chart 2"/>
          <p:cNvGraphicFramePr>
            <a:graphicFrameLocks/>
          </p:cNvGraphicFramePr>
          <p:nvPr>
            <p:ph/>
          </p:nvPr>
        </p:nvGraphicFramePr>
        <p:xfrm>
          <a:off x="1187450" y="260350"/>
          <a:ext cx="6624638" cy="62245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205841" name="_s1040"/>
          <p:cNvSpPr>
            <a:spLocks noChangeArrowheads="1"/>
          </p:cNvSpPr>
          <p:nvPr/>
        </p:nvSpPr>
        <p:spPr bwMode="auto">
          <a:xfrm>
            <a:off x="4716463" y="5229225"/>
            <a:ext cx="3095625" cy="1295400"/>
          </a:xfrm>
          <a:prstGeom prst="bevel">
            <a:avLst>
              <a:gd name="adj" fmla="val 12500"/>
            </a:avLst>
          </a:prstGeom>
          <a:solidFill>
            <a:srgbClr val="FF9900">
              <a:alpha val="50195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2400" b="1">
                <a:solidFill>
                  <a:srgbClr val="CC3300"/>
                </a:solidFill>
              </a:rPr>
              <a:t>ШПБ</a:t>
            </a:r>
          </a:p>
          <a:p>
            <a:r>
              <a:rPr lang="ru-RU" sz="2400" b="1">
                <a:solidFill>
                  <a:srgbClr val="CC3300"/>
                </a:solidFill>
              </a:rPr>
              <a:t>«Лидер»</a:t>
            </a:r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 flipV="1">
            <a:off x="4500563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05826" grpId="0"/>
      <p:bldP spid="205841" grpId="0" animBg="1"/>
      <p:bldP spid="2058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rganization Chart 2"/>
          <p:cNvGraphicFramePr>
            <a:graphicFrameLocks/>
          </p:cNvGraphicFramePr>
          <p:nvPr>
            <p:ph/>
          </p:nvPr>
        </p:nvGraphicFramePr>
        <p:xfrm>
          <a:off x="1116013" y="260350"/>
          <a:ext cx="6875462" cy="62642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622800" y="5300663"/>
            <a:ext cx="45212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i="1" u="sng">
                <a:solidFill>
                  <a:srgbClr val="FFCC00"/>
                </a:solidFill>
              </a:rPr>
              <a:t>ШПБ имеет  нормативные документы:</a:t>
            </a:r>
          </a:p>
          <a:p>
            <a:pPr algn="l">
              <a:buFontTx/>
              <a:buChar char="•"/>
            </a:pPr>
            <a:r>
              <a:rPr lang="ru-RU" sz="2000"/>
              <a:t>  Положение</a:t>
            </a:r>
          </a:p>
          <a:p>
            <a:pPr algn="l">
              <a:buFontTx/>
              <a:buChar char="•"/>
            </a:pPr>
            <a:r>
              <a:rPr lang="ru-RU" sz="2000"/>
              <a:t>  Устав 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7346" grpId="0"/>
      <p:bldP spid="573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765175"/>
            <a:ext cx="8007350" cy="5329238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CC00"/>
                </a:solidFill>
              </a:rPr>
              <a:t>В рамках ШПБ «Лидер» создается много проектов по четырем основным направлениям: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effectLst/>
              </a:rPr>
              <a:t>Проекты дидактического характера</a:t>
            </a:r>
            <a:r>
              <a:rPr lang="ru-RU" i="1" dirty="0" smtClean="0">
                <a:effectLst/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dirty="0" smtClean="0">
                <a:effectLst/>
              </a:rPr>
              <a:t>Проекты - презентации</a:t>
            </a:r>
            <a:r>
              <a:rPr lang="ru-RU" i="1" dirty="0" smtClean="0">
                <a:effectLst/>
              </a:rPr>
              <a:t> </a:t>
            </a:r>
            <a:endParaRPr lang="en-US" i="1" dirty="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dirty="0" smtClean="0">
                <a:effectLst/>
              </a:rPr>
              <a:t>Научно-ориентированные проекты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dirty="0" smtClean="0">
                <a:effectLst/>
              </a:rPr>
              <a:t>Социально значимые проекты</a:t>
            </a:r>
            <a:endParaRPr lang="en-US" i="1" dirty="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i="1" dirty="0" smtClean="0">
              <a:effectLst/>
            </a:endParaRPr>
          </a:p>
        </p:txBody>
      </p:sp>
    </p:spTree>
  </p:cSld>
  <p:clrMapOvr>
    <a:masterClrMapping/>
  </p:clrMapOvr>
  <p:transition spd="slow" advClick="0" advTm="1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684213" y="47625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ru-RU" sz="2400" b="1" i="1">
                <a:solidFill>
                  <a:schemeClr val="accent2"/>
                </a:solidFill>
              </a:rPr>
              <a:t> Проекты дидактического характера</a:t>
            </a:r>
          </a:p>
        </p:txBody>
      </p:sp>
      <p:pic>
        <p:nvPicPr>
          <p:cNvPr id="27239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2409825" cy="3111500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72399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196975"/>
            <a:ext cx="2717800" cy="3240088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2724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284538"/>
            <a:ext cx="2084388" cy="2881312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7240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581525"/>
            <a:ext cx="2627312" cy="1414463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7240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1628775"/>
            <a:ext cx="3200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0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933825"/>
            <a:ext cx="3200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2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7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7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7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971550" y="549275"/>
            <a:ext cx="42148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ru-RU" sz="2400" b="1" i="1">
                <a:solidFill>
                  <a:schemeClr val="accent2"/>
                </a:solidFill>
              </a:rPr>
              <a:t> Проекты - презентации</a:t>
            </a:r>
            <a:r>
              <a:rPr lang="ru-RU" i="1">
                <a:solidFill>
                  <a:schemeClr val="accent2"/>
                </a:solidFill>
              </a:rPr>
              <a:t> </a:t>
            </a:r>
            <a:endParaRPr lang="en-US" i="1">
              <a:solidFill>
                <a:schemeClr val="accent2"/>
              </a:solidFill>
            </a:endParaRPr>
          </a:p>
          <a:p>
            <a:pPr algn="l"/>
            <a:endParaRPr lang="ru-RU"/>
          </a:p>
        </p:txBody>
      </p:sp>
      <p:pic>
        <p:nvPicPr>
          <p:cNvPr id="2693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527425" cy="2822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93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644900"/>
            <a:ext cx="2460625" cy="295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93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125538"/>
            <a:ext cx="3527425" cy="2822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932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716338"/>
            <a:ext cx="3529013" cy="2824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ru-RU" sz="2400" b="1" i="1">
                <a:solidFill>
                  <a:schemeClr val="accent2"/>
                </a:solidFill>
              </a:rPr>
              <a:t> Социально значимые проекты</a:t>
            </a:r>
          </a:p>
        </p:txBody>
      </p:sp>
      <p:pic>
        <p:nvPicPr>
          <p:cNvPr id="273411" name="Picture 3" descr="IMG_0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4033837" cy="2486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3412" name="Picture 4" descr="нет наркотик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513"/>
            <a:ext cx="1733550" cy="2447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3413" name="Picture 5" descr="_DSC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125538"/>
            <a:ext cx="2311400" cy="2447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60800"/>
            <a:ext cx="3414713" cy="2732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3415" name="Picture 7" descr="DSC_095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221163"/>
            <a:ext cx="2952750" cy="2368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3416" name="Picture 8" descr="скамей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292600"/>
            <a:ext cx="1593850" cy="2232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0" y="3573463"/>
            <a:ext cx="474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993300"/>
                </a:solidFill>
              </a:rPr>
              <a:t>«Георгиевская лента в моей семье»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403350" y="2420938"/>
            <a:ext cx="6696075" cy="41767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За пять лет (2008-2013)  лауреатами конкурса проектных и исследовательских работ в МГТУ им. Баумана стали 22 учащихся,  среди которых двенадцать  стали победителями и получили дипломы за лучшие проекты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7866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Опыт работы в рамках ШПБ позволяет учащимся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успешно выполнять исследовательские проекты </a:t>
            </a:r>
            <a:b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 базе ВУЗа</a:t>
            </a:r>
            <a:b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УЧАСТНИКИ КОНФЕРЕНЦИИ</a:t>
            </a: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b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«Шаг в будущее, Москва!»</a:t>
            </a: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build="p"/>
      <p:bldP spid="276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6142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ru-RU" sz="2400" b="1" i="1">
                <a:solidFill>
                  <a:schemeClr val="accent2"/>
                </a:solidFill>
              </a:rPr>
              <a:t> Научно-ориентированные проекты, </a:t>
            </a:r>
          </a:p>
          <a:p>
            <a:pPr algn="l"/>
            <a:r>
              <a:rPr lang="ru-RU" sz="2400" b="1" i="1">
                <a:solidFill>
                  <a:schemeClr val="accent2"/>
                </a:solidFill>
              </a:rPr>
              <a:t>проекты профильного уровня</a:t>
            </a:r>
            <a:r>
              <a:rPr lang="ru-RU" sz="2400"/>
              <a:t> </a:t>
            </a:r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052513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4103688" cy="3001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7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500438"/>
            <a:ext cx="4033837" cy="3025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75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650" y="3860800"/>
            <a:ext cx="3816350" cy="2836863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2330</TotalTime>
  <Words>304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Wingdings</vt:lpstr>
      <vt:lpstr>Calibri</vt:lpstr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№549 с гордостью представляет</dc:title>
  <dc:creator>007_64</dc:creator>
  <cp:lastModifiedBy>re</cp:lastModifiedBy>
  <cp:revision>107</cp:revision>
  <dcterms:created xsi:type="dcterms:W3CDTF">2008-05-06T13:30:38Z</dcterms:created>
  <dcterms:modified xsi:type="dcterms:W3CDTF">2014-04-13T22:49:54Z</dcterms:modified>
</cp:coreProperties>
</file>