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6" r:id="rId3"/>
    <p:sldId id="267" r:id="rId4"/>
    <p:sldId id="260" r:id="rId5"/>
    <p:sldId id="257" r:id="rId6"/>
    <p:sldId id="263" r:id="rId7"/>
    <p:sldId id="262" r:id="rId8"/>
    <p:sldId id="261" r:id="rId9"/>
    <p:sldId id="259" r:id="rId10"/>
    <p:sldId id="265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3300"/>
    <a:srgbClr val="EEF3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651" autoAdjust="0"/>
  </p:normalViewPr>
  <p:slideViewPr>
    <p:cSldViewPr>
      <p:cViewPr varScale="1">
        <p:scale>
          <a:sx n="68" d="100"/>
          <a:sy n="68" d="100"/>
        </p:scale>
        <p:origin x="-108" y="-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EEBC8-1725-47CB-8C66-0428E86804BB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4B7C2-DF00-4423-B4A3-08EDF71E8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9835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3FB47-23CA-46DB-BD3D-275B02288772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1AA4D-EE83-4E3B-914F-752903C9D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02681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1AA4D-EE83-4E3B-914F-752903C9DF67}" type="slidenum">
              <a:rPr lang="ru-RU" smtClean="0"/>
              <a:t>1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08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4911-CAA0-457C-A3CB-DFC9D459A6E8}" type="datetime1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3BFB-C3E2-45AC-BB6F-657F604C1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60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FD48B-69BE-4CDF-8BE1-4715736C5382}" type="datetime1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3BFB-C3E2-45AC-BB6F-657F604C1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44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B179-A43C-49D8-9A85-51EB0ECB28C1}" type="datetime1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3BFB-C3E2-45AC-BB6F-657F604C1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587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65722-1D39-49EF-91A9-AAA862827734}" type="datetime1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3BFB-C3E2-45AC-BB6F-657F604C1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231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A478-E1E0-44F4-884C-77AA62EFB96F}" type="datetime1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3BFB-C3E2-45AC-BB6F-657F604C1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11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BF7A-A34C-4C2F-807C-4A8C47C584A1}" type="datetime1">
              <a:rPr lang="ru-RU" smtClean="0"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3BFB-C3E2-45AC-BB6F-657F604C1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369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D18F-BF32-4E43-86F2-01504DB4F562}" type="datetime1">
              <a:rPr lang="ru-RU" smtClean="0"/>
              <a:t>09.02.2014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3BFB-C3E2-45AC-BB6F-657F604C1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646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BA45-351B-4D1B-BBF9-6E0D05A37DC0}" type="datetime1">
              <a:rPr lang="ru-RU" smtClean="0"/>
              <a:t>09.02.2014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3BFB-C3E2-45AC-BB6F-657F604C1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58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0CBD6-4110-45E5-B45C-7424102EB7B4}" type="datetime1">
              <a:rPr lang="ru-RU" smtClean="0"/>
              <a:t>09.02.2014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3BFB-C3E2-45AC-BB6F-657F604C1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656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3DA9-59B8-4B2F-A47E-0CE1FF630FF7}" type="datetime1">
              <a:rPr lang="ru-RU" smtClean="0"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3BFB-C3E2-45AC-BB6F-657F604C1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87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74CC-9E20-41C1-99E3-FCD35E9E9F1F}" type="datetime1">
              <a:rPr lang="ru-RU" smtClean="0"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3BFB-C3E2-45AC-BB6F-657F604C1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718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14000"/>
                <a:lumOff val="86000"/>
                <a:alpha val="0"/>
              </a:schemeClr>
            </a:gs>
            <a:gs pos="11000">
              <a:srgbClr val="FFFF00"/>
            </a:gs>
            <a:gs pos="89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77E68-08D7-43CA-91D8-9A1A7ACDCC3E}" type="datetime1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A3BFB-C3E2-45AC-BB6F-657F604C1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2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23520" y="980728"/>
            <a:ext cx="452048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Имя </a:t>
            </a:r>
          </a:p>
          <a:p>
            <a:pPr algn="ctr"/>
            <a:r>
              <a:rPr lang="ru-RU" sz="32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числительное </a:t>
            </a:r>
          </a:p>
          <a:p>
            <a:pPr algn="ctr"/>
            <a:r>
              <a:rPr lang="ru-RU" sz="32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Как</a:t>
            </a:r>
          </a:p>
          <a:p>
            <a:pPr algn="ctr"/>
            <a:r>
              <a:rPr lang="ru-RU" sz="32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часть речи</a:t>
            </a:r>
            <a:endParaRPr lang="ru-RU" sz="32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60268" y="4005064"/>
            <a:ext cx="4183732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Урок </a:t>
            </a:r>
          </a:p>
          <a:p>
            <a:pPr algn="ctr"/>
            <a:r>
              <a:rPr lang="ru-RU" sz="20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русского языка </a:t>
            </a:r>
          </a:p>
          <a:p>
            <a:pPr algn="ctr"/>
            <a:r>
              <a:rPr lang="ru-RU" sz="20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в 6 классе</a:t>
            </a:r>
          </a:p>
          <a:p>
            <a:pPr algn="ctr"/>
            <a:endParaRPr lang="ru-RU" sz="2000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anose="020B0A04020102020204" pitchFamily="34" charset="0"/>
            </a:endParaRPr>
          </a:p>
          <a:p>
            <a:pPr algn="ctr"/>
            <a:endParaRPr lang="ru-RU" sz="2000" b="1" cap="all" dirty="0" smtClean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0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Учитель ГБОУ СОШ 7 УМИ</a:t>
            </a:r>
            <a:br>
              <a:rPr lang="ru-RU" sz="20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</a:br>
            <a:r>
              <a:rPr lang="ru-RU" sz="20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Феоктистова С.А.</a:t>
            </a:r>
            <a:endParaRPr lang="ru-RU" sz="2000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3BFB-C3E2-45AC-BB6F-657F604C1686}" type="slidenum">
              <a:rPr lang="ru-RU" smtClean="0"/>
              <a:t>1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12" y="404664"/>
            <a:ext cx="4301981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9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3BFB-C3E2-45AC-BB6F-657F604C1686}" type="slidenum">
              <a:rPr lang="ru-RU" smtClean="0"/>
              <a:t>10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8" b="17847"/>
          <a:stretch/>
        </p:blipFill>
        <p:spPr>
          <a:xfrm>
            <a:off x="755576" y="3089429"/>
            <a:ext cx="7620000" cy="34504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58656" y="404664"/>
            <a:ext cx="618092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Оцени свою работу на уроке и  займи 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место на пьедестале!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9050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3BFB-C3E2-45AC-BB6F-657F604C1686}" type="slidenum">
              <a:rPr lang="ru-RU" smtClean="0"/>
              <a:t>11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43608" y="548680"/>
            <a:ext cx="7200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Домашнее задание: </a:t>
            </a:r>
          </a:p>
          <a:p>
            <a:pPr algn="ctr"/>
            <a:endParaRPr lang="ru-RU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u-RU" sz="3600" b="1" dirty="0" smtClean="0">
                <a:solidFill>
                  <a:srgbClr val="0070C0"/>
                </a:solidFill>
              </a:rPr>
              <a:t>§ 67;</a:t>
            </a:r>
          </a:p>
          <a:p>
            <a:pPr algn="ctr"/>
            <a:endParaRPr lang="ru-RU" sz="3600" b="1" dirty="0" smtClean="0">
              <a:solidFill>
                <a:srgbClr val="0070C0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u-RU" sz="3600" b="1" dirty="0" smtClean="0">
                <a:solidFill>
                  <a:srgbClr val="0070C0"/>
                </a:solidFill>
              </a:rPr>
              <a:t>записать по 20 примеров названий (книг, кинофильмов, мультфильмов,  музыкальных произведений), в состав которых входят имена числительные.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37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3BFB-C3E2-45AC-BB6F-657F604C1686}" type="slidenum">
              <a:rPr lang="ru-RU" smtClean="0"/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2420888"/>
            <a:ext cx="5400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2. </a:t>
            </a:r>
            <a:r>
              <a:rPr lang="ru-RU" sz="3200" b="1" dirty="0" smtClean="0">
                <a:solidFill>
                  <a:srgbClr val="C00000"/>
                </a:solidFill>
              </a:rPr>
              <a:t>Один</a:t>
            </a:r>
            <a:r>
              <a:rPr lang="ru-RU" sz="3200" b="1" dirty="0" smtClean="0">
                <a:solidFill>
                  <a:srgbClr val="00B050"/>
                </a:solidFill>
              </a:rPr>
              <a:t> </a:t>
            </a:r>
            <a:r>
              <a:rPr lang="ru-RU" sz="3200" b="1" dirty="0">
                <a:solidFill>
                  <a:srgbClr val="00B050"/>
                </a:solidFill>
              </a:rPr>
              <a:t>бежит, </a:t>
            </a:r>
            <a:r>
              <a:rPr lang="ru-RU" sz="3200" b="1" dirty="0" smtClean="0">
                <a:solidFill>
                  <a:srgbClr val="C00000"/>
                </a:solidFill>
              </a:rPr>
              <a:t>второй</a:t>
            </a:r>
            <a:r>
              <a:rPr lang="ru-RU" sz="3200" b="1" dirty="0" smtClean="0">
                <a:solidFill>
                  <a:srgbClr val="00B050"/>
                </a:solidFill>
              </a:rPr>
              <a:t> </a:t>
            </a:r>
            <a:r>
              <a:rPr lang="ru-RU" sz="3200" b="1" dirty="0">
                <a:solidFill>
                  <a:srgbClr val="00B050"/>
                </a:solidFill>
              </a:rPr>
              <a:t>– лежит, </a:t>
            </a:r>
            <a:r>
              <a:rPr lang="ru-RU" sz="3200" b="1" dirty="0">
                <a:solidFill>
                  <a:srgbClr val="C00000"/>
                </a:solidFill>
              </a:rPr>
              <a:t>третий</a:t>
            </a:r>
            <a:r>
              <a:rPr lang="ru-RU" sz="3200" b="1" dirty="0">
                <a:solidFill>
                  <a:srgbClr val="00B050"/>
                </a:solidFill>
              </a:rPr>
              <a:t> – кланяется.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0286" y="1340768"/>
            <a:ext cx="65231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1. </a:t>
            </a:r>
            <a:r>
              <a:rPr lang="ru-RU" sz="3200" b="1" dirty="0" smtClean="0">
                <a:solidFill>
                  <a:srgbClr val="C00000"/>
                </a:solidFill>
              </a:rPr>
              <a:t>Четыре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>
                <a:solidFill>
                  <a:srgbClr val="0070C0"/>
                </a:solidFill>
              </a:rPr>
              <a:t>братца друг за другом бегут, все никак не </a:t>
            </a:r>
            <a:r>
              <a:rPr lang="ru-RU" sz="3200" b="1" dirty="0" smtClean="0">
                <a:solidFill>
                  <a:srgbClr val="0070C0"/>
                </a:solidFill>
              </a:rPr>
              <a:t>догонят.</a:t>
            </a:r>
            <a:endParaRPr lang="ru-RU" sz="3200" b="1" dirty="0">
              <a:solidFill>
                <a:srgbClr val="0070C0"/>
              </a:solidFill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429000"/>
            <a:ext cx="55801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3.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Сто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один брат в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один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ряд вместе связаны стоят.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694827"/>
            <a:ext cx="2008601" cy="19190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60" y="4671774"/>
            <a:ext cx="2472940" cy="19420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353" y="4672463"/>
            <a:ext cx="2474079" cy="185288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630423" y="147979"/>
            <a:ext cx="61206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8000"/>
                </a:solidFill>
              </a:rPr>
              <a:t>Угадай-ка и  сформулируй </a:t>
            </a:r>
            <a:r>
              <a:rPr lang="ru-RU" sz="3200" b="1" i="1" dirty="0">
                <a:solidFill>
                  <a:srgbClr val="008000"/>
                </a:solidFill>
              </a:rPr>
              <a:t>цель на этот урок.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48064" y="4941168"/>
            <a:ext cx="611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1</a:t>
            </a:r>
            <a:endParaRPr lang="ru-RU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60332" y="4648780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2</a:t>
            </a:r>
            <a:endParaRPr lang="ru-RU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81098" y="4648780"/>
            <a:ext cx="33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3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57507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3BFB-C3E2-45AC-BB6F-657F604C1686}" type="slidenum">
              <a:rPr lang="ru-RU" smtClean="0"/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4225620"/>
            <a:ext cx="45720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6. Хоть</a:t>
            </a:r>
            <a:r>
              <a:rPr lang="ru-RU" sz="2800" b="1" dirty="0">
                <a:solidFill>
                  <a:srgbClr val="00B050"/>
                </a:solidFill>
              </a:rPr>
              <a:t>  имеет он  три глаза,</a:t>
            </a:r>
          </a:p>
          <a:p>
            <a:pPr algn="ctr"/>
            <a:r>
              <a:rPr lang="ru-RU" sz="2800" b="1" dirty="0">
                <a:solidFill>
                  <a:srgbClr val="00B050"/>
                </a:solidFill>
              </a:rPr>
              <a:t>Но не смотрит всеми сразу,</a:t>
            </a:r>
          </a:p>
          <a:p>
            <a:pPr algn="ctr"/>
            <a:r>
              <a:rPr lang="ru-RU" sz="2800" b="1" dirty="0">
                <a:solidFill>
                  <a:srgbClr val="00B050"/>
                </a:solidFill>
              </a:rPr>
              <a:t>А глядит на нас одним,</a:t>
            </a:r>
          </a:p>
          <a:p>
            <a:pPr algn="ctr"/>
            <a:r>
              <a:rPr lang="ru-RU" sz="2800" b="1" dirty="0">
                <a:solidFill>
                  <a:srgbClr val="00B050"/>
                </a:solidFill>
              </a:rPr>
              <a:t>Ну, а мы – следим за ним.</a:t>
            </a:r>
          </a:p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172262"/>
            <a:ext cx="45720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4. У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него четыре лапки,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И на каждой есть царапки.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Двое чутких есть ушей.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Он – гроза для всех мышей.</a:t>
            </a:r>
          </a:p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310" y="2247844"/>
            <a:ext cx="503415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5. Семь </a:t>
            </a:r>
            <a:r>
              <a:rPr lang="ru-RU" sz="2800" b="1" dirty="0">
                <a:solidFill>
                  <a:srgbClr val="0070C0"/>
                </a:solidFill>
              </a:rPr>
              <a:t>ступенек, лесенка,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На ступеньках – песенка.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4" b="44678"/>
          <a:stretch/>
        </p:blipFill>
        <p:spPr>
          <a:xfrm>
            <a:off x="227079" y="172262"/>
            <a:ext cx="2184681" cy="15021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6" r="16630"/>
          <a:stretch/>
        </p:blipFill>
        <p:spPr>
          <a:xfrm>
            <a:off x="227078" y="1917164"/>
            <a:ext cx="2184681" cy="21694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6865" y="4253492"/>
            <a:ext cx="2103759" cy="242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5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8935 L -0.00243 0.402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56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3912 L -0.00382 0.3953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1780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-0.00278 -0.59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2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848707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Мы живём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</a:t>
            </a:r>
            <a:r>
              <a:rPr lang="ru-RU" sz="2800" b="1" dirty="0" smtClean="0">
                <a:solidFill>
                  <a:srgbClr val="C00000"/>
                </a:solidFill>
              </a:rPr>
              <a:t>  </a:t>
            </a:r>
            <a:r>
              <a:rPr lang="ru-RU" sz="3200" b="1" dirty="0" smtClean="0">
                <a:solidFill>
                  <a:srgbClr val="C00000"/>
                </a:solidFill>
              </a:rPr>
              <a:t>21-ом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/>
              <a:t>корпусе. Садоводы заказали для нашего участка  </a:t>
            </a:r>
            <a:r>
              <a:rPr lang="ru-RU" sz="3600" b="1" dirty="0" smtClean="0">
                <a:solidFill>
                  <a:srgbClr val="C00000"/>
                </a:solidFill>
              </a:rPr>
              <a:t>10</a:t>
            </a:r>
            <a:r>
              <a:rPr lang="ru-RU" sz="2800" b="1" dirty="0" smtClean="0"/>
              <a:t> яблонь, </a:t>
            </a:r>
            <a:r>
              <a:rPr lang="ru-RU" sz="3200" b="1" dirty="0" smtClean="0">
                <a:solidFill>
                  <a:srgbClr val="C00000"/>
                </a:solidFill>
              </a:rPr>
              <a:t>20</a:t>
            </a:r>
            <a:r>
              <a:rPr lang="ru-RU" sz="2800" b="1" dirty="0" smtClean="0"/>
              <a:t> вишен и  </a:t>
            </a:r>
            <a:r>
              <a:rPr lang="ru-RU" sz="3200" b="1" dirty="0" smtClean="0">
                <a:solidFill>
                  <a:srgbClr val="C00000"/>
                </a:solidFill>
              </a:rPr>
              <a:t>70</a:t>
            </a:r>
            <a:r>
              <a:rPr lang="ru-RU" sz="2800" b="1" dirty="0" smtClean="0"/>
              <a:t>  кустов смородины.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100</a:t>
            </a:r>
            <a:r>
              <a:rPr lang="ru-RU" sz="2800" b="1" dirty="0" smtClean="0"/>
              <a:t> саженцев  разделили на </a:t>
            </a:r>
            <a:r>
              <a:rPr lang="ru-RU" sz="3200" b="1" dirty="0" smtClean="0">
                <a:solidFill>
                  <a:srgbClr val="C00000"/>
                </a:solidFill>
              </a:rPr>
              <a:t>5</a:t>
            </a:r>
            <a:r>
              <a:rPr lang="ru-RU" sz="2800" b="1" dirty="0" smtClean="0"/>
              <a:t> равных частей и  </a:t>
            </a:r>
            <a:r>
              <a:rPr lang="ru-RU" sz="2800" b="1" dirty="0"/>
              <a:t>р</a:t>
            </a:r>
            <a:r>
              <a:rPr lang="ru-RU" sz="2800" b="1" dirty="0" smtClean="0"/>
              <a:t>азместили их  на </a:t>
            </a:r>
            <a:r>
              <a:rPr lang="ru-RU" sz="3200" b="1" dirty="0" smtClean="0">
                <a:solidFill>
                  <a:srgbClr val="C00000"/>
                </a:solidFill>
              </a:rPr>
              <a:t>22-ой</a:t>
            </a:r>
            <a:r>
              <a:rPr lang="ru-RU" sz="2800" b="1" dirty="0" smtClean="0"/>
              <a:t>  делянке огромного сада.</a:t>
            </a:r>
          </a:p>
          <a:p>
            <a:pPr algn="ctr"/>
            <a:r>
              <a:rPr lang="ru-RU" sz="2800" b="1" dirty="0" smtClean="0"/>
              <a:t>Около </a:t>
            </a:r>
            <a:r>
              <a:rPr lang="ru-RU" sz="2800" b="1" dirty="0"/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4-ого</a:t>
            </a:r>
            <a:r>
              <a:rPr lang="ru-RU" sz="2800" b="1" dirty="0" smtClean="0"/>
              <a:t> участка распустилось семейство  ландышей в  </a:t>
            </a:r>
            <a:r>
              <a:rPr lang="ru-RU" sz="3200" b="1" dirty="0" smtClean="0">
                <a:solidFill>
                  <a:srgbClr val="C00000"/>
                </a:solidFill>
              </a:rPr>
              <a:t>1-ый</a:t>
            </a:r>
            <a:r>
              <a:rPr lang="ru-RU" sz="2800" b="1" dirty="0" smtClean="0"/>
              <a:t> день мая.  Ребята  из </a:t>
            </a:r>
            <a:r>
              <a:rPr lang="ru-RU" sz="3200" b="1" dirty="0" smtClean="0">
                <a:solidFill>
                  <a:srgbClr val="C00000"/>
                </a:solidFill>
              </a:rPr>
              <a:t>3-его</a:t>
            </a:r>
            <a:r>
              <a:rPr lang="ru-RU" sz="2800" b="1" dirty="0" smtClean="0"/>
              <a:t> звена взяли цветы под охрану.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387042"/>
            <a:ext cx="5112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>
                <a:solidFill>
                  <a:srgbClr val="008000"/>
                </a:solidFill>
              </a:rPr>
              <a:t>– Прочитайте </a:t>
            </a:r>
            <a:r>
              <a:rPr lang="ru-RU" sz="2800" b="1" i="1" dirty="0" smtClean="0">
                <a:solidFill>
                  <a:srgbClr val="008000"/>
                </a:solidFill>
              </a:rPr>
              <a:t> текст. </a:t>
            </a:r>
            <a:endParaRPr lang="ru-RU" sz="2800" i="1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5458604"/>
            <a:ext cx="79208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- На какой вопрос отвечают выделенные слова?</a:t>
            </a:r>
          </a:p>
          <a:p>
            <a:pPr marL="285750" indent="-285750" algn="ctr">
              <a:buFontTx/>
              <a:buChar char="-"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Что они обозначают?</a:t>
            </a:r>
          </a:p>
          <a:p>
            <a:pPr marL="285750" indent="-285750" algn="ctr">
              <a:buFontTx/>
              <a:buChar char="-"/>
            </a:pPr>
            <a:endParaRPr lang="ru-RU" dirty="0" smtClean="0"/>
          </a:p>
          <a:p>
            <a:pPr marL="285750" indent="-285750" algn="ctr">
              <a:buFontTx/>
              <a:buChar char="-"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3BFB-C3E2-45AC-BB6F-657F604C168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37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04664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Имя числительное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— это часть речи, которая обозначает </a:t>
            </a:r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количество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предметов, </a:t>
            </a:r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число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, а также </a:t>
            </a:r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порядок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предметов </a:t>
            </a:r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при счёте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. Числительное отвечает на вопросы </a:t>
            </a:r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сколько?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или </a:t>
            </a:r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какой по счету?</a:t>
            </a:r>
            <a:endParaRPr lang="ru-RU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760" y="2158990"/>
            <a:ext cx="87849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i="1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2845600"/>
            <a:ext cx="25922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количественные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84826" y="5877272"/>
            <a:ext cx="25922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порядковые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3584645"/>
            <a:ext cx="25922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целые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4343214"/>
            <a:ext cx="25922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дробные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70788" y="5084981"/>
            <a:ext cx="25922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собирательные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92080" y="5445224"/>
            <a:ext cx="25922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составные</a:t>
            </a:r>
            <a:r>
              <a:rPr lang="ru-RU" b="1" dirty="0" smtClean="0"/>
              <a:t>  </a:t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b="1" i="1" dirty="0" smtClean="0"/>
              <a:t>две пятых)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92080" y="4321510"/>
            <a:ext cx="25922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сложные</a:t>
            </a:r>
            <a:r>
              <a:rPr lang="ru-RU" b="1" dirty="0" smtClean="0"/>
              <a:t> (</a:t>
            </a:r>
            <a:r>
              <a:rPr lang="ru-RU" b="1" i="1" dirty="0" smtClean="0"/>
              <a:t>пятьдесят, пятидесятый)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92080" y="3199623"/>
            <a:ext cx="25922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п</a:t>
            </a:r>
            <a:r>
              <a:rPr lang="ru-RU" sz="2000" b="1" dirty="0" smtClean="0">
                <a:solidFill>
                  <a:srgbClr val="FFFF00"/>
                </a:solidFill>
              </a:rPr>
              <a:t>ростые</a:t>
            </a:r>
            <a:r>
              <a:rPr lang="ru-RU" b="1" dirty="0" smtClean="0"/>
              <a:t> (</a:t>
            </a:r>
            <a:r>
              <a:rPr lang="ru-RU" b="1" i="1" dirty="0" smtClean="0"/>
              <a:t>пять, пятый)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370788" y="227687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По значению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788024" y="2276872"/>
            <a:ext cx="3862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По словообразованию</a:t>
            </a:r>
            <a:endParaRPr lang="ru-RU" sz="2800" b="1" dirty="0"/>
          </a:p>
        </p:txBody>
      </p:sp>
      <p:cxnSp>
        <p:nvCxnSpPr>
          <p:cNvPr id="20" name="Прямая со стрелкой 19"/>
          <p:cNvCxnSpPr>
            <a:endCxn id="6" idx="1"/>
          </p:cNvCxnSpPr>
          <p:nvPr/>
        </p:nvCxnSpPr>
        <p:spPr>
          <a:xfrm>
            <a:off x="971600" y="3836673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971600" y="4573538"/>
            <a:ext cx="399188" cy="4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971600" y="5337009"/>
            <a:ext cx="38955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971600" y="3097628"/>
            <a:ext cx="40527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971601" y="3097629"/>
            <a:ext cx="0" cy="2239380"/>
          </a:xfrm>
          <a:prstGeom prst="line">
            <a:avLst/>
          </a:prstGeom>
          <a:ln cmpd="thinThick">
            <a:tailEnd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3BFB-C3E2-45AC-BB6F-657F604C1686}" type="slidenum">
              <a:rPr lang="ru-RU" smtClean="0"/>
              <a:t>5</a:t>
            </a:fld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868144" y="908720"/>
            <a:ext cx="851216" cy="37310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771800" y="881268"/>
            <a:ext cx="1512168" cy="37310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47664" y="1294691"/>
            <a:ext cx="1119268" cy="37310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927816" y="1700808"/>
            <a:ext cx="1220248" cy="37310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139952" y="1294690"/>
            <a:ext cx="1249457" cy="37310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796136" y="1698831"/>
            <a:ext cx="2088232" cy="37310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39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5" grpId="0" animBg="1"/>
      <p:bldP spid="22" grpId="0" animBg="1"/>
      <p:bldP spid="24" grpId="0" animBg="1"/>
      <p:bldP spid="25" grpId="0" animBg="1"/>
      <p:bldP spid="26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3BFB-C3E2-45AC-BB6F-657F604C1686}" type="slidenum">
              <a:rPr lang="ru-RU" smtClean="0"/>
              <a:t>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18448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11521" y="1948957"/>
            <a:ext cx="42973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 сапога - пара.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4724" y="5623211"/>
            <a:ext cx="60440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</a:t>
            </a:r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емь бед - один ответ.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7740" y="1084477"/>
            <a:ext cx="84253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4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емь раз отмерь  -  один раз отрежь.</a:t>
            </a:r>
            <a:endParaRPr lang="ru-RU" sz="40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23568" y="4077072"/>
            <a:ext cx="49537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</a:t>
            </a:r>
            <a:r>
              <a:rPr lang="ru-RU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е имей сто рублей, </a:t>
            </a:r>
          </a:p>
          <a:p>
            <a:pPr algn="ctr"/>
            <a:r>
              <a:rPr lang="ru-RU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 имей  сто друзей.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33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5240" y="188638"/>
            <a:ext cx="66934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8000"/>
                </a:solidFill>
              </a:rPr>
              <a:t>Дополните написанное на доске и назовите  </a:t>
            </a:r>
            <a:r>
              <a:rPr lang="ru-RU" sz="2800" b="1" i="1" dirty="0" smtClean="0">
                <a:solidFill>
                  <a:srgbClr val="008000"/>
                </a:solidFill>
              </a:rPr>
              <a:t>разряд числительных.</a:t>
            </a:r>
            <a:endParaRPr lang="ru-RU" sz="2800" b="1" i="1" dirty="0">
              <a:solidFill>
                <a:srgbClr val="008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4490" y="2924944"/>
            <a:ext cx="79602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Первое слово дороже второго.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7740" y="1142746"/>
            <a:ext cx="1303940" cy="55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2916" y="3074768"/>
            <a:ext cx="1708843" cy="55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76132" y="2023869"/>
            <a:ext cx="1303940" cy="55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65712" y="4212109"/>
            <a:ext cx="738336" cy="441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32095" y="5719639"/>
            <a:ext cx="1303940" cy="55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56280" y="5719639"/>
            <a:ext cx="1303940" cy="55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81670" y="1234301"/>
            <a:ext cx="1303940" cy="55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11960" y="4770171"/>
            <a:ext cx="721636" cy="4590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72200" y="2999856"/>
            <a:ext cx="1944216" cy="55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37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3BFB-C3E2-45AC-BB6F-657F604C1686}" type="slidenum">
              <a:rPr lang="ru-RU" smtClean="0"/>
              <a:t>7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16863"/>
            <a:ext cx="7221303" cy="5169612"/>
          </a:xfrm>
          <a:prstGeom prst="rect">
            <a:avLst/>
          </a:prstGeom>
        </p:spPr>
      </p:pic>
      <p:pic>
        <p:nvPicPr>
          <p:cNvPr id="4" name="zarjadk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6244" y="5716488"/>
            <a:ext cx="609600" cy="609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40416" y="108977"/>
            <a:ext cx="49446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Веселая разминка!</a:t>
            </a:r>
            <a:endParaRPr lang="ru-RU" sz="4000" b="1" cap="all" spc="0" dirty="0">
              <a:ln/>
              <a:solidFill>
                <a:schemeClr val="accent1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437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3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3BFB-C3E2-45AC-BB6F-657F604C1686}" type="slidenum">
              <a:rPr lang="ru-RU" smtClean="0"/>
              <a:t>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47764" y="188640"/>
            <a:ext cx="392165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Четвёртое лишнее!</a:t>
            </a:r>
            <a:br>
              <a:rPr lang="ru-RU" sz="3200" b="1" cap="all" spc="0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sz="2400" b="1" i="1" cap="all" spc="0" dirty="0">
              <a:ln/>
              <a:solidFill>
                <a:srgbClr val="008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1791477"/>
            <a:ext cx="23762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ч</a:t>
            </a:r>
            <a:r>
              <a:rPr lang="ru-RU" sz="2800" b="1" dirty="0" smtClean="0">
                <a:solidFill>
                  <a:srgbClr val="0070C0"/>
                </a:solidFill>
              </a:rPr>
              <a:t>етыре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ч</a:t>
            </a:r>
            <a:r>
              <a:rPr lang="ru-RU" sz="2800" b="1" dirty="0" smtClean="0">
                <a:solidFill>
                  <a:srgbClr val="0070C0"/>
                </a:solidFill>
              </a:rPr>
              <a:t>етвёрка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ч</a:t>
            </a:r>
            <a:r>
              <a:rPr lang="ru-RU" sz="2800" b="1" dirty="0" smtClean="0">
                <a:solidFill>
                  <a:srgbClr val="0070C0"/>
                </a:solidFill>
              </a:rPr>
              <a:t>етвёртый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ч</a:t>
            </a:r>
            <a:r>
              <a:rPr lang="ru-RU" sz="2800" b="1" dirty="0" smtClean="0">
                <a:solidFill>
                  <a:srgbClr val="0070C0"/>
                </a:solidFill>
              </a:rPr>
              <a:t>етыре пятых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1772815"/>
            <a:ext cx="2952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двойка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два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одна вторая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второй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4290417"/>
            <a:ext cx="26642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десятый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десятыми</a:t>
            </a:r>
            <a:endParaRPr lang="ru-RU" sz="2800" b="1" dirty="0">
              <a:solidFill>
                <a:srgbClr val="0070C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десять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удесятерить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95056" y="4290417"/>
            <a:ext cx="280831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сотка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сотый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сто три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пять сотых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6166" y="822654"/>
            <a:ext cx="789119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cap="all" spc="0" dirty="0" smtClean="0">
                <a:ln w="0"/>
                <a:solidFill>
                  <a:srgbClr val="008000"/>
                </a:solidFill>
                <a:effectLst>
                  <a:reflection blurRad="12700" stA="50000" endPos="50000" dist="5000" dir="5400000" sy="-100000" rotWithShape="0"/>
                </a:effectLst>
              </a:rPr>
              <a:t>слово</a:t>
            </a:r>
            <a:r>
              <a:rPr lang="ru-RU" sz="2800" b="1" i="1" cap="all" spc="0" dirty="0" smtClean="0">
                <a:ln w="0"/>
                <a:solidFill>
                  <a:srgbClr val="008000"/>
                </a:solidFill>
                <a:effectLst>
                  <a:reflection blurRad="12700" stA="50000" endPos="50000" dist="5000" dir="5400000" sy="-100000" rotWithShape="0"/>
                </a:effectLst>
              </a:rPr>
              <a:t>, которое не является числительным,</a:t>
            </a:r>
          </a:p>
          <a:p>
            <a:pPr algn="ctr"/>
            <a:r>
              <a:rPr lang="ru-RU" sz="2800" b="1" i="1" cap="all" dirty="0" smtClean="0">
                <a:ln w="0"/>
                <a:solidFill>
                  <a:srgbClr val="008000"/>
                </a:solidFill>
                <a:effectLst>
                  <a:reflection blurRad="12700" stA="50000" endPos="50000" dist="5000" dir="5400000" sy="-100000" rotWithShape="0"/>
                </a:effectLst>
              </a:rPr>
              <a:t>Удали, </a:t>
            </a:r>
            <a:r>
              <a:rPr lang="ru-RU" sz="2800" b="1" i="1" cap="all" spc="0" dirty="0" smtClean="0">
                <a:ln w="0"/>
                <a:solidFill>
                  <a:srgbClr val="008000"/>
                </a:solidFill>
                <a:effectLst>
                  <a:reflection blurRad="12700" stA="50000" endPos="50000" dist="5000" dir="5400000" sy="-100000" rotWithShape="0"/>
                </a:effectLst>
              </a:rPr>
              <a:t>нажав </a:t>
            </a:r>
            <a:r>
              <a:rPr lang="ru-RU" sz="2800" b="1" i="1" cap="all" spc="0" dirty="0" smtClean="0">
                <a:ln w="0"/>
                <a:solidFill>
                  <a:srgbClr val="008000"/>
                </a:solidFill>
                <a:effectLst>
                  <a:reflection blurRad="12700" stA="50000" endPos="50000" dist="5000" dir="5400000" sy="-100000" rotWithShape="0"/>
                </a:effectLst>
              </a:rPr>
              <a:t>на </a:t>
            </a:r>
            <a:r>
              <a:rPr lang="ru-RU" sz="2800" b="1" i="1" cap="all" spc="0" dirty="0" smtClean="0">
                <a:ln w="0"/>
                <a:solidFill>
                  <a:srgbClr val="008000"/>
                </a:solidFill>
                <a:effectLst>
                  <a:reflection blurRad="12700" stA="50000" endPos="50000" dist="5000" dir="5400000" sy="-100000" rotWithShape="0"/>
                </a:effectLst>
              </a:rPr>
              <a:t>него</a:t>
            </a:r>
            <a:endParaRPr lang="ru-RU" sz="2800" b="1" cap="all" spc="0" dirty="0">
              <a:ln w="0"/>
              <a:solidFill>
                <a:srgbClr val="008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437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9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9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9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5293E-6 L -1.38889E-6 0.0541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1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1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1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2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2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1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01481 L -0.00816 -0.0830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342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00624 L -0.00816 -0.0705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384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694 L -0.00417 -0.0559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037"/>
            <a:ext cx="784887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В предложении </a:t>
            </a:r>
            <a:r>
              <a:rPr lang="ru-RU" sz="2400" b="1" u="heavy" dirty="0"/>
              <a:t>к</a:t>
            </a:r>
            <a:r>
              <a:rPr lang="ru-RU" sz="2400" b="1" u="heavy" dirty="0" smtClean="0"/>
              <a:t>оличественные</a:t>
            </a:r>
            <a:r>
              <a:rPr lang="ru-RU" sz="2400" b="1" dirty="0" smtClean="0"/>
              <a:t> числительные в сочетаниях с именами существительными в формах </a:t>
            </a:r>
            <a:r>
              <a:rPr lang="ru-RU" sz="2400" b="1" dirty="0" err="1" smtClean="0"/>
              <a:t>И.п</a:t>
            </a:r>
            <a:r>
              <a:rPr lang="ru-RU" sz="2400" b="1" dirty="0" smtClean="0"/>
              <a:t>. и </a:t>
            </a:r>
            <a:r>
              <a:rPr lang="ru-RU" sz="2400" b="1" dirty="0" err="1" smtClean="0"/>
              <a:t>В.п</a:t>
            </a:r>
            <a:r>
              <a:rPr lang="ru-RU" sz="2400" b="1" dirty="0" smtClean="0"/>
              <a:t>  являются одним членом предложения,  часто  </a:t>
            </a:r>
            <a:r>
              <a:rPr lang="ru-RU" sz="2400" b="1" dirty="0"/>
              <a:t>выступают в роли </a:t>
            </a:r>
            <a:r>
              <a:rPr lang="ru-RU" sz="2400" b="1" dirty="0" smtClean="0"/>
              <a:t>подлежащего и сказуемого: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На столе стояли </a:t>
            </a:r>
            <a:r>
              <a:rPr lang="ru-RU" sz="2800" b="1" i="1" u="sng" dirty="0" smtClean="0">
                <a:solidFill>
                  <a:srgbClr val="C00000"/>
                </a:solidFill>
              </a:rPr>
              <a:t>три чашки</a:t>
            </a:r>
            <a:r>
              <a:rPr lang="ru-RU" sz="2800" b="1" i="1" dirty="0" smtClean="0">
                <a:solidFill>
                  <a:srgbClr val="C00000"/>
                </a:solidFill>
              </a:rPr>
              <a:t>.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Мы - </a:t>
            </a:r>
            <a:r>
              <a:rPr lang="ru-RU" sz="2800" b="1" u="dbl" dirty="0" smtClean="0">
                <a:solidFill>
                  <a:srgbClr val="C00000"/>
                </a:solidFill>
              </a:rPr>
              <a:t>два </a:t>
            </a:r>
            <a:r>
              <a:rPr lang="ru-RU" sz="2800" b="1" dirty="0" smtClean="0">
                <a:solidFill>
                  <a:srgbClr val="C00000"/>
                </a:solidFill>
              </a:rPr>
              <a:t>грозой зажжённые </a:t>
            </a:r>
            <a:r>
              <a:rPr lang="ru-RU" sz="2800" b="1" u="dbl" dirty="0" smtClean="0">
                <a:solidFill>
                  <a:srgbClr val="C00000"/>
                </a:solidFill>
              </a:rPr>
              <a:t>ствола</a:t>
            </a:r>
            <a:r>
              <a:rPr lang="ru-RU" sz="2800" b="1" dirty="0" smtClean="0">
                <a:solidFill>
                  <a:srgbClr val="C00000"/>
                </a:solidFill>
              </a:rPr>
              <a:t>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/>
              <a:t> Также бывают определениями, </a:t>
            </a:r>
            <a:r>
              <a:rPr lang="ru-RU" sz="2400" b="1" dirty="0"/>
              <a:t>реже </a:t>
            </a:r>
            <a:r>
              <a:rPr lang="ru-RU" sz="2400" b="1" dirty="0" smtClean="0"/>
              <a:t>– обстоятельствами. </a:t>
            </a:r>
            <a:br>
              <a:rPr lang="ru-RU" sz="2400" b="1" dirty="0" smtClean="0"/>
            </a:br>
            <a:r>
              <a:rPr lang="ru-RU" sz="2800" b="1" i="1" dirty="0" smtClean="0">
                <a:solidFill>
                  <a:srgbClr val="C00000"/>
                </a:solidFill>
              </a:rPr>
              <a:t>На столе не хватало </a:t>
            </a:r>
            <a:r>
              <a:rPr lang="ru-RU" sz="2800" b="1" i="1" u="dotDash" dirty="0" smtClean="0">
                <a:solidFill>
                  <a:srgbClr val="C00000"/>
                </a:solidFill>
              </a:rPr>
              <a:t>трех</a:t>
            </a:r>
            <a:r>
              <a:rPr lang="ru-RU" sz="2800" b="1" i="1" dirty="0" smtClean="0">
                <a:solidFill>
                  <a:srgbClr val="C00000"/>
                </a:solidFill>
              </a:rPr>
              <a:t> чашек.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2400" b="1" dirty="0" smtClean="0"/>
              <a:t>Сочетание </a:t>
            </a:r>
            <a:r>
              <a:rPr lang="ru-RU" sz="2400" b="1" u="heavy" dirty="0"/>
              <a:t>порядкового</a:t>
            </a:r>
            <a:r>
              <a:rPr lang="ru-RU" sz="2400" b="1" dirty="0"/>
              <a:t> числительного с существительным </a:t>
            </a:r>
            <a:r>
              <a:rPr lang="ru-RU" sz="2400" b="1" u="sng" dirty="0"/>
              <a:t>не является </a:t>
            </a:r>
            <a:r>
              <a:rPr lang="ru-RU" sz="2400" b="1" dirty="0"/>
              <a:t>одним членом предложения. Например: </a:t>
            </a:r>
            <a:r>
              <a:rPr lang="ru-RU" sz="2800" b="1" i="1" dirty="0">
                <a:solidFill>
                  <a:srgbClr val="C00000"/>
                </a:solidFill>
              </a:rPr>
              <a:t>Люблю </a:t>
            </a:r>
            <a:r>
              <a:rPr lang="ru-RU" sz="2800" b="1" i="1" u="wavyHeavy" dirty="0">
                <a:solidFill>
                  <a:srgbClr val="C00000"/>
                </a:solidFill>
              </a:rPr>
              <a:t>вечерний</a:t>
            </a:r>
            <a:r>
              <a:rPr lang="ru-RU" sz="2800" b="1" i="1" dirty="0">
                <a:solidFill>
                  <a:srgbClr val="C00000"/>
                </a:solidFill>
              </a:rPr>
              <a:t> свет, и </a:t>
            </a:r>
            <a:r>
              <a:rPr lang="ru-RU" sz="2800" b="1" i="1" u="wavyHeavy" dirty="0">
                <a:solidFill>
                  <a:srgbClr val="C00000"/>
                </a:solidFill>
              </a:rPr>
              <a:t>первые</a:t>
            </a:r>
            <a:r>
              <a:rPr lang="ru-RU" sz="2800" b="1" i="1" dirty="0">
                <a:solidFill>
                  <a:srgbClr val="C00000"/>
                </a:solidFill>
              </a:rPr>
              <a:t> огни, и небо </a:t>
            </a:r>
            <a:r>
              <a:rPr lang="ru-RU" sz="2800" b="1" i="1" u="wavyHeavy" dirty="0">
                <a:solidFill>
                  <a:srgbClr val="C00000"/>
                </a:solidFill>
              </a:rPr>
              <a:t>бледное</a:t>
            </a:r>
            <a:r>
              <a:rPr lang="ru-RU" sz="2800" b="1" i="1" dirty="0">
                <a:solidFill>
                  <a:srgbClr val="C00000"/>
                </a:solidFill>
              </a:rPr>
              <a:t>, где звёзд ещё не </a:t>
            </a:r>
            <a:r>
              <a:rPr lang="ru-RU" sz="2800" b="1" i="1" dirty="0" smtClean="0">
                <a:solidFill>
                  <a:srgbClr val="C00000"/>
                </a:solidFill>
              </a:rPr>
              <a:t>видно.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3BFB-C3E2-45AC-BB6F-657F604C168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37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406</Words>
  <Application>Microsoft Office PowerPoint</Application>
  <PresentationFormat>Экран (4:3)</PresentationFormat>
  <Paragraphs>110</Paragraphs>
  <Slides>11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48</cp:revision>
  <dcterms:created xsi:type="dcterms:W3CDTF">2014-02-02T10:07:09Z</dcterms:created>
  <dcterms:modified xsi:type="dcterms:W3CDTF">2014-02-09T09:26:09Z</dcterms:modified>
</cp:coreProperties>
</file>