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8" r:id="rId3"/>
    <p:sldId id="257" r:id="rId4"/>
    <p:sldId id="279" r:id="rId5"/>
    <p:sldId id="305" r:id="rId6"/>
    <p:sldId id="310" r:id="rId7"/>
    <p:sldId id="309" r:id="rId8"/>
    <p:sldId id="306" r:id="rId9"/>
    <p:sldId id="316" r:id="rId10"/>
    <p:sldId id="317" r:id="rId11"/>
    <p:sldId id="318" r:id="rId12"/>
    <p:sldId id="319" r:id="rId13"/>
    <p:sldId id="320" r:id="rId14"/>
    <p:sldId id="346" r:id="rId15"/>
    <p:sldId id="321" r:id="rId16"/>
    <p:sldId id="347" r:id="rId17"/>
    <p:sldId id="322" r:id="rId18"/>
    <p:sldId id="348" r:id="rId19"/>
    <p:sldId id="323" r:id="rId20"/>
    <p:sldId id="349" r:id="rId21"/>
    <p:sldId id="324" r:id="rId22"/>
    <p:sldId id="350" r:id="rId23"/>
    <p:sldId id="325" r:id="rId24"/>
    <p:sldId id="351" r:id="rId25"/>
    <p:sldId id="327" r:id="rId26"/>
    <p:sldId id="352" r:id="rId27"/>
    <p:sldId id="328" r:id="rId28"/>
    <p:sldId id="353" r:id="rId29"/>
    <p:sldId id="329" r:id="rId30"/>
    <p:sldId id="354" r:id="rId31"/>
    <p:sldId id="330" r:id="rId32"/>
    <p:sldId id="355" r:id="rId33"/>
    <p:sldId id="331" r:id="rId34"/>
    <p:sldId id="356" r:id="rId35"/>
    <p:sldId id="332" r:id="rId36"/>
    <p:sldId id="357" r:id="rId37"/>
    <p:sldId id="333" r:id="rId38"/>
    <p:sldId id="358" r:id="rId39"/>
    <p:sldId id="304" r:id="rId40"/>
    <p:sldId id="278" r:id="rId41"/>
    <p:sldId id="340" r:id="rId42"/>
    <p:sldId id="344" r:id="rId43"/>
    <p:sldId id="292" r:id="rId44"/>
    <p:sldId id="326" r:id="rId45"/>
    <p:sldId id="360" r:id="rId46"/>
    <p:sldId id="293" r:id="rId47"/>
    <p:sldId id="301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FF00FF"/>
    <a:srgbClr val="FF66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6848-D936-42DA-88A1-CE27721A5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59C6-0F4F-4083-AD76-2A2BBF300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8A87-2827-44BB-BCC1-E68EDCFC3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617B-41E0-413B-9B6D-B81F1DFF9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EC99-2885-4889-B865-BB96EC320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545F-E0F4-4757-B368-2164DF055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ECD2-5934-4BD7-842D-17FA389B3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3BB06-6571-481A-A40A-228DD8A35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01F27-AF3A-4010-95BC-866E9A2CE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EE1A4-BE26-4937-81B5-13EBDF32E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DEC7C-CC8E-43C4-85FD-2D2ABC467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BE3CA-6749-43CD-8302-088CE19EF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8C4A9C-46F6-49DB-A14D-205ED5CBF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hyperlink" Target="http://smayli.ru/smile/komputeri-795.html" TargetMode="External"/><Relationship Id="rId7" Type="http://schemas.openxmlformats.org/officeDocument/2006/relationships/hyperlink" Target="http://smayli.ru/smile/jivotniea-3742.html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hyperlink" Target="http://smayli.ru/smile/jivotniea-3790.html" TargetMode="External"/><Relationship Id="rId10" Type="http://schemas.openxmlformats.org/officeDocument/2006/relationships/image" Target="../media/image59.gif"/><Relationship Id="rId4" Type="http://schemas.openxmlformats.org/officeDocument/2006/relationships/image" Target="../media/image56.gif"/><Relationship Id="rId9" Type="http://schemas.openxmlformats.org/officeDocument/2006/relationships/hyperlink" Target="http://smayli.ru/smile/jivotniea-3743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gif"/><Relationship Id="rId4" Type="http://schemas.openxmlformats.org/officeDocument/2006/relationships/hyperlink" Target="http://smayli.ru/smile/liniia-1245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gif"/><Relationship Id="rId4" Type="http://schemas.openxmlformats.org/officeDocument/2006/relationships/hyperlink" Target="http://smayli.ru/smile/liniia-1245.html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mayli.ru/smile/komputeri-797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30175"/>
            <a:ext cx="11183938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87450" y="719138"/>
            <a:ext cx="7127875" cy="1616075"/>
          </a:xfrm>
          <a:prstGeom prst="rect">
            <a:avLst/>
          </a:prstGeom>
          <a:solidFill>
            <a:schemeClr val="accent1">
              <a:alpha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Тема урока: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«Применение интеграла к решению физических задач»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555875" y="4292600"/>
            <a:ext cx="4392613" cy="2170113"/>
          </a:xfrm>
          <a:prstGeom prst="rect">
            <a:avLst/>
          </a:prstGeom>
          <a:solidFill>
            <a:schemeClr val="accent1">
              <a:alpha val="49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математики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ВКК МБОУ СОШ с  углубленным изучением отдельных предметов Орлова О.В.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г. Воронеж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alt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908175" y="188913"/>
            <a:ext cx="5327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4.Вычисление работы, затраченной на растяжение или сжатие пружины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0413" y="1404938"/>
            <a:ext cx="76231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8" descr="m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88913"/>
            <a:ext cx="10795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defaul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4005263"/>
            <a:ext cx="18716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shutterstock_838917043_zps4fcdc68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213" y="4868863"/>
            <a:ext cx="115093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foto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492375"/>
            <a:ext cx="1576388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09588" y="188913"/>
            <a:ext cx="7920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5.Определение силы давления жидкости на вертикально расположенную пластинку</a:t>
            </a:r>
          </a:p>
        </p:txBody>
      </p:sp>
      <p:pic>
        <p:nvPicPr>
          <p:cNvPr id="19460" name="Picture 3" descr="D:\рилритдщ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1011238"/>
            <a:ext cx="7056438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льджьжд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088" y="476250"/>
            <a:ext cx="8494712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http://rpp.nashaucheba.ru/pars_docs/refs/106/105321/img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836613"/>
            <a:ext cx="5791200" cy="12985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Рассмотрим примеры задач по данной теме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№ 1</a:t>
            </a:r>
            <a:endParaRPr lang="ru-RU" b="1" dirty="0"/>
          </a:p>
        </p:txBody>
      </p:sp>
      <p:sp>
        <p:nvSpPr>
          <p:cNvPr id="26627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95536" y="2924944"/>
            <a:ext cx="7620000" cy="4373563"/>
          </a:xfrm>
          <a:blipFill rotWithShape="1">
            <a:blip r:embed="rId3" cstate="email"/>
            <a:stretch>
              <a:fillRect l="-1680" r="-176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ttp://rpp.nashaucheba.ru/pars_docs/refs/106/105321/img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844824"/>
            <a:ext cx="8075240" cy="4373563"/>
          </a:xfrm>
          <a:blipFill rotWithShape="1">
            <a:blip r:embed="rId3" cstate="email"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4775" y="4221163"/>
            <a:ext cx="38354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№ 2</a:t>
            </a:r>
          </a:p>
        </p:txBody>
      </p:sp>
      <p:sp>
        <p:nvSpPr>
          <p:cNvPr id="27651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95536" y="1700808"/>
            <a:ext cx="8147248" cy="4373563"/>
          </a:xfrm>
          <a:blipFill rotWithShape="1">
            <a:blip r:embed="rId3" cstate="email"/>
            <a:stretch>
              <a:fillRect l="-1572" r="-2844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Решение: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 cstate="email"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675" y="4381500"/>
            <a:ext cx="3024188" cy="769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5 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№ 3</a:t>
            </a:r>
          </a:p>
        </p:txBody>
      </p:sp>
      <p:sp>
        <p:nvSpPr>
          <p:cNvPr id="28675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752600"/>
            <a:ext cx="8003232" cy="4373563"/>
          </a:xfrm>
          <a:blipFill rotWithShape="1">
            <a:blip r:embed="rId3" cstate="email"/>
            <a:stretch>
              <a:fillRect l="-1523" r="-1676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Решение: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305" y="1628800"/>
            <a:ext cx="8892480" cy="4373563"/>
          </a:xfrm>
          <a:blipFill rotWithShape="1">
            <a:blip r:embed="rId3" cstate="email"/>
            <a:stretch>
              <a:fillRect l="-1097" t="-418" r="-1715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5589588"/>
            <a:ext cx="2447925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/>
              <a:t>Ответ: 32 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№ 4</a:t>
            </a:r>
          </a:p>
        </p:txBody>
      </p:sp>
      <p:sp>
        <p:nvSpPr>
          <p:cNvPr id="29699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 cstate="email"/>
            <a:stretch>
              <a:fillRect l="-1600" r="-272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bibor_v_gizn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65019" y="870546"/>
            <a:ext cx="8280920" cy="5386090"/>
          </a:xfrm>
          <a:prstGeom prst="rect">
            <a:avLst/>
          </a:prstGeom>
          <a:solidFill>
            <a:schemeClr val="accent1">
              <a:alpha val="4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Batang" pitchFamily="18" charset="-127"/>
              </a:rPr>
              <a:t>Воспитательная</a:t>
            </a: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Book Antiqua" panose="02040602050305030304" pitchFamily="18" charset="0"/>
                <a:ea typeface="Batang" pitchFamily="18" charset="-127"/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Batang" pitchFamily="18" charset="-127"/>
              </a:rPr>
              <a:t>работа</a:t>
            </a: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Book Antiqua" panose="02040602050305030304" pitchFamily="18" charset="0"/>
              </a:rPr>
              <a:t>:</a:t>
            </a:r>
          </a:p>
          <a:p>
            <a:pPr marL="514350" indent="-514350" algn="ctr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Batang" pitchFamily="18" charset="-127"/>
              </a:rPr>
              <a:t>Расширение кругозора и познавательной деятельности учащихся</a:t>
            </a:r>
          </a:p>
          <a:p>
            <a:pPr marL="514350" indent="-514350" algn="ctr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Batang" pitchFamily="18" charset="-127"/>
              </a:rPr>
              <a:t>Развитие логического мышления и умение применять</a:t>
            </a: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Book Antiqua" panose="02040602050305030304" pitchFamily="18" charset="0"/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Batang" pitchFamily="18" charset="-127"/>
              </a:rPr>
              <a:t>свои</a:t>
            </a: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Book Antiqua" panose="02040602050305030304" pitchFamily="18" charset="0"/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Batang" pitchFamily="18" charset="-127"/>
              </a:rPr>
              <a:t>знания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Batang" pitchFamily="18" charset="-127"/>
              </a:rPr>
              <a:t>Техническое обеспечение:</a:t>
            </a: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lang="ru-RU" altLang="ru-RU" sz="2800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 Интерактивная доска</a:t>
            </a: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lang="ru-RU" altLang="ru-RU" sz="2800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 Компьютер</a:t>
            </a: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lang="ru-RU" altLang="ru-RU" sz="2800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 Диск</a:t>
            </a:r>
            <a:endParaRPr lang="ru-RU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  <a:ea typeface="Batang" pitchFamily="18" charset="-127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65113" y="347663"/>
            <a:ext cx="8280400" cy="522287"/>
          </a:xfrm>
          <a:prstGeom prst="rect">
            <a:avLst/>
          </a:prstGeom>
          <a:solidFill>
            <a:schemeClr val="accent1">
              <a:alpha val="4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Batang" pitchFamily="18" charset="-127"/>
              </a:rPr>
              <a:t>Тип урока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: интегрированный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Решение: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37964" y="1839076"/>
            <a:ext cx="7620000" cy="4373563"/>
          </a:xfrm>
          <a:blipFill rotWithShape="1">
            <a:blip r:embed="rId3" cstate="email"/>
            <a:stretch>
              <a:fillRect l="-128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113" y="5300663"/>
            <a:ext cx="2592387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/>
              <a:t>Ответ: 44,1 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№ 5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002588" cy="4373563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altLang="ru-RU" b="1" smtClean="0">
                <a:latin typeface="Segoe Script" pitchFamily="34" charset="0"/>
                <a:cs typeface="Times New Roman" pitchFamily="18" charset="0"/>
              </a:rPr>
              <a:t>Какую работу совершает сила в 10Н при растяжении пружины на 2 см?</a:t>
            </a:r>
            <a:endParaRPr lang="ru-RU" altLang="ru-RU" b="1" smtClean="0">
              <a:latin typeface="Segoe Script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6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Решение: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752600"/>
            <a:ext cx="7931224" cy="4373563"/>
          </a:xfrm>
          <a:blipFill rotWithShape="1">
            <a:blip r:embed="rId3" cstate="email"/>
            <a:stretch>
              <a:fillRect l="-1153" b="-4603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№ 6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ru-RU" altLang="ru-RU" sz="2800" b="1" dirty="0" smtClean="0">
                <a:latin typeface="Segoe Script" pitchFamily="34" charset="0"/>
                <a:cs typeface="Times New Roman" pitchFamily="18" charset="0"/>
              </a:rPr>
              <a:t>Сила в 60Н растягивает пружину на 2 см.  Первоначальная  длина пружины равна 14 см.  Какую работу нужно совершить, чтобы растянуть ее до 20 см?</a:t>
            </a:r>
            <a:endParaRPr lang="ru-RU" altLang="ru-RU" sz="2800" b="1" dirty="0" smtClean="0">
              <a:latin typeface="Segoe Script" pitchFamily="34" charset="0"/>
              <a:ea typeface="Calibri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7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Решение: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7544" y="1628800"/>
            <a:ext cx="7729399" cy="5142114"/>
          </a:xfrm>
          <a:blipFill rotWithShape="1">
            <a:blip r:embed="rId3" cstate="email"/>
            <a:srcRect/>
            <a:stretch>
              <a:fillRect l="-1656" t="1" r="-4" b="-2823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b="1" smtClean="0"/>
              <a:t>№ 7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457200" y="1752600"/>
            <a:ext cx="8362950" cy="43735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ru-RU" altLang="ru-RU" sz="2800" b="1" dirty="0" smtClean="0">
                <a:latin typeface="Segoe Script" pitchFamily="34" charset="0"/>
                <a:cs typeface="Times New Roman" pitchFamily="18" charset="0"/>
              </a:rPr>
              <a:t>Определить силу давления воды на стенку шлюза, длина которого 20 м, а высота 5 м (считая шлюз доверху заполненным водой).</a:t>
            </a:r>
            <a:endParaRPr lang="ru-RU" altLang="ru-RU" sz="2800" b="1" dirty="0" smtClean="0">
              <a:latin typeface="Segoe Script" pitchFamily="34" charset="0"/>
              <a:ea typeface="Calibri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337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Решение: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752600"/>
            <a:ext cx="7620000" cy="4648200"/>
          </a:xfrm>
          <a:blipFill rotWithShape="1">
            <a:blip r:embed="rId3" cstate="email"/>
            <a:srcRect/>
            <a:stretch>
              <a:fillRect l="-1600" b="-2228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b="1" smtClean="0"/>
              <a:t>№ 8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250825" y="1773238"/>
            <a:ext cx="8364538" cy="43735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ru-RU" altLang="ru-RU" sz="2800" b="1" dirty="0" smtClean="0">
                <a:latin typeface="Segoe Script" pitchFamily="34" charset="0"/>
                <a:cs typeface="Times New Roman" pitchFamily="18" charset="0"/>
              </a:rPr>
              <a:t>В воду опущена прямоугольная пластинка,  расположенная вертикально. Ее горизонтальная сторона равна 1 м, вертикальная 2 м. Верхняя сторона находится на глубине 0,5 м. Определить силу давления воды на пластинку.</a:t>
            </a:r>
            <a:endParaRPr lang="ru-RU" altLang="ru-RU" sz="2800" b="1" dirty="0" smtClean="0">
              <a:latin typeface="Segoe Script" pitchFamily="34" charset="0"/>
              <a:ea typeface="Calibri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358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РЕШЕНИЕ: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752600"/>
            <a:ext cx="8175171" cy="5105400"/>
          </a:xfrm>
          <a:blipFill rotWithShape="1">
            <a:blip r:embed="rId3" cstate="email"/>
            <a:srcRect/>
            <a:stretch>
              <a:fillRect l="-1492" t="-1" r="2104" b="954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b="1" smtClean="0"/>
              <a:t>№ 9</a:t>
            </a:r>
          </a:p>
        </p:txBody>
      </p:sp>
      <p:sp>
        <p:nvSpPr>
          <p:cNvPr id="53251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752600"/>
            <a:ext cx="7931224" cy="4373563"/>
          </a:xfrm>
          <a:blipFill rotWithShape="1">
            <a:blip r:embed="rId3" cstate="email"/>
            <a:stretch>
              <a:fillRect l="-1537" r="-1922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E:\1359350961_fractal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835275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835150" y="1557338"/>
            <a:ext cx="511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8313" y="1557338"/>
            <a:ext cx="8423275" cy="3694112"/>
          </a:xfrm>
          <a:prstGeom prst="rect">
            <a:avLst/>
          </a:prstGeom>
          <a:solidFill>
            <a:schemeClr val="accent1">
              <a:alpha val="72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5400" dirty="0" smtClean="0">
                <a:latin typeface="Mistral" panose="03090702030407020403" pitchFamily="66" charset="0"/>
              </a:rPr>
              <a:t>Цели урока: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altLang="ru-RU" sz="3200" dirty="0" smtClean="0">
                <a:latin typeface="Mistral" panose="03090702030407020403" pitchFamily="66" charset="0"/>
              </a:rPr>
              <a:t>обобщить и закрепить ключевые задачи по теме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altLang="ru-RU" sz="3200" dirty="0" smtClean="0">
                <a:latin typeface="Mistral" panose="03090702030407020403" pitchFamily="66" charset="0"/>
              </a:rPr>
              <a:t> научиться работать с теоретическими вопросами темы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altLang="ru-RU" sz="3200" dirty="0" smtClean="0">
                <a:latin typeface="Mistral" panose="03090702030407020403" pitchFamily="66" charset="0"/>
              </a:rPr>
              <a:t>  научиться применять интеграл к решению физических задач</a:t>
            </a:r>
          </a:p>
          <a:p>
            <a:pPr eaLnBrk="1" hangingPunct="1">
              <a:buFontTx/>
              <a:buChar char="•"/>
              <a:defRPr/>
            </a:pPr>
            <a:endParaRPr lang="ru-RU" alt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РЕШЕНИЕ: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 cstate="email"/>
            <a:stretch>
              <a:fillRect l="-1200" r="-72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b="1" smtClean="0"/>
              <a:t>№ 10</a:t>
            </a:r>
          </a:p>
        </p:txBody>
      </p:sp>
      <p:sp>
        <p:nvSpPr>
          <p:cNvPr id="54275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752600"/>
            <a:ext cx="8291264" cy="4373563"/>
          </a:xfrm>
          <a:blipFill rotWithShape="1">
            <a:blip r:embed="rId3" cstate="email"/>
            <a:stretch>
              <a:fillRect l="-1838" t="-139" r="-3309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РЕШЕНИЕ: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 cstate="email"/>
            <a:stretch>
              <a:fillRect l="-120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b="1" smtClean="0"/>
              <a:t>№ 11</a:t>
            </a:r>
          </a:p>
        </p:txBody>
      </p:sp>
      <p:sp>
        <p:nvSpPr>
          <p:cNvPr id="5529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 cstate="email"/>
            <a:stretch>
              <a:fillRect l="-2000" t="-139" r="-312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РЕШЕНИЕ: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9512" y="1700808"/>
            <a:ext cx="8712968" cy="4373563"/>
          </a:xfrm>
          <a:blipFill rotWithShape="1">
            <a:blip r:embed="rId3" cstate="email"/>
            <a:stretch>
              <a:fillRect l="-1049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b="1" smtClean="0"/>
              <a:t>№ 12</a:t>
            </a: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>
          <a:xfrm>
            <a:off x="457200" y="1752600"/>
            <a:ext cx="8218488" cy="43735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ru-RU" altLang="ru-RU" sz="2800" b="1" dirty="0" smtClean="0">
                <a:latin typeface="Segoe Script" pitchFamily="34" charset="0"/>
                <a:cs typeface="Times New Roman" pitchFamily="18" charset="0"/>
              </a:rPr>
              <a:t>Вычислить силу давления воды на плотину, имеющую форму трапеции, у  которой  верхнее основание, совпадающее с поверхностью воды, имеет длину 10 м, нижнее основание 20 м, а высота 3 м.</a:t>
            </a:r>
            <a:endParaRPr lang="ru-RU" altLang="ru-RU" sz="2800" b="1" dirty="0" smtClean="0">
              <a:latin typeface="Segoe Script" pitchFamily="34" charset="0"/>
              <a:ea typeface="Calibri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4403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РЕШЕНИЕ: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 cstate="email"/>
            <a:stretch>
              <a:fillRect l="-240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b="1" smtClean="0"/>
              <a:t>№ 13</a:t>
            </a:r>
          </a:p>
        </p:txBody>
      </p:sp>
      <p:sp>
        <p:nvSpPr>
          <p:cNvPr id="57347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 cstate="email"/>
            <a:stretch>
              <a:fillRect l="-1600" r="-112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5791200" cy="1371600"/>
          </a:xfrm>
        </p:spPr>
        <p:txBody>
          <a:bodyPr/>
          <a:lstStyle/>
          <a:p>
            <a:pPr algn="l" eaLnBrk="1" hangingPunct="1"/>
            <a:r>
              <a:rPr lang="ru-RU" b="1" smtClean="0"/>
              <a:t>РЕШЕНИЕ: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46314" y="1338943"/>
            <a:ext cx="7968343" cy="5355771"/>
          </a:xfrm>
          <a:blipFill rotWithShape="1">
            <a:blip r:embed="rId3" cstate="email"/>
            <a:srcRect/>
            <a:stretch>
              <a:fillRect l="-958" t="34" r="4105" b="-1398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1324393112yep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9807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2916238" y="708025"/>
            <a:ext cx="6426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latin typeface="Segoe Script" pitchFamily="34" charset="0"/>
              </a:rPr>
              <a:t>Запуск приложения «Минутка релаксации»</a:t>
            </a:r>
          </a:p>
        </p:txBody>
      </p:sp>
      <p:pic>
        <p:nvPicPr>
          <p:cNvPr id="40964" name="Picture 6" descr="Анимашки Компьютеры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4388" y="2924175"/>
            <a:ext cx="1524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 descr="Анимашки Животные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41425" y="830263"/>
            <a:ext cx="16732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0" descr="Анимашки Животные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19700" y="1785938"/>
            <a:ext cx="112553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2" descr="Анимашки Животные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348038" y="2852738"/>
            <a:ext cx="1333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http://gotovie-prezentacii.ru/wp-content/uploads/2013/02/%D1%84%D0%BE%D0%BD-%D1%88%D0%B0%D0%B1%D0%BB%D0%BE%D0%BD%D0%B0-%D0%BF%D0%BE-%D0%BC%D0%B0%D1%82%D0%B5%D0%BC%D0%B0%D1%82%D0%B8%D0%BA%D0%B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60350"/>
            <a:ext cx="8229600" cy="738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Batang" pitchFamily="18" charset="-127"/>
              </a:rPr>
              <a:t>Повторение основных понятий</a:t>
            </a:r>
            <a:r>
              <a:rPr lang="ru-RU" sz="4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:</a:t>
            </a:r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3800475" y="2276475"/>
            <a:ext cx="4889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2. Что вы знаете о интеграле (свойства, теоремы)?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68538" y="1052513"/>
            <a:ext cx="64150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1.  Скажите основное определение интеграла?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555875" y="3500438"/>
            <a:ext cx="6415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3. Знаете ли вы какие-нибудь примеры задач с применением интеграла?</a:t>
            </a:r>
          </a:p>
        </p:txBody>
      </p:sp>
      <p:pic>
        <p:nvPicPr>
          <p:cNvPr id="12295" name="Picture 5" descr="Oblogk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8225" y="4432300"/>
            <a:ext cx="27940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18123" grpId="0"/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987" name="Picture 4" descr="pre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i="1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611188" y="549275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/>
              <a:t>Задачи для самостоятельного решения</a:t>
            </a: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" y="1330325"/>
            <a:ext cx="787082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76250"/>
            <a:ext cx="6505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196975"/>
            <a:ext cx="79248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76250"/>
            <a:ext cx="6505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2588" y="1196975"/>
            <a:ext cx="8351837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9" descr="Белый мрамор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208837" cy="79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solidFill>
                  <a:srgbClr val="948A54"/>
                </a:solidFill>
                <a:latin typeface="Comic Sans MS"/>
              </a:rPr>
              <a:t>Подведение итогов урока</a:t>
            </a:r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4008438" y="1498600"/>
            <a:ext cx="3457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Каким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вопросам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был посвящен урок?</a:t>
            </a:r>
          </a:p>
        </p:txBody>
      </p:sp>
      <p:sp>
        <p:nvSpPr>
          <p:cNvPr id="218125" name="Text Box 13"/>
          <p:cNvSpPr txBox="1">
            <a:spLocks noChangeArrowheads="1"/>
          </p:cNvSpPr>
          <p:nvPr/>
        </p:nvSpPr>
        <p:spPr bwMode="auto">
          <a:xfrm>
            <a:off x="4648200" y="2139950"/>
            <a:ext cx="3059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Чему научились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на уроке?</a:t>
            </a:r>
          </a:p>
        </p:txBody>
      </p:sp>
      <p:sp>
        <p:nvSpPr>
          <p:cNvPr id="218127" name="Text Box 15"/>
          <p:cNvSpPr txBox="1">
            <a:spLocks noChangeArrowheads="1"/>
          </p:cNvSpPr>
          <p:nvPr/>
        </p:nvSpPr>
        <p:spPr bwMode="auto">
          <a:xfrm>
            <a:off x="4549775" y="2752725"/>
            <a:ext cx="4351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 fontAlgn="auto">
              <a:spcBef>
                <a:spcPct val="50000"/>
              </a:spcBef>
              <a:spcAft>
                <a:spcPts val="0"/>
              </a:spcAft>
              <a:defRPr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Какие теоретические факты обобщались на уроке?</a:t>
            </a:r>
          </a:p>
        </p:txBody>
      </p:sp>
      <p:sp>
        <p:nvSpPr>
          <p:cNvPr id="218129" name="Text Box 17"/>
          <p:cNvSpPr txBox="1">
            <a:spLocks noChangeArrowheads="1"/>
          </p:cNvSpPr>
          <p:nvPr/>
        </p:nvSpPr>
        <p:spPr bwMode="auto">
          <a:xfrm>
            <a:off x="5372100" y="3511550"/>
            <a:ext cx="4143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Какие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рассмотренные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задачи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оказались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наиболее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сложными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?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Почему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?</a:t>
            </a:r>
            <a:endParaRPr lang="ru-RU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3613150" y="1363663"/>
            <a:ext cx="595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4000">
                <a:latin typeface="Trebuchet MS" pitchFamily="34" charset="0"/>
              </a:rPr>
              <a:t> 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571875" y="2044700"/>
            <a:ext cx="528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4000">
                <a:latin typeface="Trebuchet MS" pitchFamily="34" charset="0"/>
              </a:rPr>
              <a:t> 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403725" y="2724150"/>
            <a:ext cx="735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4000">
                <a:latin typeface="Trebuchet MS" pitchFamily="34" charset="0"/>
              </a:rPr>
              <a:t> 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859338" y="3511550"/>
            <a:ext cx="735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4000">
                <a:latin typeface="Trebuchet MS" pitchFamily="34" charset="0"/>
              </a:rPr>
              <a:t> </a:t>
            </a:r>
          </a:p>
        </p:txBody>
      </p:sp>
      <p:pic>
        <p:nvPicPr>
          <p:cNvPr id="45067" name="Picture 13" descr="matematic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8438" y="4337050"/>
            <a:ext cx="25527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3" descr="F:\50059-Vertical_Screen_Flowers_I_Vol_1_No_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290638"/>
            <a:ext cx="3236913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8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218123" grpId="0"/>
      <p:bldP spid="218125" grpId="0"/>
      <p:bldP spid="218127" grpId="0"/>
      <p:bldP spid="2181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master13_backgroun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008438" y="153988"/>
            <a:ext cx="4824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Домашнее задание</a:t>
            </a:r>
            <a:r>
              <a:rPr lang="ru-RU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hmer UI" pitchFamily="34" charset="0"/>
              </a:rPr>
              <a:t>:</a:t>
            </a:r>
          </a:p>
        </p:txBody>
      </p:sp>
      <p:pic>
        <p:nvPicPr>
          <p:cNvPr id="46084" name="Picture 6" descr="63136665_5f8350820dd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34225" y="5710238"/>
            <a:ext cx="16986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97325" y="611188"/>
            <a:ext cx="457200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№ 1 Скорость прямолинейно движущейся точки меняется по закону v(t)=t+3t^2. (Время t измеряется в секундах, v – в метрах в секунду). Найдите зависимость изменения координаты точки, если в момент t = 0:</a:t>
            </a:r>
          </a:p>
          <a:p>
            <a:r>
              <a:rPr lang="ru-RU"/>
              <a:t>1) точка находилась в начале </a:t>
            </a:r>
          </a:p>
          <a:p>
            <a:r>
              <a:rPr lang="ru-RU"/>
              <a:t>координат;</a:t>
            </a:r>
          </a:p>
          <a:p>
            <a:r>
              <a:rPr lang="ru-RU"/>
              <a:t>2) координата точки равна 1.</a:t>
            </a:r>
          </a:p>
          <a:p>
            <a:endParaRPr lang="ru-RU"/>
          </a:p>
          <a:p>
            <a:r>
              <a:rPr lang="ru-RU"/>
              <a:t>№ 2 Зависимость скорости точки, движущейся прямолинейно, выражается формулой v = cоs πt. (v – скорость в метрах в секунду, t – время в секундах).</a:t>
            </a:r>
          </a:p>
          <a:p>
            <a:r>
              <a:rPr lang="ru-RU"/>
              <a:t>Найдите:</a:t>
            </a:r>
          </a:p>
          <a:p>
            <a:r>
              <a:rPr lang="ru-RU"/>
              <a:t>1) координату точки в момент времени t = 1,5, если при t = 2 она равна 2;</a:t>
            </a:r>
          </a:p>
          <a:p>
            <a:r>
              <a:rPr lang="ru-RU"/>
              <a:t>2) координату точки при t = 3,5, если в момент t = 1 она равнялась 1.</a:t>
            </a:r>
          </a:p>
        </p:txBody>
      </p:sp>
      <p:pic>
        <p:nvPicPr>
          <p:cNvPr id="53255" name="Picture 7" descr="Анимашки Лини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21325" y="-12700"/>
            <a:ext cx="152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 descr="master13_backgroun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008438" y="153988"/>
            <a:ext cx="4824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Домашнее задание</a:t>
            </a:r>
            <a:r>
              <a:rPr lang="ru-RU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hmer UI" pitchFamily="34" charset="0"/>
              </a:rPr>
              <a:t>:</a:t>
            </a:r>
          </a:p>
        </p:txBody>
      </p:sp>
      <p:pic>
        <p:nvPicPr>
          <p:cNvPr id="47108" name="Picture 6" descr="63136665_5f8350820dd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5300663"/>
            <a:ext cx="1698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008438" y="1027113"/>
            <a:ext cx="4572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№ 3 Имеется неоднородный стержень длины l. Какова масса куска стержня длины x, считая от начала, если линейная плотность ρ стержня выражается законом:</a:t>
            </a:r>
          </a:p>
          <a:p>
            <a:r>
              <a:rPr lang="ru-RU">
                <a:solidFill>
                  <a:srgbClr val="000000"/>
                </a:solidFill>
              </a:rPr>
              <a:t>1) ρ (x) = 3x – sin 2x, x є [0; ℓ];</a:t>
            </a:r>
          </a:p>
          <a:p>
            <a:r>
              <a:rPr lang="ru-RU">
                <a:solidFill>
                  <a:srgbClr val="000000"/>
                </a:solidFill>
              </a:rPr>
              <a:t>2) ρ (x) = 2x + cos 3x,  x є [0; ℓ]?</a:t>
            </a:r>
          </a:p>
          <a:p>
            <a:endParaRPr lang="ru-RU">
              <a:solidFill>
                <a:srgbClr val="000000"/>
              </a:solidFill>
            </a:endParaRPr>
          </a:p>
          <a:p>
            <a:r>
              <a:rPr lang="ru-RU">
                <a:solidFill>
                  <a:srgbClr val="000000"/>
                </a:solidFill>
              </a:rPr>
              <a:t>№ 4 </a:t>
            </a:r>
          </a:p>
          <a:p>
            <a:r>
              <a:rPr lang="ru-RU">
                <a:solidFill>
                  <a:srgbClr val="000000"/>
                </a:solidFill>
              </a:rPr>
              <a:t>1) Камень подброшен вертикально вверх с крыши здания высотой 20 м. Какова начальная скорость камня, если через 1 с он находился на высоте 30 м?</a:t>
            </a:r>
          </a:p>
          <a:p>
            <a:r>
              <a:rPr lang="ru-RU">
                <a:solidFill>
                  <a:srgbClr val="000000"/>
                </a:solidFill>
              </a:rPr>
              <a:t>2) Камень подброшен вертикально вверх с крыши здания с начальной скоростью v0 = 15 м/с. </a:t>
            </a:r>
          </a:p>
          <a:p>
            <a:r>
              <a:rPr lang="ru-RU">
                <a:solidFill>
                  <a:srgbClr val="000000"/>
                </a:solidFill>
              </a:rPr>
              <a:t>Какова высота здания, </a:t>
            </a:r>
          </a:p>
          <a:p>
            <a:r>
              <a:rPr lang="ru-RU">
                <a:solidFill>
                  <a:srgbClr val="000000"/>
                </a:solidFill>
              </a:rPr>
              <a:t>если через 2 с  после </a:t>
            </a:r>
          </a:p>
          <a:p>
            <a:r>
              <a:rPr lang="ru-RU">
                <a:solidFill>
                  <a:srgbClr val="000000"/>
                </a:solidFill>
              </a:rPr>
              <a:t>начала полета камень </a:t>
            </a:r>
          </a:p>
          <a:p>
            <a:r>
              <a:rPr lang="ru-RU">
                <a:solidFill>
                  <a:srgbClr val="000000"/>
                </a:solidFill>
              </a:rPr>
              <a:t>находился на высоте 30 м?</a:t>
            </a:r>
          </a:p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53255" name="Picture 7" descr="Анимашки Лини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21325" y="-12700"/>
            <a:ext cx="152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F:\beautiful_green_backgrou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75" y="-14288"/>
            <a:ext cx="9147175" cy="719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2124075" y="2120900"/>
            <a:ext cx="525621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Спасибо за просмотр!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До новых встреч!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9156" name="Picture 4" descr="shablony_prezentaziy_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55650" y="765175"/>
            <a:ext cx="734536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Литература:</a:t>
            </a:r>
          </a:p>
          <a:p>
            <a:pPr>
              <a:spcBef>
                <a:spcPct val="50000"/>
              </a:spcBef>
              <a:defRPr/>
            </a:pP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11188" y="1412875"/>
            <a:ext cx="79914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ru-RU" altLang="ru-RU" b="1">
                <a:solidFill>
                  <a:schemeClr val="bg1"/>
                </a:solidFill>
              </a:rPr>
              <a:t>      Журнал «Потенциал» </a:t>
            </a:r>
          </a:p>
          <a:p>
            <a:pPr>
              <a:buFontTx/>
              <a:buChar char="•"/>
            </a:pPr>
            <a:r>
              <a:rPr lang="ru-RU" altLang="ru-RU" b="1">
                <a:solidFill>
                  <a:schemeClr val="bg1"/>
                </a:solidFill>
              </a:rPr>
              <a:t>     «Алгебра и начала анализа» 11 класс С.М. Никольский, </a:t>
            </a:r>
          </a:p>
          <a:p>
            <a:r>
              <a:rPr lang="ru-RU" altLang="ru-RU" b="1">
                <a:solidFill>
                  <a:schemeClr val="bg1"/>
                </a:solidFill>
              </a:rPr>
              <a:t>М.К. Потапов и др.</a:t>
            </a:r>
          </a:p>
          <a:p>
            <a:pPr>
              <a:buFontTx/>
              <a:buChar char="•"/>
            </a:pPr>
            <a:r>
              <a:rPr lang="ru-RU" altLang="ru-RU" b="1">
                <a:solidFill>
                  <a:schemeClr val="bg1"/>
                </a:solidFill>
              </a:rPr>
              <a:t>    «Алгебра и математический анализ» Н.Я. Виленкин и др.</a:t>
            </a:r>
          </a:p>
          <a:p>
            <a:pPr>
              <a:buFontTx/>
              <a:buChar char="•"/>
            </a:pPr>
            <a:r>
              <a:rPr lang="ru-RU" altLang="ru-RU" b="1">
                <a:solidFill>
                  <a:schemeClr val="bg1"/>
                </a:solidFill>
              </a:rPr>
              <a:t>     «Учебник по математическому анализу» Град О.Г., Змеев О.А.</a:t>
            </a:r>
          </a:p>
          <a:p>
            <a:pPr>
              <a:buFontTx/>
              <a:buChar char="•"/>
            </a:pPr>
            <a:r>
              <a:rPr lang="ru-RU" altLang="ru-RU" b="1">
                <a:solidFill>
                  <a:schemeClr val="bg1"/>
                </a:solidFill>
              </a:rPr>
              <a:t>    «Высшая математика: Учебник для вузов». В 3 томах.  </a:t>
            </a:r>
          </a:p>
          <a:p>
            <a:r>
              <a:rPr lang="ru-RU" altLang="ru-RU" b="1">
                <a:solidFill>
                  <a:schemeClr val="bg1"/>
                </a:solidFill>
              </a:rPr>
              <a:t>Бугров Я.С. Никольский С.М.</a:t>
            </a:r>
          </a:p>
          <a:p>
            <a:pPr>
              <a:buFontTx/>
              <a:buChar char="•"/>
            </a:pPr>
            <a:r>
              <a:rPr lang="ru-RU" altLang="ru-RU" b="1">
                <a:solidFill>
                  <a:schemeClr val="bg1"/>
                </a:solidFill>
              </a:rPr>
              <a:t>    «Математический анализ». Е.Б. Боронина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5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5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957210-4166a48d6c5474b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42925" y="239713"/>
            <a:ext cx="5976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План урока: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42925" y="947738"/>
            <a:ext cx="63325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1. Схема решения задач на приложения определенного интеграла</a:t>
            </a:r>
          </a:p>
          <a:p>
            <a:pPr>
              <a:spcBef>
                <a:spcPct val="50000"/>
              </a:spcBef>
            </a:pPr>
            <a:r>
              <a:rPr lang="ru-RU" altLang="ru-RU"/>
              <a:t>2. Нахождение пути, пройденного телом при прямолинейном движении</a:t>
            </a:r>
          </a:p>
          <a:p>
            <a:pPr>
              <a:spcBef>
                <a:spcPct val="50000"/>
              </a:spcBef>
            </a:pPr>
            <a:r>
              <a:rPr lang="ru-RU" altLang="ru-RU"/>
              <a:t>3. Вычисление работы силы, произведенной  при прямолинейном движении тела</a:t>
            </a:r>
          </a:p>
          <a:p>
            <a:pPr>
              <a:spcBef>
                <a:spcPct val="50000"/>
              </a:spcBef>
            </a:pPr>
            <a:r>
              <a:rPr lang="ru-RU" altLang="ru-RU"/>
              <a:t>4. Вычисление работы, затраченной на растяжение или сжатие пружины</a:t>
            </a:r>
          </a:p>
          <a:p>
            <a:pPr>
              <a:spcBef>
                <a:spcPct val="50000"/>
              </a:spcBef>
            </a:pPr>
            <a:r>
              <a:rPr lang="ru-RU" altLang="ru-RU"/>
              <a:t>5. Определение силы давления жидкости на вертикально расположенную пластинку</a:t>
            </a:r>
          </a:p>
        </p:txBody>
      </p:sp>
      <p:pic>
        <p:nvPicPr>
          <p:cNvPr id="13318" name="Picture 6" descr="54976604_064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3" y="4703763"/>
            <a:ext cx="1825625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Nuvola_apps_edu_mathematic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488" y="4364038"/>
            <a:ext cx="17970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275" y="4703763"/>
            <a:ext cx="18716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13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D:\Word\Интеграл\Фон\03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84213" y="1773238"/>
            <a:ext cx="76327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400" b="1" i="1">
                <a:latin typeface="Century Gothic" pitchFamily="34" charset="0"/>
              </a:rPr>
              <a:t>Рассмотрим теорию </a:t>
            </a:r>
          </a:p>
          <a:p>
            <a:pPr algn="ctr">
              <a:spcBef>
                <a:spcPct val="50000"/>
              </a:spcBef>
            </a:pPr>
            <a:r>
              <a:rPr lang="ru-RU" altLang="ru-RU" sz="4400" b="1" i="1">
                <a:latin typeface="Century Gothic" pitchFamily="34" charset="0"/>
              </a:rPr>
              <a:t>по данной теме</a:t>
            </a:r>
          </a:p>
        </p:txBody>
      </p:sp>
      <p:pic>
        <p:nvPicPr>
          <p:cNvPr id="14342" name="Picture 6" descr="Анимашки Компьютер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7113" y="-100013"/>
            <a:ext cx="20097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3384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/>
              <a:t>1. Схема решения задач на приложения определенного интеграла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08400" y="188913"/>
            <a:ext cx="4824413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/>
              <a:t>С помощью определенного интеграла можно решать различные задачи физики, механики и т. д., которые трудно или невозможно решить методами элементарной математики.</a:t>
            </a:r>
          </a:p>
          <a:p>
            <a:r>
              <a:rPr lang="ru-RU" altLang="ru-RU" sz="1400"/>
              <a:t>Так, понятие определенного интеграла применяется при решении задач на вычисление работы переменной силы, давления жидкости на вертикальную поверхность, пути, пройденного телом, имеющим переменную скорость, и ряд других.</a:t>
            </a:r>
          </a:p>
          <a:p>
            <a:r>
              <a:rPr lang="ru-RU" altLang="ru-RU" sz="1400"/>
              <a:t>Несмотря на разнообразие этих задач, они объединяются одной и той же схемой рассуждений при их решении. Искомая величина (путь, работа, давление и т. д.) соответствует некоторому промежутку изменения переменной величины, которая является переменной интегрирования. Эту переменную величину обозначают через   Х, а промежуток ее изменения — через  [а, b].</a:t>
            </a:r>
          </a:p>
          <a:p>
            <a:r>
              <a:rPr lang="ru-RU" altLang="ru-RU" sz="1400"/>
              <a:t>Отрезок  [a, </a:t>
            </a:r>
            <a:r>
              <a:rPr lang="en-US" altLang="ru-RU" sz="1400"/>
              <a:t>b</a:t>
            </a:r>
            <a:r>
              <a:rPr lang="ru-RU" altLang="ru-RU" sz="1400"/>
              <a:t>] разбивают на n равных частей, в каждой из которых можно пренебречь изменением переменной величины. Этого можно добиться при увеличении числа разбиений отрезка. </a:t>
            </a:r>
          </a:p>
          <a:p>
            <a:r>
              <a:rPr lang="ru-RU" altLang="ru-RU" sz="1400"/>
              <a:t>На каждой такой части задачу решают </a:t>
            </a:r>
          </a:p>
          <a:p>
            <a:r>
              <a:rPr lang="ru-RU" altLang="ru-RU" sz="1400"/>
              <a:t>по формулам для постоянных величин.</a:t>
            </a:r>
          </a:p>
          <a:p>
            <a:r>
              <a:rPr lang="ru-RU" altLang="ru-RU" sz="1400"/>
              <a:t>Далее составляют сумму (интегральную </a:t>
            </a:r>
          </a:p>
          <a:p>
            <a:r>
              <a:rPr lang="ru-RU" altLang="ru-RU" sz="1400"/>
              <a:t>сумму), выражающую приближенное </a:t>
            </a:r>
          </a:p>
          <a:p>
            <a:r>
              <a:rPr lang="ru-RU" altLang="ru-RU" sz="1400"/>
              <a:t>значение искомой величины. Переходя к </a:t>
            </a:r>
          </a:p>
          <a:p>
            <a:r>
              <a:rPr lang="ru-RU" altLang="ru-RU" sz="1400"/>
              <a:t>пределу при    n→∞, находят искомую </a:t>
            </a:r>
          </a:p>
          <a:p>
            <a:r>
              <a:rPr lang="ru-RU" altLang="ru-RU" sz="1400"/>
              <a:t>величину I в виде интеграла</a:t>
            </a:r>
          </a:p>
        </p:txBody>
      </p:sp>
      <p:pic>
        <p:nvPicPr>
          <p:cNvPr id="15364" name="Picture 5" descr="mob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900" y="1412875"/>
            <a:ext cx="35655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D:\нш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29038" y="6269038"/>
            <a:ext cx="5057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m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288" y="4797425"/>
            <a:ext cx="143986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0538" y="3454400"/>
            <a:ext cx="3024187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9" descr="D:\Безымянныйуфп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3357563"/>
            <a:ext cx="4321175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2293938" y="206375"/>
            <a:ext cx="4608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/>
              <a:t>2. Нахождение пути, пройденного телом при прямолинейном движении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303213" y="1095375"/>
            <a:ext cx="858996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Как известно, путь, пройденный телом при равномерном движении за время t, вычисляется по формуле S=vt. </a:t>
            </a:r>
          </a:p>
          <a:p>
            <a:r>
              <a:rPr lang="ru-RU" altLang="ru-RU"/>
              <a:t>Если тело движется неравномерно в одном направлении и скорость его меняется в зависимости от времени t, т. е. v=f(t), то  для нахождения пути, пройденного телом за время от t1 до t2, разделим этот промежуток времени на   n   равных частей  Δt. В каждой из таких частей скорость можно считать постоянной и равной значению скорости в конце этого промежутка. Тогда пройденный телом путь будет приблизительно равен сумме:</a:t>
            </a:r>
          </a:p>
          <a:p>
            <a:endParaRPr lang="ru-RU" altLang="ru-RU"/>
          </a:p>
        </p:txBody>
      </p:sp>
      <p:pic>
        <p:nvPicPr>
          <p:cNvPr id="16390" name="Picture 8" descr="m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188913"/>
            <a:ext cx="10795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shutterstock_838917043_zps4fcdc68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084763"/>
            <a:ext cx="158591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Безымянн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268413"/>
            <a:ext cx="61214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1684338" y="260350"/>
            <a:ext cx="6200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3. Вычисление работы силы, произведенной  </a:t>
            </a:r>
          </a:p>
          <a:p>
            <a:pPr algn="ctr"/>
            <a:r>
              <a:rPr lang="ru-RU" altLang="ru-RU" b="1"/>
              <a:t>при прямолинейном движении тела</a:t>
            </a:r>
          </a:p>
        </p:txBody>
      </p: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5013325"/>
            <a:ext cx="16271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9" descr="174efab2cb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188" y="1412875"/>
            <a:ext cx="13017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Logo-G-M-transparan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96188" y="3789363"/>
            <a:ext cx="126523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933825"/>
            <a:ext cx="1258888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blackboard_mat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1916113"/>
            <a:ext cx="11842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8" descr="m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42988" y="188913"/>
            <a:ext cx="10795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1106</Words>
  <Application>Microsoft Office PowerPoint</Application>
  <PresentationFormat>Экран (4:3)</PresentationFormat>
  <Paragraphs>147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61" baseType="lpstr">
      <vt:lpstr>Arial</vt:lpstr>
      <vt:lpstr>Calibri</vt:lpstr>
      <vt:lpstr>Book Antiqua</vt:lpstr>
      <vt:lpstr>Batang</vt:lpstr>
      <vt:lpstr>Mistral</vt:lpstr>
      <vt:lpstr>Impact</vt:lpstr>
      <vt:lpstr>Trebuchet MS</vt:lpstr>
      <vt:lpstr>Century Gothic</vt:lpstr>
      <vt:lpstr>Segoe Script</vt:lpstr>
      <vt:lpstr>Times New Roman</vt:lpstr>
      <vt:lpstr>Wingdings</vt:lpstr>
      <vt:lpstr>Khmer UI</vt:lpstr>
      <vt:lpstr>Curlz MT</vt:lpstr>
      <vt:lpstr>Тема Office</vt:lpstr>
      <vt:lpstr>Слайд 1</vt:lpstr>
      <vt:lpstr>Слайд 2</vt:lpstr>
      <vt:lpstr>Слайд 3</vt:lpstr>
      <vt:lpstr>Повторение основных понятий: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Рассмотрим примеры задач по данной теме  № 1</vt:lpstr>
      <vt:lpstr>РЕШЕНИЕ:</vt:lpstr>
      <vt:lpstr>№ 2</vt:lpstr>
      <vt:lpstr>Решение:</vt:lpstr>
      <vt:lpstr>№ 3</vt:lpstr>
      <vt:lpstr>Решение:</vt:lpstr>
      <vt:lpstr>№ 4</vt:lpstr>
      <vt:lpstr>Решение:</vt:lpstr>
      <vt:lpstr>№ 5</vt:lpstr>
      <vt:lpstr>Решение:</vt:lpstr>
      <vt:lpstr>№ 6</vt:lpstr>
      <vt:lpstr>Решение:</vt:lpstr>
      <vt:lpstr>№ 7</vt:lpstr>
      <vt:lpstr>Решение:</vt:lpstr>
      <vt:lpstr>№ 8</vt:lpstr>
      <vt:lpstr>РЕШЕНИЕ:</vt:lpstr>
      <vt:lpstr>№ 9</vt:lpstr>
      <vt:lpstr>РЕШЕНИЕ:</vt:lpstr>
      <vt:lpstr>№ 10</vt:lpstr>
      <vt:lpstr>РЕШЕНИЕ:</vt:lpstr>
      <vt:lpstr>№ 11</vt:lpstr>
      <vt:lpstr>РЕШЕНИЕ:</vt:lpstr>
      <vt:lpstr>№ 12</vt:lpstr>
      <vt:lpstr>РЕШЕНИЕ:</vt:lpstr>
      <vt:lpstr>№ 13</vt:lpstr>
      <vt:lpstr>РЕШЕНИЕ: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Настюша</dc:creator>
  <cp:lastModifiedBy>re</cp:lastModifiedBy>
  <cp:revision>73</cp:revision>
  <dcterms:created xsi:type="dcterms:W3CDTF">2012-07-02T17:36:58Z</dcterms:created>
  <dcterms:modified xsi:type="dcterms:W3CDTF">2014-05-02T12:05:26Z</dcterms:modified>
</cp:coreProperties>
</file>