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91" r:id="rId10"/>
    <p:sldId id="267" r:id="rId11"/>
    <p:sldId id="269" r:id="rId12"/>
    <p:sldId id="29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4715" autoAdjust="0"/>
  </p:normalViewPr>
  <p:slideViewPr>
    <p:cSldViewPr>
      <p:cViewPr varScale="1">
        <p:scale>
          <a:sx n="45" d="100"/>
          <a:sy n="45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8832262-042D-44F1-92AC-0343C2CE24D5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E44965A-0E3B-4C63-817E-6C86241BF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0AC698-0BFA-4D4A-9EDF-04A1308AA43F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5BB4DE-F124-4F77-AD4A-A1192645C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0E921-90BF-4A8D-802A-3F7C1C30071A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CC675A-AEA1-466C-AD5C-37D4C9B07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BD57-30E8-444B-90F4-E21D2B8689FF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1D1C-31E0-4DBD-8098-8D691FB36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FB5-B5C1-4C83-B1CB-E348931FA747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79A0-15CA-4673-B237-8E8A49E29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2D7F-35E1-4C9E-B7C1-BDE495700785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377A-B747-4BDE-B3EA-2F86AA429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95C4-3F04-436C-AD45-E925C1AAB433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EF12-8FF5-4B8B-8B34-8A0752A30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9B3029-29E0-44A3-BED7-713D95A47995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872119-B59A-43B5-9AAC-6EC0CDEEC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69A2-137A-4EE1-BD6A-8DFA75A0B429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BDED-FE57-4A8C-9F13-8BA965AF9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623B-7B7D-4821-90C0-D4FF13CC30FE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17C9-B9F4-460C-8550-D3099568B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A826-00B1-406D-9F41-4B6475004FAA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F849C-5332-4501-BB20-87B62B294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F09BA-4289-4108-82A9-6DFE453A82F1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384D8C-8B1C-4742-84EA-281E47ED1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F550-44DF-4B01-B496-4E3432602B1D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5804-A3B5-4181-AA84-8C2E968B0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B9D2AD-764E-40FC-8737-72A057F4CF61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DC2A08-9058-4671-91E2-AF4E85E94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E0E663-0BA9-468A-899F-29E76CAD8828}" type="datetime1">
              <a:rPr lang="en-US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7A39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81C9B60-96EF-4C2D-B5F0-003FAEE5C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4" r:id="rId2"/>
    <p:sldLayoutId id="2147483763" r:id="rId3"/>
    <p:sldLayoutId id="2147483755" r:id="rId4"/>
    <p:sldLayoutId id="2147483756" r:id="rId5"/>
    <p:sldLayoutId id="2147483757" r:id="rId6"/>
    <p:sldLayoutId id="2147483764" r:id="rId7"/>
    <p:sldLayoutId id="2147483758" r:id="rId8"/>
    <p:sldLayoutId id="2147483765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rgey\&#1056;&#1072;&#1073;&#1086;&#1095;&#1080;&#1081;%20&#1089;&#1090;&#1086;&#1083;\&#1087;&#1083;&#1072;&#1085;&#1077;&#1090;&#1072;%20&#1091;&#1074;&#1083;&#1077;&#1095;&#1077;&#1085;&#1080;&#1081;\_adezhda_Kadysheva_i_ansambl_Zolotoe_kolco_-_Ogonyok_a_poziciyu_devushka_provozhala_bojca_(iplayer.fm)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F2A5B-0A56-45CC-BE0A-96E11F826E1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 wrap="square" t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История одной песни Великой Отечественной войны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«Огонек»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52429-4A1D-436A-BFD0-C0D941AEA67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Секрет популярности</a:t>
            </a:r>
          </a:p>
        </p:txBody>
      </p:sp>
      <p:sp>
        <p:nvSpPr>
          <p:cNvPr id="15364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5562600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«Прошли годы, - пишет он, - и мы просто забыли обстановку военного времени.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В 1943 году на фронт прилетела песня «Огонек».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Поэтический образ огонька на окошке превратился в огромный и вдохновляющий символ: не погас наш огонек, не когда не погаснет!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Песня еще одной неразрывной связью скрепила фронт и тыл.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722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hlinkClick r:id="rId2" action="ppaction://hlinksldjump"/>
              </a:rPr>
              <a:t>содержание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15366" name="Picture 6" descr="долматовск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1066800"/>
            <a:ext cx="2511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943600" y="51054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Поэт Евгений Долматовский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FF540-C2A8-42D7-ABF8-3A22AF01259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563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Популярность в Японии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403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В Японии «Огонек» наряду с «Катюшей» является самой популярной русской хоровой песней. В 1955 году в токийском районе Синдзюку открылось песенное кафе, названное в честь песни – Томосиби, и ставшей символом набиравшего популярность в то время хорового движения. В 1958 году песня на японском переводе прозвучала на девятом конкурсе телеканала Эн – Эйч – Кей в исполнении группы Дарк дакс. Интересно, что в Минна – но ута эта песня была названа русской народной.</a:t>
            </a:r>
          </a:p>
        </p:txBody>
      </p:sp>
      <p:pic>
        <p:nvPicPr>
          <p:cNvPr id="16389" name="Picture 6" descr="fgolden_besc1d2f939cd4056d2ded8a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143000"/>
            <a:ext cx="4067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477000" y="6400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hlinkClick r:id="rId3" action="ppaction://hlinksldjump"/>
              </a:rPr>
              <a:t>содержание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EA702-BCB0-41F3-B95A-F46DF4F83F0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 bwMode="auto">
          <a:xfrm>
            <a:off x="381000" y="27432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5400" smtClean="0">
                <a:effectLst/>
              </a:rPr>
              <a:t>ДАВАЙТЕ </a:t>
            </a:r>
            <a:br>
              <a:rPr lang="ru-RU" sz="5400" smtClean="0">
                <a:effectLst/>
              </a:rPr>
            </a:br>
            <a:r>
              <a:rPr lang="ru-RU" sz="5400" smtClean="0">
                <a:effectLst/>
              </a:rPr>
              <a:t>СПОЕМ </a:t>
            </a:r>
            <a:br>
              <a:rPr lang="ru-RU" sz="5400" smtClean="0">
                <a:effectLst/>
              </a:rPr>
            </a:br>
            <a:r>
              <a:rPr lang="ru-RU" sz="5400" smtClean="0">
                <a:effectLst/>
              </a:rPr>
              <a:t>ВМЕСТЕ</a:t>
            </a:r>
          </a:p>
        </p:txBody>
      </p:sp>
      <p:pic>
        <p:nvPicPr>
          <p:cNvPr id="53252" name="_adezhda_Kadysheva_i_ansambl_Zolotoe_kolco_-_Ogonyok_a_poziciyu_devushka_provozhala_bojca_(iplayer.f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96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324B7-FCA0-45CC-8271-255EE602BB22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600200" y="4953000"/>
            <a:ext cx="5715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позицию девушка </a:t>
            </a:r>
          </a:p>
          <a:p>
            <a:pPr algn="ctr"/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Провожала бойца,</a:t>
            </a:r>
          </a:p>
        </p:txBody>
      </p:sp>
      <p:pic>
        <p:nvPicPr>
          <p:cNvPr id="18436" name="Picture 6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457200"/>
            <a:ext cx="69342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3A216-C710-4B7E-80CF-6EB17461F69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143000" y="5257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Темной ночью простилась</a:t>
            </a:r>
          </a:p>
          <a:p>
            <a:pPr algn="ctr"/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ступеньках крыльца</a:t>
            </a:r>
          </a:p>
        </p:txBody>
      </p:sp>
      <p:pic>
        <p:nvPicPr>
          <p:cNvPr id="19460" name="Picture 5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0"/>
            <a:ext cx="69596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F8588-02C6-4277-9EFC-E00A26FF66E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762000" y="5181600"/>
            <a:ext cx="7696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пока за туманами </a:t>
            </a:r>
          </a:p>
          <a:p>
            <a:pPr algn="ctr"/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Видеть мог паренек</a:t>
            </a:r>
            <a:r>
              <a:rPr lang="ru-RU" sz="4400" b="1">
                <a:solidFill>
                  <a:schemeClr val="accent1"/>
                </a:solidFill>
                <a:latin typeface="Times New Roman" pitchFamily="18" charset="0"/>
              </a:rPr>
              <a:t>,</a:t>
            </a:r>
          </a:p>
        </p:txBody>
      </p:sp>
      <p:pic>
        <p:nvPicPr>
          <p:cNvPr id="20484" name="Picture 5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0"/>
            <a:ext cx="66675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BAD9B-522E-431A-8610-9D9817B5173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33400" y="5029200"/>
            <a:ext cx="815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окошке на девичьем </a:t>
            </a:r>
          </a:p>
          <a:p>
            <a:pPr algn="ctr"/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 горел огонек</a:t>
            </a:r>
          </a:p>
        </p:txBody>
      </p:sp>
      <p:pic>
        <p:nvPicPr>
          <p:cNvPr id="21508" name="Picture 5" descr="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381000"/>
            <a:ext cx="64008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BBA10-B6D5-4CCC-935E-6EAFC9EDB7A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257800"/>
            <a:ext cx="8183563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Парня встретила дружная 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Фронтовая семья,</a:t>
            </a:r>
          </a:p>
        </p:txBody>
      </p:sp>
      <p:pic>
        <p:nvPicPr>
          <p:cNvPr id="22532" name="Picture 7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2286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CA5F2-D1A4-48F7-BFA4-B2FFF124734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Всюду были товарищи,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Всюду были друзья,</a:t>
            </a:r>
          </a:p>
        </p:txBody>
      </p:sp>
      <p:pic>
        <p:nvPicPr>
          <p:cNvPr id="23556" name="Picture 5" descr="Безымянный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98600" y="571500"/>
            <a:ext cx="6191250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7C41-FEDA-471B-BFFB-F35D9DB8D113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 знакомую улицу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Позабыть он не мог:</a:t>
            </a:r>
          </a:p>
        </p:txBody>
      </p:sp>
      <p:pic>
        <p:nvPicPr>
          <p:cNvPr id="24580" name="Picture 5" descr="9275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7675" y="823913"/>
            <a:ext cx="575310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1BC2A-AB35-4B93-9757-27191EF83CE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563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Содержание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85800" y="1676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746760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latin typeface="Times New Roman" pitchFamily="18" charset="0"/>
                <a:hlinkClick r:id="rId2" action="ppaction://hlinksldjump"/>
              </a:rPr>
              <a:t>Автор слов</a:t>
            </a:r>
            <a:endParaRPr lang="ru-RU" sz="28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latin typeface="Times New Roman" pitchFamily="18" charset="0"/>
                <a:hlinkClick r:id="rId3" action="ppaction://hlinksldjump"/>
              </a:rPr>
              <a:t>Первый исполнитель</a:t>
            </a:r>
            <a:endParaRPr lang="ru-RU" sz="28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latin typeface="Times New Roman" pitchFamily="18" charset="0"/>
                <a:hlinkClick r:id="rId4" action="ppaction://hlinksldjump"/>
              </a:rPr>
              <a:t>Кто «зажег» огонек?</a:t>
            </a:r>
            <a:endParaRPr lang="ru-RU" sz="28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latin typeface="Times New Roman" pitchFamily="18" charset="0"/>
                <a:hlinkClick r:id="rId5" action="ppaction://hlinksldjump"/>
              </a:rPr>
              <a:t>Секрет популярности</a:t>
            </a:r>
            <a:endParaRPr lang="ru-RU" sz="28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latin typeface="Times New Roman" pitchFamily="18" charset="0"/>
                <a:hlinkClick r:id="rId6" action="ppaction://hlinksldjump"/>
              </a:rPr>
              <a:t>Популярность в Японии</a:t>
            </a:r>
            <a:endParaRPr lang="ru-RU" sz="28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latin typeface="Times New Roman" pitchFamily="18" charset="0"/>
                <a:hlinkClick r:id="rId7" action="ppaction://hlinksldjump"/>
              </a:rPr>
              <a:t>Давайте споем</a:t>
            </a:r>
            <a:endParaRPr lang="ru-RU" sz="28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latin typeface="Times New Roman" pitchFamily="18" charset="0"/>
                <a:hlinkClick r:id="rId8" action="ppaction://hlinksldjump"/>
              </a:rPr>
              <a:t>Роль лирики в ВОв</a:t>
            </a:r>
            <a:endParaRPr lang="ru-RU" sz="28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/>
          </a:p>
          <a:p>
            <a:pPr>
              <a:spcBef>
                <a:spcPct val="50000"/>
              </a:spcBef>
              <a:buFontTx/>
              <a:buChar char="•"/>
            </a:pPr>
            <a:endParaRPr lang="ru-RU"/>
          </a:p>
          <a:p>
            <a:pPr>
              <a:spcBef>
                <a:spcPct val="50000"/>
              </a:spcBef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47E8F-7C45-47BB-AE03-3D4BE7589F8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«Где же ты, девушка милая,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Где ж ты мой, огонек?»</a:t>
            </a:r>
          </a:p>
        </p:txBody>
      </p:sp>
      <p:pic>
        <p:nvPicPr>
          <p:cNvPr id="25604" name="Picture 9" descr="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0"/>
            <a:ext cx="46005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63444-497A-4D29-BB1F-28C2D5240FB5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подруга далекая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Парню весточку шлет,</a:t>
            </a:r>
          </a:p>
        </p:txBody>
      </p:sp>
      <p:pic>
        <p:nvPicPr>
          <p:cNvPr id="26628" name="Picture 5" descr="3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81200" y="762000"/>
            <a:ext cx="51054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D3EFE-7589-4765-8F11-E5FBDA60B4D4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любовь ее девичья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Никогда не умрет.</a:t>
            </a:r>
          </a:p>
        </p:txBody>
      </p:sp>
      <p:pic>
        <p:nvPicPr>
          <p:cNvPr id="27652" name="Picture 6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533400"/>
            <a:ext cx="61722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1BBA-3C93-4F96-9C88-86002F2B29A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Все, что было загадано,</a:t>
            </a:r>
            <a:br>
              <a:rPr lang="ru-RU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Все исполнится в срок,-</a:t>
            </a:r>
          </a:p>
        </p:txBody>
      </p:sp>
      <p:pic>
        <p:nvPicPr>
          <p:cNvPr id="28676" name="Picture 6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304800"/>
            <a:ext cx="6096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1520-6192-49DA-816A-84AE37534CE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 погаснет без времени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Золотой огонек</a:t>
            </a:r>
          </a:p>
        </p:txBody>
      </p:sp>
      <p:pic>
        <p:nvPicPr>
          <p:cNvPr id="29700" name="Picture 5" descr="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524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F750B-C02D-47D4-9D13-346DF56CC19A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становится радостно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душе у бойца</a:t>
            </a:r>
          </a:p>
        </p:txBody>
      </p:sp>
      <p:pic>
        <p:nvPicPr>
          <p:cNvPr id="30724" name="Picture 6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0668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A087A-3B7D-494E-98B4-C97A7DB8780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 такого хорошего,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 ее письмеца.</a:t>
            </a:r>
          </a:p>
        </p:txBody>
      </p:sp>
      <p:pic>
        <p:nvPicPr>
          <p:cNvPr id="31748" name="Picture 6" descr="4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981200"/>
            <a:ext cx="4764088" cy="2709863"/>
          </a:xfrm>
        </p:spPr>
      </p:pic>
      <p:pic>
        <p:nvPicPr>
          <p:cNvPr id="31749" name="Picture 5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457200"/>
            <a:ext cx="3848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A67A-517B-4ECD-962B-5B678E66DA86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врага ненавистного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Крепче бьет паренек</a:t>
            </a:r>
          </a:p>
        </p:txBody>
      </p:sp>
      <p:pic>
        <p:nvPicPr>
          <p:cNvPr id="32772" name="Picture 5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0"/>
            <a:ext cx="601980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94753-5FB5-48FF-81C8-1E5E03F3DB5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советскую Родину,</a:t>
            </a:r>
            <a:b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родной огонек</a:t>
            </a:r>
          </a:p>
        </p:txBody>
      </p:sp>
      <p:pic>
        <p:nvPicPr>
          <p:cNvPr id="33796" name="Picture 7" descr="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0"/>
            <a:ext cx="480060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1981200"/>
            <a:ext cx="264477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EA950-ECC0-45A0-A8B4-8FCC5B75F5F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4819" name="Rectangle 2"/>
          <p:cNvSpPr>
            <a:spLocks noGrp="1"/>
          </p:cNvSpPr>
          <p:nvPr>
            <p:ph type="title"/>
          </p:nvPr>
        </p:nvSpPr>
        <p:spPr bwMode="auto">
          <a:xfrm>
            <a:off x="685800" y="-3048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Роль лирики в годы ВОв</a:t>
            </a:r>
          </a:p>
        </p:txBody>
      </p:sp>
      <p:pic>
        <p:nvPicPr>
          <p:cNvPr id="34820" name="Picture 4" descr="5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90800" y="1231900"/>
            <a:ext cx="6096000" cy="4224338"/>
          </a:xfrm>
        </p:spPr>
      </p:pic>
      <p:sp>
        <p:nvSpPr>
          <p:cNvPr id="34821" name="Rectangle 3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5257800" cy="5867400"/>
          </a:xfrm>
          <a:solidFill>
            <a:srgbClr val="CCFF99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Огонь войны не сжег душу русского человека, не выжег ни нежных чувств, ни дорогих имен. И слова любви, верности звучали с особой силой, они согревали души, позволили сохранить подлинно человеческое в самых страшных, казалось бы, безысходных ситуациях.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Нежностью наполнялись сердца солдат, когда на привале, в минуты затишья звучали простые задушевные слова песен: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"Землянка",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"Катюша",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"В прифронтовом лесу",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"Огонёк",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"Снова замерло всё до рассвета".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И, вслушиваясь в строки стихов поэтов той плеяды, мы не можем не ощутить жар их сердец, их чистую и глубокую веру в правоту дела, которому они отдали не только свой талант, а и жизни.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B25CF-A715-4CB7-BBD7-3A97F2B206F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52600" y="533400"/>
            <a:ext cx="5370513" cy="533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Автор слов</a:t>
            </a:r>
          </a:p>
        </p:txBody>
      </p:sp>
      <p:sp>
        <p:nvSpPr>
          <p:cNvPr id="8196" name="Текст 4"/>
          <p:cNvSpPr>
            <a:spLocks noGrp="1"/>
          </p:cNvSpPr>
          <p:nvPr>
            <p:ph type="body" idx="2"/>
          </p:nvPr>
        </p:nvSpPr>
        <p:spPr>
          <a:xfrm>
            <a:off x="3657600" y="1066800"/>
            <a:ext cx="4852988" cy="4587875"/>
          </a:xfrm>
        </p:spPr>
        <p:txBody>
          <a:bodyPr/>
          <a:lstStyle/>
          <a:p>
            <a:pPr marL="17463" marR="0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/>
              <a:t>Большое место в его творчестве занимают патриотические стихи о Великой Отечественной войне 1941—45, о героизме советских людей на фронте и в тылу.Многие стихи, положенные на музыку, стали популярными народными песнями, они поются во всём мире: </a:t>
            </a: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ru-RU" sz="2000" smtClean="0"/>
              <a:t>"Катюша", </a:t>
            </a: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ru-RU" sz="2000" smtClean="0"/>
              <a:t>"И кто его знает", </a:t>
            </a: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ru-RU" sz="2000" smtClean="0"/>
              <a:t>"В прифронтовом лесу", </a:t>
            </a: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ru-RU" sz="2000" smtClean="0"/>
              <a:t>"Огонёк", </a:t>
            </a: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ru-RU" sz="2000" smtClean="0"/>
              <a:t>"Враги сожгли родную хату", </a:t>
            </a: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ru-RU" sz="2000" smtClean="0"/>
              <a:t>"Снова замерло всё до рассвета",</a:t>
            </a: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ru-RU" sz="2000" smtClean="0"/>
              <a:t> "Летят перелётные птицы".  </a:t>
            </a:r>
          </a:p>
        </p:txBody>
      </p:sp>
      <p:pic>
        <p:nvPicPr>
          <p:cNvPr id="8197" name="Содержимое 3" descr="михаид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1219200"/>
            <a:ext cx="2971800" cy="3886200"/>
          </a:xfrm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0" y="6019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hlinkClick r:id="rId3" action="ppaction://hlinksldjump"/>
              </a:rPr>
              <a:t>содержание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5334000"/>
            <a:ext cx="3581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Михаил Исаковский</a:t>
            </a:r>
          </a:p>
          <a:p>
            <a:pPr algn="ctr"/>
            <a:r>
              <a:rPr lang="ru-RU"/>
              <a:t>1900-1973г.г.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7A719-F394-4F9A-B3F5-567FFB6EC5E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609600" y="381000"/>
            <a:ext cx="7977188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Первый исполнитель</a:t>
            </a:r>
          </a:p>
        </p:txBody>
      </p:sp>
      <p:sp>
        <p:nvSpPr>
          <p:cNvPr id="9220" name="Текст 5"/>
          <p:cNvSpPr>
            <a:spLocks noGrp="1"/>
          </p:cNvSpPr>
          <p:nvPr>
            <p:ph type="body" idx="2"/>
          </p:nvPr>
        </p:nvSpPr>
        <p:spPr>
          <a:xfrm>
            <a:off x="457200" y="5105400"/>
            <a:ext cx="3505200" cy="1752600"/>
          </a:xfrm>
        </p:spPr>
        <p:txBody>
          <a:bodyPr/>
          <a:lstStyle/>
          <a:p>
            <a:pPr marL="17463" marR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</a:rPr>
              <a:t>Владимир Нечаев</a:t>
            </a:r>
          </a:p>
          <a:p>
            <a:pPr marL="17463" marR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</a:rPr>
              <a:t>1908-1969 г.г</a:t>
            </a:r>
          </a:p>
        </p:txBody>
      </p:sp>
      <p:pic>
        <p:nvPicPr>
          <p:cNvPr id="9221" name="Содержимое 3" descr="нечаев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838200"/>
            <a:ext cx="3206750" cy="4343400"/>
          </a:xfrm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553200" y="5867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hlinkClick r:id="rId3" action="ppaction://hlinksldjump"/>
              </a:rPr>
              <a:t>содержание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14800" y="1219200"/>
            <a:ext cx="4495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Во время Великой Отечественной войны объездил с концертами множество фронтовых частей, выступая в землянках, на лесных полянах, прифронтовых госпиталях, в 50 – 60-ые годы записал несколько пластинок с песнями, которые до сих пор вызывают ностальгию у людей: 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i="1"/>
              <a:t>«Горят костры далекие»,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i="1"/>
              <a:t>«Летят перелетные птицы»,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i="1"/>
              <a:t>«Я назову тебя зоренькой».</a:t>
            </a:r>
            <a:r>
              <a:rPr lang="ru-RU"/>
              <a:t/>
            </a:r>
            <a:br>
              <a:rPr lang="ru-RU"/>
            </a:br>
            <a:r>
              <a:rPr lang="ru-RU"/>
              <a:t>За свою большую и плодотворную творческую деятельность певец был удостоен звания заслуженного артиста РСФСР.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223E3-E4EF-4EA2-9455-A327E81BCE2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563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Кто зажег «Огонек»?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4373563" cy="41878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19 апреля 1943 года – день рождения песни.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В этот день газета «Правда» опубликовала на своих страницах стихотворение Михаила Исаковского.</a:t>
            </a:r>
          </a:p>
        </p:txBody>
      </p:sp>
      <p:pic>
        <p:nvPicPr>
          <p:cNvPr id="10245" name="Picture 5" descr="mandelshtam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1600200"/>
            <a:ext cx="31337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029200" y="6019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  <a:hlinkClick r:id="rId3" action="ppaction://hlinksldjump"/>
              </a:rPr>
              <a:t>дальше</a:t>
            </a:r>
            <a:endParaRPr lang="ru-RU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777B-151E-4793-800A-7FE4A73A569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</a:rPr>
              <a:t>К огоньку музыку стали сочинять и подбирать повсюду и все – профессиональные композиторы и самодеятельные, дирижеры, музыканты, певцы. Известны публикации мелодических версий «Огонька», принадлежащих: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М.Блантеру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А. Митюшину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Н.Макаровой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Л.Щварцу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</a:rPr>
              <a:t>Из самодеятельных композиторов: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Н.Чугунову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В.Никитенко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</a:rPr>
              <a:t>Однако ничего общего с той мелодией, которая была подхвачена в народе, ни одна из них не имеет.</a:t>
            </a:r>
          </a:p>
        </p:txBody>
      </p:sp>
      <p:pic>
        <p:nvPicPr>
          <p:cNvPr id="11268" name="Picture 4" descr="4e0c8b010fb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23622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6_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2743200"/>
            <a:ext cx="152558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562600" y="5867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hlinkClick r:id="rId4" action="ppaction://hlinksldjump"/>
              </a:rPr>
              <a:t>дальше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2ABFE-B024-4173-AD51-B416E838043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Впервые с той мелодией, которая нам всем хорошо известна, песня была записана на грампластинку и прозвучала по Всесоюзному радио уже после войны, в 1947 году, в исполнении замечательного певца и талантливого пропагандиста советской песни Владимира Нечаева.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Он спел «Огонек» с эстрадным оркестром Радиокомитета под управлением Виктора Кнушевицкого.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705600" y="586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hlinkClick r:id="rId2" action="ppaction://hlinksldjump"/>
              </a:rPr>
              <a:t>дальше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D0421-841E-4F50-A144-16E886EC54D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Союз композиторов создал специальную комиссию, чтобы выяснить, кто же автор «Огонька». Было рассмотрено множество материалов, проверена каждая нота, каждая музыкальная «закорючка».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Комиссия установила, что ни один из претендентов не мог написать музыку «Огонька», что стихи напечатанные в «Правде», поются на мотив польской песенки «Стелла»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324600" y="6019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hlinkClick r:id="rId2" action="ppaction://hlinksldjump"/>
              </a:rPr>
              <a:t>дальше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14B5-E36C-43AA-A2AA-752B31ED966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Заголовок 11"/>
          <p:cNvSpPr>
            <a:spLocks/>
          </p:cNvSpPr>
          <p:nvPr/>
        </p:nvSpPr>
        <p:spPr bwMode="auto">
          <a:xfrm>
            <a:off x="685800" y="2286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Выходит ведь так, что авторы «Огонька» одновременно сочинили одну и ту же мелодию чуть ли не в ста различных местах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14340" name="Содержимое 3" descr="12L175Listo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19050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59302423_1274435218_74c4ddb56de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41148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jg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8288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8" descr="vadim-kozin_114357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38100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2" descr="1241356074_okhrimenko-aleksejj-petrovich-16.01.192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0800" y="19050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6248400" y="6096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hlinkClick r:id="rId7" action="ppaction://hlinksldjump"/>
              </a:rPr>
              <a:t>содержание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767</TotalTime>
  <Words>785</Words>
  <Application>Microsoft Office PowerPoint</Application>
  <PresentationFormat>Экран (4:3)</PresentationFormat>
  <Paragraphs>122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Verdana</vt:lpstr>
      <vt:lpstr>Wingdings 2</vt:lpstr>
      <vt:lpstr>Calibri</vt:lpstr>
      <vt:lpstr>Times New Roman</vt:lpstr>
      <vt:lpstr>Аспект</vt:lpstr>
      <vt:lpstr>История одной песни Великой Отечественной войны «Огонек»</vt:lpstr>
      <vt:lpstr>Содержание</vt:lpstr>
      <vt:lpstr>Автор слов</vt:lpstr>
      <vt:lpstr>Первый исполнитель</vt:lpstr>
      <vt:lpstr>Кто зажег «Огонек»?</vt:lpstr>
      <vt:lpstr>Слайд 6</vt:lpstr>
      <vt:lpstr>Слайд 7</vt:lpstr>
      <vt:lpstr>Слайд 8</vt:lpstr>
      <vt:lpstr>Слайд 9</vt:lpstr>
      <vt:lpstr>Секрет популярности</vt:lpstr>
      <vt:lpstr>Популярность в Японии</vt:lpstr>
      <vt:lpstr>ДАВАЙТЕ  СПОЕМ  ВМЕСТЕ</vt:lpstr>
      <vt:lpstr>Слайд 13</vt:lpstr>
      <vt:lpstr>Слайд 14</vt:lpstr>
      <vt:lpstr>Слайд 15</vt:lpstr>
      <vt:lpstr>Слайд 16</vt:lpstr>
      <vt:lpstr>Парня встретила дружная  Фронтовая семья,</vt:lpstr>
      <vt:lpstr>Всюду были товарищи, Всюду были друзья,</vt:lpstr>
      <vt:lpstr>Но знакомую улицу Позабыть он не мог:</vt:lpstr>
      <vt:lpstr>«Где же ты, девушка милая, Где ж ты мой, огонек?»</vt:lpstr>
      <vt:lpstr>И подруга далекая Парню весточку шлет,</vt:lpstr>
      <vt:lpstr>Что любовь ее девичья Никогда не умрет.</vt:lpstr>
      <vt:lpstr>Все, что было загадано, Все исполнится в срок,-</vt:lpstr>
      <vt:lpstr>Не погаснет без времени Золотой огонек</vt:lpstr>
      <vt:lpstr>И становится радостно На душе у бойца</vt:lpstr>
      <vt:lpstr>От такого хорошего, От ее письмеца.</vt:lpstr>
      <vt:lpstr>И врага ненавистного Крепче бьет паренек</vt:lpstr>
      <vt:lpstr>За советскую Родину, За родной огонек</vt:lpstr>
      <vt:lpstr>Роль лирики в годы ВОв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Helga</dc:creator>
  <cp:lastModifiedBy>re</cp:lastModifiedBy>
  <cp:revision>47</cp:revision>
  <dcterms:created xsi:type="dcterms:W3CDTF">2012-09-06T15:22:11Z</dcterms:created>
  <dcterms:modified xsi:type="dcterms:W3CDTF">2014-05-02T15:39:21Z</dcterms:modified>
</cp:coreProperties>
</file>