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2" r:id="rId3"/>
    <p:sldId id="318" r:id="rId4"/>
    <p:sldId id="308" r:id="rId5"/>
    <p:sldId id="320" r:id="rId6"/>
    <p:sldId id="321" r:id="rId7"/>
    <p:sldId id="301" r:id="rId8"/>
    <p:sldId id="303" r:id="rId9"/>
    <p:sldId id="284" r:id="rId10"/>
    <p:sldId id="290" r:id="rId11"/>
    <p:sldId id="305" r:id="rId12"/>
    <p:sldId id="324" r:id="rId13"/>
    <p:sldId id="283" r:id="rId14"/>
    <p:sldId id="288" r:id="rId15"/>
    <p:sldId id="291" r:id="rId16"/>
    <p:sldId id="275" r:id="rId17"/>
    <p:sldId id="293" r:id="rId18"/>
    <p:sldId id="272" r:id="rId19"/>
    <p:sldId id="298" r:id="rId20"/>
    <p:sldId id="262" r:id="rId21"/>
    <p:sldId id="294" r:id="rId22"/>
    <p:sldId id="295" r:id="rId23"/>
    <p:sldId id="325" r:id="rId24"/>
    <p:sldId id="296" r:id="rId25"/>
    <p:sldId id="297" r:id="rId26"/>
    <p:sldId id="316" r:id="rId27"/>
    <p:sldId id="328" r:id="rId28"/>
    <p:sldId id="330" r:id="rId29"/>
    <p:sldId id="327" r:id="rId30"/>
    <p:sldId id="309" r:id="rId31"/>
    <p:sldId id="32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969" autoAdjust="0"/>
  </p:normalViewPr>
  <p:slideViewPr>
    <p:cSldViewPr>
      <p:cViewPr varScale="1">
        <p:scale>
          <a:sx n="81" d="100"/>
          <a:sy n="81" d="100"/>
        </p:scale>
        <p:origin x="-1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840752-252D-4E47-B8C8-2BBA2BFBCB71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51BEA2-DE74-441E-B9EA-95D9A2DE9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Здесь текст не надо держать черным – его же не видно. Тут вроде загадка? Тогда пускай прочитает стихотворение. Потом сразу появится кртинка + белый текст. Потом отгадка под слова диктора.</a:t>
            </a:r>
            <a:endParaRPr lang="en-GB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CE1003-6E3D-4530-A5DE-36106096D3C6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F57D73-5214-49EC-B52B-AFE7EE8EBD51}" type="slidenum">
              <a:rPr lang="ru-RU" smtClean="0">
                <a:ea typeface="Microsoft YaHei" pitchFamily="34" charset="-122"/>
              </a:rPr>
              <a:pPr/>
              <a:t>13</a:t>
            </a:fld>
            <a:endParaRPr lang="ru-RU" smtClean="0">
              <a:ea typeface="Microsoft YaHei" pitchFamily="34" charset="-122"/>
            </a:endParaRPr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Тоже, если видишь, что по смыслу часть анимации надо в начало, а часть в конец – можешь сам разбивать. Вот здесь например. Я разбил анимацию на две части.</a:t>
            </a:r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48801D-FCF7-4AEF-9C90-12BCFF149717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6A15DC-1E79-40AE-AA4A-F5BCF42448FD}" type="slidenum">
              <a:rPr lang="ru-RU" smtClean="0">
                <a:ea typeface="Microsoft YaHei" pitchFamily="34" charset="-122"/>
              </a:rPr>
              <a:pPr/>
              <a:t>22</a:t>
            </a:fld>
            <a:endParaRPr lang="ru-RU" smtClean="0">
              <a:ea typeface="Microsoft YaHei" pitchFamily="34" charset="-122"/>
            </a:endParaRPr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D22700-6000-4AC1-A37D-C9B15C02E178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38915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3D19D-034F-4EBB-9270-F8D11B2EB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1BF7A-4882-4AE3-85DB-9D97705DF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74D5-4AC0-4326-A62B-52A086EE5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9C18A-5D0E-4C28-941B-F5C000BFB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FD42-8F58-4318-98A6-F85ACEECA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B71C7-6E73-4143-992E-BFBBF16D2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5353E-58E3-472D-96DD-B2A8FF93C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5126-394D-49F9-BBC4-FD7A31668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60189-D253-4B73-8FE2-70701DCCF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4824-DA75-4662-8CE1-966EFC5F4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218DF-D062-47C6-9E20-4677E6922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1EFEA6-9B37-40AD-935D-F7A841530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MAP.MID" TargetMode="Externa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0%D0%BF%D0%BB%D0%BE%D0%B4%D0%B8%D1%81%D0%BC%D0%B5%D0%BD%D1%82%D1%8B%20%D0%BA%D0%B0%D1%80%D1%82%D0%B8%D0%BD%D0%BA%D0%B8&amp;uinfo=ww-1420-wh-708-fw-1195-fh-502-pd-1" TargetMode="External"/><Relationship Id="rId3" Type="http://schemas.openxmlformats.org/officeDocument/2006/relationships/hyperlink" Target="http://www.school2100.ru/" TargetMode="External"/><Relationship Id="rId7" Type="http://schemas.openxmlformats.org/officeDocument/2006/relationships/hyperlink" Target="http://images.yandex.ru/yandsearch?text=%D1%82%D0%B5%D1%82%D1%80%D0%B0%D0%B4%D1%8C%20%D0%B8%20%D0%BA%D0%B0%D1%80%D0%B0%D0%BD%D0%B4%D0%B0%D1%88%20%D0%BA%D0%B0%D1%80%D1%82%D0%B8%D0%BD%D0%BA%D0%B8&amp;uinfo=ww-1420-wh-708-fw-1195-fh-502-pd-1" TargetMode="External"/><Relationship Id="rId2" Type="http://schemas.openxmlformats.org/officeDocument/2006/relationships/hyperlink" Target="http://images.yandex.ru/yandsearch?text=%D0%BE%D1%81%D0%B5%D0%BD%D1%8C%20%D0%BA%D0%B0%D1%80%D1%82%D0%B8%D0%BD%D0%BA%D0%B8&amp;stype=image&amp;lr=66&amp;noreask=1&amp;source=wi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A%D0%B0%D1%80%D0%B0%D0%BD%D0%B4%D0%B0%D1%88%20%D0%BA%D0%B0%D1%80%D1%82%D0%B8%D0%BD%D0%BA%D0%B8&amp;stype=image&amp;lr=66&amp;noreask=1&amp;source=wiz" TargetMode="External"/><Relationship Id="rId5" Type="http://schemas.openxmlformats.org/officeDocument/2006/relationships/hyperlink" Target="http://www.uchportal.ru/load/47" TargetMode="External"/><Relationship Id="rId4" Type="http://schemas.openxmlformats.org/officeDocument/2006/relationships/hyperlink" Target="http://yandex.ru/yandsearch?clid=1985544&amp;win=84&amp;lr=66&amp;text=%D1%81%D0%BE%D0%BB%D0%BD%D1%8B%D1%88%D0%BA%D0%BE+%D0%BA%D0%B0%D1%80%D1%82%D0%B8%D0%BD%D0%BA%D0%B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 txBox="1">
            <a:spLocks/>
          </p:cNvSpPr>
          <p:nvPr/>
        </p:nvSpPr>
        <p:spPr bwMode="auto">
          <a:xfrm>
            <a:off x="827584" y="1365085"/>
            <a:ext cx="7772400" cy="2215991"/>
          </a:xfrm>
          <a:prstGeom prst="rect">
            <a:avLst/>
          </a:prstGeom>
          <a:ln w="38100" cap="flat" cmpd="sng" algn="ctr">
            <a:solidFill>
              <a:srgbClr val="0070C0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tIns="0" rIns="45720" bIns="0" anchor="ctr">
            <a:sp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663300"/>
                </a:solidFill>
              </a:rPr>
              <a:t>Наблюдение над словами, обозначающими действие предмета. Развитие умения ставить вопросы к этим словам.</a:t>
            </a:r>
            <a:endParaRPr lang="ru-RU" sz="3600" b="1" cap="all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268538" y="3860800"/>
            <a:ext cx="4752975" cy="72072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язык, 2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класс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endParaRPr lang="ru-RU" sz="3200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292600"/>
            <a:ext cx="2130425" cy="240665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0" name="Подзаголовок 6"/>
          <p:cNvSpPr txBox="1">
            <a:spLocks/>
          </p:cNvSpPr>
          <p:nvPr/>
        </p:nvSpPr>
        <p:spPr bwMode="auto">
          <a:xfrm>
            <a:off x="4643438" y="5516563"/>
            <a:ext cx="4343400" cy="1201737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Кремнёва Людмила </a:t>
            </a: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Валерьевна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263-850-864</a:t>
            </a:r>
            <a:endParaRPr lang="ru-RU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75588" y="188913"/>
            <a:ext cx="10350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250825" y="0"/>
            <a:ext cx="81375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2060"/>
                </a:solidFill>
              </a:rPr>
              <a:t>Отчет групп о проделанной работе</a:t>
            </a:r>
          </a:p>
        </p:txBody>
      </p:sp>
      <p:pic>
        <p:nvPicPr>
          <p:cNvPr id="73735" name="Picture 7" descr="j03433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344738"/>
            <a:ext cx="467995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1988840"/>
            <a:ext cx="424847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Оцен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 работу группы </a:t>
            </a:r>
          </a:p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 свой вклад в работу группы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356992"/>
            <a:ext cx="4032448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Все ли члены группы</a:t>
            </a:r>
          </a:p>
          <a:p>
            <a:pPr marL="514350" indent="-514350"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принимали</a:t>
            </a:r>
          </a:p>
          <a:p>
            <a:pPr marL="514350" indent="-514350"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участие в работе.</a:t>
            </a:r>
          </a:p>
          <a:p>
            <a:pPr marL="514350" indent="-514350"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Дружно ли вы работали.</a:t>
            </a:r>
          </a:p>
          <a:p>
            <a:pPr marL="514350" indent="-514350"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Оцени свой вклад в работу группы.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487598">
            <a:off x="7673975" y="174625"/>
            <a:ext cx="1044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/>
              <a:t>Проверь  себя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2209800" cy="213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арбуз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солнце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медведь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собака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600200"/>
            <a:ext cx="18288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весёлый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большой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хороший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золотой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400800" y="16002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думал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играть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бежит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нарисует</a:t>
            </a:r>
          </a:p>
        </p:txBody>
      </p:sp>
      <p:pic>
        <p:nvPicPr>
          <p:cNvPr id="12294" name="Picture 7" descr="books_wri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733800"/>
            <a:ext cx="2667000" cy="23542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sp>
        <p:nvSpPr>
          <p:cNvPr id="12295" name="Rectangle 8"/>
          <p:cNvSpPr>
            <a:spLocks noChangeArrowheads="1"/>
          </p:cNvSpPr>
          <p:nvPr/>
        </p:nvSpPr>
        <p:spPr bwMode="auto">
          <a:xfrm rot="-621543">
            <a:off x="7688263" y="4419600"/>
            <a:ext cx="762000" cy="379413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CCECFF"/>
                </a:solidFill>
              </a:rPr>
              <a:t>Русский </a:t>
            </a:r>
          </a:p>
          <a:p>
            <a:pPr algn="ctr"/>
            <a:r>
              <a:rPr lang="ru-RU" sz="1400" b="1">
                <a:solidFill>
                  <a:srgbClr val="CCECFF"/>
                </a:solidFill>
              </a:rPr>
              <a:t> язык</a:t>
            </a:r>
            <a:endParaRPr lang="ru-RU" sz="1400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1219200" y="3962400"/>
            <a:ext cx="4648200" cy="1600200"/>
          </a:xfrm>
          <a:prstGeom prst="cloudCallout">
            <a:avLst>
              <a:gd name="adj1" fmla="val 60074"/>
              <a:gd name="adj2" fmla="val -1855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какой вопрос отвечают слова 3 группы?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487598">
            <a:off x="325438" y="241300"/>
            <a:ext cx="1433512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  <p:bldP spid="9220" grpId="0" build="p"/>
      <p:bldP spid="9221" grpId="0"/>
      <p:bldP spid="112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274638"/>
            <a:ext cx="7354887" cy="1143000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Оцени свою работу и своей группы </a:t>
            </a:r>
          </a:p>
        </p:txBody>
      </p:sp>
      <p:sp>
        <p:nvSpPr>
          <p:cNvPr id="15363" name="Oval 5"/>
          <p:cNvSpPr>
            <a:spLocks noChangeArrowheads="1"/>
          </p:cNvSpPr>
          <p:nvPr/>
        </p:nvSpPr>
        <p:spPr bwMode="auto">
          <a:xfrm>
            <a:off x="971550" y="2060575"/>
            <a:ext cx="1371600" cy="1447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folHlink"/>
              </a:solidFill>
            </a:endParaRPr>
          </a:p>
        </p:txBody>
      </p:sp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2555776" y="2276872"/>
            <a:ext cx="5410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 меня всё получилось</a:t>
            </a:r>
          </a:p>
        </p:txBody>
      </p:sp>
      <p:sp>
        <p:nvSpPr>
          <p:cNvPr id="15365" name="Oval 7"/>
          <p:cNvSpPr>
            <a:spLocks noChangeArrowheads="1"/>
          </p:cNvSpPr>
          <p:nvPr/>
        </p:nvSpPr>
        <p:spPr bwMode="auto">
          <a:xfrm>
            <a:off x="1066800" y="3657600"/>
            <a:ext cx="12954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WordArt 8"/>
          <p:cNvSpPr>
            <a:spLocks noChangeArrowheads="1" noChangeShapeType="1" noTextEdit="1"/>
          </p:cNvSpPr>
          <p:nvPr/>
        </p:nvSpPr>
        <p:spPr bwMode="auto">
          <a:xfrm>
            <a:off x="2667000" y="4038600"/>
            <a:ext cx="5562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 испытываю затруднения</a:t>
            </a:r>
          </a:p>
        </p:txBody>
      </p:sp>
      <p:sp>
        <p:nvSpPr>
          <p:cNvPr id="13319" name="Oval 9"/>
          <p:cNvSpPr>
            <a:spLocks noChangeArrowheads="1"/>
          </p:cNvSpPr>
          <p:nvPr/>
        </p:nvSpPr>
        <p:spPr bwMode="auto">
          <a:xfrm>
            <a:off x="1524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Oval 10"/>
          <p:cNvSpPr>
            <a:spLocks noChangeArrowheads="1"/>
          </p:cNvSpPr>
          <p:nvPr/>
        </p:nvSpPr>
        <p:spPr bwMode="auto">
          <a:xfrm>
            <a:off x="1066800" y="5257800"/>
            <a:ext cx="12954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WordArt 11"/>
          <p:cNvSpPr>
            <a:spLocks noChangeArrowheads="1" noChangeShapeType="1" noTextEdit="1"/>
          </p:cNvSpPr>
          <p:nvPr/>
        </p:nvSpPr>
        <p:spPr bwMode="auto">
          <a:xfrm>
            <a:off x="2895600" y="5638800"/>
            <a:ext cx="5181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 ничего не понял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487598">
            <a:off x="33338" y="161925"/>
            <a:ext cx="1990725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animBg="1"/>
      <p:bldP spid="15365" grpId="0" animBg="1"/>
      <p:bldP spid="153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88963" y="360363"/>
            <a:ext cx="8118475" cy="1031875"/>
          </a:xfrm>
          <a:prstGeom prst="rect">
            <a:avLst/>
          </a:prstGeom>
          <a:solidFill>
            <a:schemeClr val="bg1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2060"/>
                </a:solidFill>
              </a:rPr>
              <a:t>ТЕМА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62000" y="4953000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04800" y="2133600"/>
            <a:ext cx="8382000" cy="2159000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 b="1">
              <a:solidFill>
                <a:srgbClr val="FF0000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FF0000"/>
                </a:solidFill>
              </a:rPr>
              <a:t>Слова, которые отвечают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FF0000"/>
                </a:solidFill>
              </a:rPr>
              <a:t> на вопросы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FF0000"/>
                </a:solidFill>
              </a:rPr>
              <a:t>ЧТО ДЕЛАЕТ? ЧТО ДЕЛАЛ? </a:t>
            </a:r>
            <a:br>
              <a:rPr lang="ru-RU" sz="3200" b="1">
                <a:solidFill>
                  <a:srgbClr val="FF0000"/>
                </a:solidFill>
              </a:rPr>
            </a:br>
            <a:r>
              <a:rPr lang="ru-RU" sz="3200" b="1">
                <a:solidFill>
                  <a:srgbClr val="FF0000"/>
                </a:solidFill>
              </a:rPr>
              <a:t>ЧТО СДЕЛАЛ?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487598">
            <a:off x="238125" y="277813"/>
            <a:ext cx="1651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над словами , отвечающими на вопрос что делает?</a:t>
            </a:r>
          </a:p>
          <a:p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Задавать вопрос что делает? к словам-названиям действий.</a:t>
            </a:r>
          </a:p>
          <a:p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Подбирать слова-названия действий</a:t>
            </a:r>
          </a:p>
        </p:txBody>
      </p:sp>
      <p:sp>
        <p:nvSpPr>
          <p:cNvPr id="6" name="Овал 5"/>
          <p:cNvSpPr/>
          <p:nvPr/>
        </p:nvSpPr>
        <p:spPr>
          <a:xfrm>
            <a:off x="7308850" y="5445125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487598">
            <a:off x="522288" y="230188"/>
            <a:ext cx="1374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4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8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6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DVD_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MAP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40650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547813" y="2205038"/>
            <a:ext cx="6696075" cy="39608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Минутка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отдыха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Работа по учебнику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smtClean="0"/>
              <a:t>Упр. 81</a:t>
            </a:r>
          </a:p>
        </p:txBody>
      </p:sp>
      <p:pic>
        <p:nvPicPr>
          <p:cNvPr id="6" name="Picture 6" descr="SCHOO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306513"/>
            <a:ext cx="4624387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87598">
            <a:off x="247650" y="3135313"/>
            <a:ext cx="297338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InfoUrok.ru</a:t>
            </a:r>
            <a:endParaRPr lang="ru-RU" smtClean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54188" y="260350"/>
            <a:ext cx="61737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002060"/>
                </a:solidFill>
              </a:rPr>
              <a:t>Несколько дней </a:t>
            </a:r>
            <a:r>
              <a:rPr lang="ru-RU" sz="3600" i="1">
                <a:solidFill>
                  <a:srgbClr val="FF0000"/>
                </a:solidFill>
              </a:rPr>
              <a:t>лил</a:t>
            </a:r>
            <a:r>
              <a:rPr lang="ru-RU" sz="3600" i="1">
                <a:solidFill>
                  <a:srgbClr val="002060"/>
                </a:solidFill>
              </a:rPr>
              <a:t> дождь.</a:t>
            </a:r>
          </a:p>
          <a:p>
            <a:r>
              <a:rPr lang="ru-RU" sz="3600" i="1">
                <a:solidFill>
                  <a:srgbClr val="002060"/>
                </a:solidFill>
              </a:rPr>
              <a:t>В саду </a:t>
            </a:r>
            <a:r>
              <a:rPr lang="ru-RU" sz="3600" i="1">
                <a:solidFill>
                  <a:srgbClr val="FF0000"/>
                </a:solidFill>
              </a:rPr>
              <a:t>шумел</a:t>
            </a:r>
            <a:r>
              <a:rPr lang="ru-RU" sz="3600" i="1">
                <a:solidFill>
                  <a:srgbClr val="002060"/>
                </a:solidFill>
              </a:rPr>
              <a:t> ветер. </a:t>
            </a:r>
          </a:p>
          <a:p>
            <a:r>
              <a:rPr lang="ru-RU" sz="3600" i="1">
                <a:solidFill>
                  <a:srgbClr val="002060"/>
                </a:solidFill>
              </a:rPr>
              <a:t>Листья </a:t>
            </a:r>
            <a:r>
              <a:rPr lang="ru-RU" sz="3600" i="1">
                <a:solidFill>
                  <a:srgbClr val="FF0000"/>
                </a:solidFill>
              </a:rPr>
              <a:t>падали</a:t>
            </a:r>
            <a:r>
              <a:rPr lang="ru-RU" sz="3600" i="1">
                <a:solidFill>
                  <a:srgbClr val="002060"/>
                </a:solidFill>
              </a:rPr>
              <a:t> на землю.</a:t>
            </a:r>
          </a:p>
          <a:p>
            <a:endParaRPr lang="ru-RU" sz="3600" i="1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3482975"/>
            <a:ext cx="2808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41875" y="31559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2420938"/>
            <a:ext cx="2241550" cy="2016125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487598">
            <a:off x="217488" y="254000"/>
            <a:ext cx="1516062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2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20"/>
                            </p:stCondLst>
                            <p:childTnLst>
                              <p:par>
                                <p:cTn id="2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6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00"/>
                            </p:stCondLst>
                            <p:childTnLst>
                              <p:par>
                                <p:cTn id="3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9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ПРОВЕРЯЕМ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ru-RU" sz="4400" smtClean="0">
                <a:solidFill>
                  <a:srgbClr val="002060"/>
                </a:solidFill>
              </a:rPr>
              <a:t>(Что делал?)   шумел</a:t>
            </a:r>
          </a:p>
          <a:p>
            <a:r>
              <a:rPr lang="ru-RU" sz="4400" smtClean="0">
                <a:solidFill>
                  <a:srgbClr val="002060"/>
                </a:solidFill>
              </a:rPr>
              <a:t>(что делал?)    лил</a:t>
            </a:r>
          </a:p>
          <a:p>
            <a:r>
              <a:rPr lang="ru-RU" sz="4400" smtClean="0">
                <a:solidFill>
                  <a:srgbClr val="002060"/>
                </a:solidFill>
              </a:rPr>
              <a:t>(что делали?)  падали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487598">
            <a:off x="211138" y="246063"/>
            <a:ext cx="1468437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8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8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4400" cap="all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cap="all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тебе нужно было сделать?</a:t>
            </a:r>
          </a:p>
          <a:p>
            <a:pPr>
              <a:buFontTx/>
              <a:buNone/>
              <a:defRPr/>
            </a:pPr>
            <a:r>
              <a:rPr lang="ru-RU" sz="2800" cap="all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Удалось тебе правильно выписать слова?</a:t>
            </a:r>
          </a:p>
          <a:p>
            <a:pPr>
              <a:buFontTx/>
              <a:buChar char="-"/>
              <a:defRPr/>
            </a:pPr>
            <a:r>
              <a:rPr lang="ru-RU" sz="2800" cap="all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сделал всё правильно или были недочёты?</a:t>
            </a:r>
          </a:p>
          <a:p>
            <a:pPr>
              <a:buFontTx/>
              <a:buNone/>
              <a:defRPr/>
            </a:pPr>
            <a:r>
              <a:rPr lang="ru-RU" sz="4400" b="1" cap="all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оцени</a:t>
            </a:r>
          </a:p>
          <a:p>
            <a:pPr>
              <a:buFontTx/>
              <a:buNone/>
              <a:defRPr/>
            </a:pPr>
            <a:r>
              <a:rPr lang="ru-RU" sz="4400" b="1" cap="all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cap="all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ошибок                   1 ошибка</a:t>
            </a:r>
          </a:p>
          <a:p>
            <a:pPr>
              <a:buFontTx/>
              <a:buNone/>
              <a:defRPr/>
            </a:pPr>
            <a:r>
              <a:rPr lang="ru-RU" cap="all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2-3 ОШИБКИ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8313" y="3789363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03800" y="3789363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43213" y="508476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487598">
            <a:off x="261938" y="4902200"/>
            <a:ext cx="18192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8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2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2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2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2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3-tub-ru.yandex.net/i?id=192338923-2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5913"/>
            <a:ext cx="9144000" cy="74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http://img01.chitalnya.ru/upload2/593/41906895814463494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14400"/>
            <a:ext cx="9144000" cy="87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9" descr="http://im6-tub-ru.yandex.net/i?id=3551465-09-16f-70407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103282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pPr algn="l"/>
            <a:r>
              <a:rPr lang="ru-RU" smtClean="0">
                <a:solidFill>
                  <a:srgbClr val="002060"/>
                </a:solidFill>
              </a:rPr>
              <a:t>Птицы (что сделают?) 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36275" y="260350"/>
            <a:ext cx="2520950" cy="101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улетят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487598">
            <a:off x="220663" y="4981575"/>
            <a:ext cx="1528762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45 -0.01111 L -0.48438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 autoUpdateAnimBg="0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3"/>
          <p:cNvGrpSpPr>
            <a:grpSpLocks/>
          </p:cNvGrpSpPr>
          <p:nvPr/>
        </p:nvGrpSpPr>
        <p:grpSpPr bwMode="auto">
          <a:xfrm>
            <a:off x="0" y="5734050"/>
            <a:ext cx="9144000" cy="1123950"/>
            <a:chOff x="0" y="3113"/>
            <a:chExt cx="5760" cy="1207"/>
          </a:xfrm>
        </p:grpSpPr>
        <p:pic>
          <p:nvPicPr>
            <p:cNvPr id="22556" name="Picture 14" descr="6c4931c9ccfe"/>
            <p:cNvPicPr>
              <a:picLocks noChangeAspect="1" noChangeArrowheads="1"/>
            </p:cNvPicPr>
            <p:nvPr/>
          </p:nvPicPr>
          <p:blipFill>
            <a:blip r:embed="rId2" cstate="email">
              <a:lum bright="48000" contrast="-12000"/>
            </a:blip>
            <a:srcRect t="-223"/>
            <a:stretch>
              <a:fillRect/>
            </a:stretch>
          </p:blipFill>
          <p:spPr bwMode="auto">
            <a:xfrm rot="5400000" flipH="1">
              <a:off x="3648" y="2209"/>
              <a:ext cx="1207" cy="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7" name="Picture 15" descr="6c4931c9ccfe"/>
            <p:cNvPicPr>
              <a:picLocks noChangeAspect="1" noChangeArrowheads="1"/>
            </p:cNvPicPr>
            <p:nvPr/>
          </p:nvPicPr>
          <p:blipFill>
            <a:blip r:embed="rId3" cstate="email">
              <a:lum bright="42000" contrast="-12000"/>
            </a:blip>
            <a:srcRect t="-223"/>
            <a:stretch>
              <a:fillRect/>
            </a:stretch>
          </p:blipFill>
          <p:spPr bwMode="auto">
            <a:xfrm rot="-5400000">
              <a:off x="768" y="2345"/>
              <a:ext cx="1207" cy="2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Прямоугольник с двумя скругленными соседними углами 5"/>
          <p:cNvSpPr/>
          <p:nvPr/>
        </p:nvSpPr>
        <p:spPr bwMode="auto">
          <a:xfrm>
            <a:off x="5143500" y="576263"/>
            <a:ext cx="3598863" cy="2016125"/>
          </a:xfrm>
          <a:prstGeom prst="round2Same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81DEFF"/>
              </a:gs>
              <a:gs pos="100000">
                <a:srgbClr val="57FFFF"/>
              </a:gs>
            </a:gsLst>
            <a:lin ang="2700000" scaled="1"/>
            <a:tileRect/>
          </a:gradFill>
          <a:ln w="2857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2570163"/>
            <a:ext cx="8032750" cy="33845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81DEFF"/>
              </a:gs>
              <a:gs pos="100000">
                <a:srgbClr val="57FFFF"/>
              </a:gs>
            </a:gsLst>
            <a:lin ang="2700000" scaled="1"/>
            <a:tileRect/>
          </a:gradFill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 bwMode="auto">
          <a:xfrm>
            <a:off x="5643563" y="1004888"/>
            <a:ext cx="2951162" cy="1439862"/>
          </a:xfrm>
          <a:prstGeom prst="round2Same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4" name="Рисунок 0" descr="Смайлик весёлый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651500" y="985838"/>
            <a:ext cx="1295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0" descr="Смайлик весёлый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7235825" y="985838"/>
            <a:ext cx="1295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6" name="Группа 25"/>
          <p:cNvGrpSpPr>
            <a:grpSpLocks/>
          </p:cNvGrpSpPr>
          <p:nvPr/>
        </p:nvGrpSpPr>
        <p:grpSpPr bwMode="auto">
          <a:xfrm>
            <a:off x="239713" y="1619250"/>
            <a:ext cx="8004175" cy="4767263"/>
            <a:chOff x="168275" y="1685925"/>
            <a:chExt cx="8004175" cy="4767263"/>
          </a:xfrm>
        </p:grpSpPr>
        <p:sp>
          <p:nvSpPr>
            <p:cNvPr id="16" name="Овал 15"/>
            <p:cNvSpPr/>
            <p:nvPr/>
          </p:nvSpPr>
          <p:spPr bwMode="auto">
            <a:xfrm>
              <a:off x="7092950" y="5516563"/>
              <a:ext cx="1079500" cy="93662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 bwMode="auto">
            <a:xfrm>
              <a:off x="5867400" y="5516563"/>
              <a:ext cx="1081087" cy="93662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 bwMode="auto">
            <a:xfrm>
              <a:off x="2151062" y="5500688"/>
              <a:ext cx="1081088" cy="93662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 bwMode="auto">
            <a:xfrm>
              <a:off x="1000125" y="5500688"/>
              <a:ext cx="1079500" cy="93662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 bwMode="auto">
            <a:xfrm>
              <a:off x="1216025" y="5716588"/>
              <a:ext cx="647700" cy="57626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/>
          </p:nvSpPr>
          <p:spPr bwMode="auto">
            <a:xfrm>
              <a:off x="2366962" y="5716588"/>
              <a:ext cx="649288" cy="57626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 bwMode="auto">
            <a:xfrm>
              <a:off x="6084887" y="5732463"/>
              <a:ext cx="647700" cy="57626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 bwMode="auto">
            <a:xfrm>
              <a:off x="7308850" y="5732463"/>
              <a:ext cx="647700" cy="57626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Трапеция 23"/>
            <p:cNvSpPr/>
            <p:nvPr/>
          </p:nvSpPr>
          <p:spPr bwMode="auto">
            <a:xfrm rot="10800000">
              <a:off x="571500" y="1714500"/>
              <a:ext cx="1000125" cy="904875"/>
            </a:xfrm>
            <a:prstGeom prst="trapezoid">
              <a:avLst>
                <a:gd name="adj" fmla="val 34231"/>
              </a:avLst>
            </a:prstGeom>
            <a:gradFill flip="none" rotWithShape="1">
              <a:gsLst>
                <a:gs pos="0">
                  <a:schemeClr val="bg1"/>
                </a:gs>
                <a:gs pos="35000">
                  <a:srgbClr val="81DEFF"/>
                </a:gs>
                <a:gs pos="100000">
                  <a:srgbClr val="57FFFF"/>
                </a:gs>
              </a:gsLst>
              <a:lin ang="27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Хорда 24"/>
            <p:cNvSpPr/>
            <p:nvPr/>
          </p:nvSpPr>
          <p:spPr bwMode="auto">
            <a:xfrm rot="21369863">
              <a:off x="168275" y="2627313"/>
              <a:ext cx="1358900" cy="3589337"/>
            </a:xfrm>
            <a:prstGeom prst="chord">
              <a:avLst>
                <a:gd name="adj1" fmla="val 6067551"/>
                <a:gd name="adj2" fmla="val 16063382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 bwMode="auto">
            <a:xfrm>
              <a:off x="561975" y="1685925"/>
              <a:ext cx="1000125" cy="7143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" name="Выноска-облако 26"/>
          <p:cNvSpPr/>
          <p:nvPr/>
        </p:nvSpPr>
        <p:spPr>
          <a:xfrm flipH="1">
            <a:off x="994394" y="0"/>
            <a:ext cx="2635819" cy="1374528"/>
          </a:xfrm>
          <a:prstGeom prst="cloudCallout">
            <a:avLst>
              <a:gd name="adj1" fmla="val 32795"/>
              <a:gd name="adj2" fmla="val 72206"/>
            </a:avLst>
          </a:prstGeom>
          <a:gradFill flip="none" rotWithShape="1">
            <a:gsLst>
              <a:gs pos="0">
                <a:schemeClr val="bg1"/>
              </a:gs>
              <a:gs pos="69000">
                <a:schemeClr val="accent5">
                  <a:lumMod val="40000"/>
                  <a:lumOff val="60000"/>
                </a:schemeClr>
              </a:gs>
              <a:gs pos="41000">
                <a:schemeClr val="bg1"/>
              </a:gs>
            </a:gsLst>
            <a:lin ang="5400000" scaled="1"/>
            <a:tileRect/>
          </a:gradFill>
          <a:ln w="9525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правила работы в паре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77938" y="3573463"/>
            <a:ext cx="6886575" cy="4619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Один говорит, другой </a:t>
            </a:r>
            <a:r>
              <a:rPr lang="ru-RU" sz="2400" b="1" u="sng" dirty="0">
                <a:solidFill>
                  <a:srgbClr val="002060"/>
                </a:solidFill>
              </a:rPr>
              <a:t>слушает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7938" y="2781300"/>
            <a:ext cx="6886575" cy="4619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Работать должны оба.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1263" y="4365625"/>
            <a:ext cx="6886575" cy="4619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Если не понял, переспроси.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87450" y="5013325"/>
            <a:ext cx="6959600" cy="120015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Свое несогласие высказывай вежливо . Уважай мнение другого.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2544" name="Рисунок 2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487598">
            <a:off x="-26988" y="260350"/>
            <a:ext cx="108743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00063" y="317500"/>
            <a:ext cx="8145462" cy="784225"/>
          </a:xfrm>
          <a:prstGeom prst="rect">
            <a:avLst/>
          </a:prstGeom>
          <a:solidFill>
            <a:schemeClr val="bg1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000000"/>
                </a:solidFill>
              </a:rPr>
              <a:t>Проверяем себя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0772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3820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 Соедините вопросы и слова – названия действий. Затем укажите рядом с цифрой нужную букву.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743200" y="55626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0000"/>
                </a:solidFill>
              </a:rPr>
              <a:t>Проверьте себя.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667000" y="6019800"/>
            <a:ext cx="31242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</a:rPr>
              <a:t>1) в, 2) а, 3) б, 4) г.</a:t>
            </a: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1219200" y="2514600"/>
            <a:ext cx="2743200" cy="212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</a:rPr>
              <a:t>1) что делал?</a:t>
            </a: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</a:rPr>
              <a:t>2) что сделают?</a:t>
            </a: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</a:rPr>
              <a:t>3) что делает?</a:t>
            </a: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</a:rPr>
              <a:t>4) что делать?</a:t>
            </a:r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4724400" y="2514600"/>
            <a:ext cx="2743200" cy="212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</a:rPr>
              <a:t>а) опадут</a:t>
            </a: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</a:rPr>
              <a:t>б) дует</a:t>
            </a: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</a:rPr>
              <a:t>в) лил</a:t>
            </a: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663300"/>
                </a:solidFill>
              </a:rPr>
              <a:t>г) краснеть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3733800" y="2817813"/>
            <a:ext cx="1066800" cy="460375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505200" y="4419600"/>
            <a:ext cx="1295400" cy="1588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3581400" y="3351213"/>
            <a:ext cx="1219200" cy="536575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3429000" y="2743200"/>
            <a:ext cx="1371600" cy="1066800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3565" name="Picture 18" descr="Грозовая туч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9418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4" descr="Лист осенний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349500"/>
            <a:ext cx="14287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26" descr="Красная рябин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5825" y="4581525"/>
            <a:ext cx="14287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28" descr="Осень. листва опал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51725" y="24209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9" dur="8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0" dur="8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41" dur="8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  <p:bldP spid="9229" grpId="0" animBg="1"/>
      <p:bldP spid="9230" grpId="0" animBg="1"/>
      <p:bldP spid="92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692275" y="274638"/>
            <a:ext cx="6994525" cy="1143000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Оцени  работу своей пары </a:t>
            </a:r>
          </a:p>
        </p:txBody>
      </p:sp>
      <p:sp>
        <p:nvSpPr>
          <p:cNvPr id="15363" name="Oval 5"/>
          <p:cNvSpPr>
            <a:spLocks noChangeArrowheads="1"/>
          </p:cNvSpPr>
          <p:nvPr/>
        </p:nvSpPr>
        <p:spPr bwMode="auto">
          <a:xfrm>
            <a:off x="971550" y="2060575"/>
            <a:ext cx="1371600" cy="1447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folHlink"/>
              </a:solidFill>
            </a:endParaRPr>
          </a:p>
        </p:txBody>
      </p:sp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2555776" y="2276872"/>
            <a:ext cx="5410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 нас всё получилось</a:t>
            </a:r>
          </a:p>
        </p:txBody>
      </p:sp>
      <p:sp>
        <p:nvSpPr>
          <p:cNvPr id="15365" name="Oval 7"/>
          <p:cNvSpPr>
            <a:spLocks noChangeArrowheads="1"/>
          </p:cNvSpPr>
          <p:nvPr/>
        </p:nvSpPr>
        <p:spPr bwMode="auto">
          <a:xfrm>
            <a:off x="1066800" y="3657600"/>
            <a:ext cx="12954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WordArt 8"/>
          <p:cNvSpPr>
            <a:spLocks noChangeArrowheads="1" noChangeShapeType="1" noTextEdit="1"/>
          </p:cNvSpPr>
          <p:nvPr/>
        </p:nvSpPr>
        <p:spPr bwMode="auto">
          <a:xfrm>
            <a:off x="2667000" y="4038600"/>
            <a:ext cx="5562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мы испытывали затруднения</a:t>
            </a:r>
          </a:p>
        </p:txBody>
      </p:sp>
      <p:sp>
        <p:nvSpPr>
          <p:cNvPr id="24583" name="Oval 9"/>
          <p:cNvSpPr>
            <a:spLocks noChangeArrowheads="1"/>
          </p:cNvSpPr>
          <p:nvPr/>
        </p:nvSpPr>
        <p:spPr bwMode="auto">
          <a:xfrm>
            <a:off x="1524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Oval 10"/>
          <p:cNvSpPr>
            <a:spLocks noChangeArrowheads="1"/>
          </p:cNvSpPr>
          <p:nvPr/>
        </p:nvSpPr>
        <p:spPr bwMode="auto">
          <a:xfrm>
            <a:off x="1066800" y="5257800"/>
            <a:ext cx="12954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WordArt 11"/>
          <p:cNvSpPr>
            <a:spLocks noChangeArrowheads="1" noChangeShapeType="1" noTextEdit="1"/>
          </p:cNvSpPr>
          <p:nvPr/>
        </p:nvSpPr>
        <p:spPr bwMode="auto">
          <a:xfrm>
            <a:off x="2895600" y="5638800"/>
            <a:ext cx="5181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мы ничего не понял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487598">
            <a:off x="33338" y="161925"/>
            <a:ext cx="1990725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animBg="1"/>
      <p:bldP spid="15365" grpId="0" animBg="1"/>
      <p:bldP spid="153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613" cy="4852988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Tx/>
              <a:buNone/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думал                            что делал?</a:t>
            </a:r>
          </a:p>
          <a:p>
            <a:pPr>
              <a:buClr>
                <a:schemeClr val="accent1"/>
              </a:buClr>
              <a:buSzPct val="65000"/>
              <a:buFontTx/>
              <a:buNone/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играть                           что делать? </a:t>
            </a:r>
          </a:p>
          <a:p>
            <a:pPr>
              <a:buClr>
                <a:schemeClr val="accent1"/>
              </a:buClr>
              <a:buSzPct val="65000"/>
              <a:buFontTx/>
              <a:buNone/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бежит                             что делает?</a:t>
            </a:r>
          </a:p>
          <a:p>
            <a:pPr>
              <a:buClr>
                <a:schemeClr val="accent1"/>
              </a:buClr>
              <a:buSzPct val="65000"/>
              <a:buFontTx/>
              <a:buNone/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нарисует                        что сделает?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cap="all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Обозначают действие предмета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cap="all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cap="all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глагол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3800" y="1600200"/>
            <a:ext cx="3683000" cy="452596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b="1" cap="all" dirty="0" smtClean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b="1" cap="all" dirty="0" smtClean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b="1" cap="all" dirty="0" smtClean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b="1" cap="all" dirty="0" smtClean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b="1" cap="all" dirty="0" smtClean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b="1" cap="all" dirty="0" smtClean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b="1" cap="all" dirty="0" smtClean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cap="all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cap="all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умения формировали?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cap="all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работать с информацией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987675" y="1844675"/>
            <a:ext cx="18002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право 11"/>
          <p:cNvSpPr/>
          <p:nvPr/>
        </p:nvSpPr>
        <p:spPr>
          <a:xfrm flipV="1">
            <a:off x="2051050" y="1916113"/>
            <a:ext cx="2592388" cy="4603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V="1">
            <a:off x="1835150" y="3068638"/>
            <a:ext cx="2922588" cy="7302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V="1">
            <a:off x="1835150" y="2492375"/>
            <a:ext cx="2665413" cy="4603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367632" y="4040981"/>
            <a:ext cx="431800" cy="7143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1259682" y="5085556"/>
            <a:ext cx="647700" cy="7143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388350" y="5013325"/>
            <a:ext cx="576263" cy="5762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388350" y="5876925"/>
            <a:ext cx="576263" cy="5762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487598">
            <a:off x="292100" y="87313"/>
            <a:ext cx="15430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трелка вправо 19"/>
          <p:cNvSpPr/>
          <p:nvPr/>
        </p:nvSpPr>
        <p:spPr>
          <a:xfrm flipV="1">
            <a:off x="2268538" y="3644900"/>
            <a:ext cx="2560637" cy="7143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5" grpId="1" build="p"/>
      <p:bldP spid="6" grpId="0" build="p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smtClean="0">
                <a:solidFill>
                  <a:srgbClr val="002060"/>
                </a:solidFill>
              </a:rPr>
              <a:t>Что у вас получилось сегодня лучше всего?</a:t>
            </a:r>
          </a:p>
          <a:p>
            <a:r>
              <a:rPr lang="ru-RU" sz="4800" smtClean="0">
                <a:solidFill>
                  <a:srgbClr val="002060"/>
                </a:solidFill>
              </a:rPr>
              <a:t>В чём испытали затруднения?</a:t>
            </a:r>
          </a:p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487598">
            <a:off x="220663" y="257175"/>
            <a:ext cx="153511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Объект 2"/>
          <p:cNvSpPr>
            <a:spLocks noGrp="1"/>
          </p:cNvSpPr>
          <p:nvPr>
            <p:ph sz="quarter" idx="1"/>
          </p:nvPr>
        </p:nvSpPr>
        <p:spPr>
          <a:xfrm>
            <a:off x="1692275" y="404813"/>
            <a:ext cx="7200900" cy="60690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5400" b="1" i="1" smtClean="0">
                <a:solidFill>
                  <a:srgbClr val="002060"/>
                </a:solidFill>
              </a:rPr>
              <a:t>Наступила осень. Светит солнышко. В парке  лежит  ковёр из листьев. </a:t>
            </a:r>
            <a:endParaRPr lang="ru-RU" sz="5400" b="1" smtClean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ru-RU" sz="5400" b="1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3716338"/>
            <a:ext cx="39592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487598">
            <a:off x="220663" y="257175"/>
            <a:ext cx="153511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288" y="4005263"/>
            <a:ext cx="3671887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cap="all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8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913" y="3644900"/>
            <a:ext cx="5526087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cap="all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 свою работу</a:t>
            </a:r>
          </a:p>
          <a:p>
            <a:pPr>
              <a:defRPr/>
            </a:pPr>
            <a:r>
              <a:rPr lang="ru-RU" sz="2800" b="1" cap="all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defRPr/>
            </a:pPr>
            <a:r>
              <a:rPr lang="ru-RU" sz="2800" b="1" cap="all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all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ошибок                 </a:t>
            </a:r>
          </a:p>
          <a:p>
            <a:pPr>
              <a:defRPr/>
            </a:pPr>
            <a:endParaRPr lang="ru-RU" cap="all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cap="all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1 ошибка</a:t>
            </a:r>
          </a:p>
          <a:p>
            <a:pPr>
              <a:defRPr/>
            </a:pPr>
            <a:r>
              <a:rPr lang="ru-RU" cap="all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2-3 ОШИБКИ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613" y="333375"/>
            <a:ext cx="597693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4400" b="1" i="1" u="sng">
                <a:solidFill>
                  <a:srgbClr val="002060"/>
                </a:solidFill>
              </a:rPr>
              <a:t>Наступила</a:t>
            </a:r>
            <a:r>
              <a:rPr lang="ru-RU" sz="4400" b="1" i="1">
                <a:solidFill>
                  <a:srgbClr val="002060"/>
                </a:solidFill>
              </a:rPr>
              <a:t> осень. </a:t>
            </a:r>
            <a:r>
              <a:rPr lang="ru-RU" sz="4400" b="1" i="1" u="sng">
                <a:solidFill>
                  <a:srgbClr val="002060"/>
                </a:solidFill>
              </a:rPr>
              <a:t>Светит</a:t>
            </a:r>
            <a:r>
              <a:rPr lang="ru-RU" sz="4400" b="1" i="1">
                <a:solidFill>
                  <a:srgbClr val="002060"/>
                </a:solidFill>
              </a:rPr>
              <a:t> солнышко. В парке  </a:t>
            </a:r>
            <a:r>
              <a:rPr lang="ru-RU" sz="4400" b="1" i="1" u="sng">
                <a:solidFill>
                  <a:srgbClr val="002060"/>
                </a:solidFill>
              </a:rPr>
              <a:t>лежит </a:t>
            </a:r>
            <a:r>
              <a:rPr lang="ru-RU" sz="4400" b="1" i="1">
                <a:solidFill>
                  <a:srgbClr val="002060"/>
                </a:solidFill>
              </a:rPr>
              <a:t> ковёр из листьев. </a:t>
            </a:r>
            <a:endParaRPr lang="ru-RU" sz="4400" b="1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487598">
            <a:off x="220663" y="257175"/>
            <a:ext cx="153511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27088" y="4508500"/>
            <a:ext cx="504825" cy="5048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27088" y="5084763"/>
            <a:ext cx="504825" cy="504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7088" y="5661025"/>
            <a:ext cx="504825" cy="5048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1"/>
          <p:cNvSpPr>
            <a:spLocks noChangeArrowheads="1"/>
          </p:cNvSpPr>
          <p:nvPr/>
        </p:nvSpPr>
        <p:spPr bwMode="auto">
          <a:xfrm flipV="1">
            <a:off x="468313" y="1484313"/>
            <a:ext cx="1152525" cy="1008062"/>
          </a:xfrm>
          <a:prstGeom prst="ellipse">
            <a:avLst/>
          </a:prstGeom>
          <a:solidFill>
            <a:srgbClr val="FF0000"/>
          </a:solidFill>
          <a:ln w="25560">
            <a:solidFill>
              <a:srgbClr val="BCB0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Oval 2"/>
          <p:cNvSpPr>
            <a:spLocks noChangeArrowheads="1"/>
          </p:cNvSpPr>
          <p:nvPr/>
        </p:nvSpPr>
        <p:spPr bwMode="auto">
          <a:xfrm flipV="1">
            <a:off x="539750" y="2924175"/>
            <a:ext cx="1152525" cy="1009650"/>
          </a:xfrm>
          <a:prstGeom prst="ellipse">
            <a:avLst/>
          </a:prstGeom>
          <a:solidFill>
            <a:srgbClr val="FFFF00"/>
          </a:solidFill>
          <a:ln w="25560">
            <a:solidFill>
              <a:srgbClr val="BCB0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Oval 3"/>
          <p:cNvSpPr>
            <a:spLocks noChangeArrowheads="1"/>
          </p:cNvSpPr>
          <p:nvPr/>
        </p:nvSpPr>
        <p:spPr bwMode="auto">
          <a:xfrm flipV="1">
            <a:off x="468313" y="4437063"/>
            <a:ext cx="1152525" cy="1008062"/>
          </a:xfrm>
          <a:prstGeom prst="ellipse">
            <a:avLst/>
          </a:prstGeom>
          <a:solidFill>
            <a:srgbClr val="00B050"/>
          </a:solidFill>
          <a:ln w="25560">
            <a:solidFill>
              <a:srgbClr val="BCB0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800225" y="1619250"/>
            <a:ext cx="6691313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FF0000"/>
                </a:solidFill>
              </a:rPr>
              <a:t>Стоп!  Идти вперед  нельзя! Повторять  усядусь  я!</a:t>
            </a:r>
            <a:r>
              <a:rPr lang="ru-RU" sz="2400" b="1"/>
              <a:t> Я доволен собой, у меня все получилось.</a:t>
            </a:r>
            <a:r>
              <a:rPr lang="ru-RU" sz="2400" b="1">
                <a:solidFill>
                  <a:srgbClr val="000000"/>
                </a:solidFill>
              </a:rPr>
              <a:t> Хочу знать больше.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1800225" y="3178175"/>
            <a:ext cx="6659563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FFC000"/>
                </a:solidFill>
              </a:rPr>
              <a:t>Здесь  –  внимание!   Нужно приложить мне  ещё  старание!</a:t>
            </a:r>
            <a:r>
              <a:rPr lang="ru-RU" sz="2400" b="1"/>
              <a:t> У меня не всё получилось, но я постараюсь.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>
              <a:solidFill>
                <a:srgbClr val="FFC000"/>
              </a:solidFill>
            </a:endParaRP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1619250" y="4679950"/>
            <a:ext cx="6307138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6600"/>
                </a:solidFill>
              </a:rPr>
              <a:t>А   теперь   вперёд, друзья!    В  знаниях  уверен  я!</a:t>
            </a:r>
            <a:r>
              <a:rPr lang="ru-RU" sz="2400" b="1"/>
              <a:t> Ничего не понятно на уроке.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>
              <a:solidFill>
                <a:srgbClr val="006600"/>
              </a:solidFill>
            </a:endParaRP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1754188" y="0"/>
            <a:ext cx="5680075" cy="168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b="1">
                <a:solidFill>
                  <a:srgbClr val="36672B"/>
                </a:solidFill>
                <a:latin typeface="Comic Sans MS" pitchFamily="66" charset="0"/>
              </a:rPr>
              <a:t>Рефлексия.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6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8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8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animBg="1"/>
      <p:bldP spid="31748" grpId="0" animBg="1"/>
      <p:bldP spid="31749" grpId="0"/>
      <p:bldP spid="31750" grpId="0"/>
      <p:bldP spid="317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InfoUrok.ru</a:t>
            </a:r>
            <a:endParaRPr lang="ru-RU" smtClean="0"/>
          </a:p>
        </p:txBody>
      </p:sp>
      <p:pic>
        <p:nvPicPr>
          <p:cNvPr id="5" name="Picture 3" descr="D:\СВЕТА\Света 2\Картинки\Школа\cd81ca5c77d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-242888"/>
            <a:ext cx="67691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WordArt 4"/>
          <p:cNvSpPr>
            <a:spLocks noChangeArrowheads="1" noChangeShapeType="1"/>
          </p:cNvSpPr>
          <p:nvPr/>
        </p:nvSpPr>
        <p:spPr bwMode="auto">
          <a:xfrm>
            <a:off x="0" y="260350"/>
            <a:ext cx="8316913" cy="57705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54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Monotype Corsiva"/>
              </a:rPr>
              <a:t>Молодцы!</a:t>
            </a:r>
          </a:p>
        </p:txBody>
      </p:sp>
      <p:pic>
        <p:nvPicPr>
          <p:cNvPr id="4" name="Рисунок 3" descr="Без наз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357563"/>
            <a:ext cx="36004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72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ru-RU" smtClean="0"/>
              <a:t>Используемые ресурсы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r>
              <a:rPr lang="en-US" sz="1400" smtClean="0">
                <a:hlinkClick r:id="rId2"/>
              </a:rPr>
              <a:t>http://images.yandex.ru/yandsearch?text=%D0%BE%D1%81%D0%B5%D0%BD%D1%8C%20%D0%BA%D0%B0%D1%80%D1%82%D0%B8%D0%BD%D0%BA%D0%B8&amp;stype=image&amp;lr=66&amp;noreask=1&amp;source=wiz</a:t>
            </a:r>
            <a:endParaRPr lang="ru-RU" sz="1400" smtClean="0"/>
          </a:p>
          <a:p>
            <a:r>
              <a:rPr lang="en-US" sz="1400" smtClean="0">
                <a:hlinkClick r:id="rId3"/>
              </a:rPr>
              <a:t>http://www.school2100.ru/</a:t>
            </a:r>
            <a:endParaRPr lang="ru-RU" sz="1400" smtClean="0"/>
          </a:p>
          <a:p>
            <a:r>
              <a:rPr lang="en-US" sz="1400" smtClean="0">
                <a:hlinkClick r:id="rId4"/>
              </a:rPr>
              <a:t>http://yandex.ru/yandsearch?clid=1985544&amp;win=84&amp;lr=66&amp;text=%D1%81%D0%BE%D0%BB%D0%BD%D1%8B%D1%88%D0%BA%D0%BE+%D0%BA%D0%B0%D1%80%D1%82%D0%B8%D0%BD%D0%BA%D0%B8</a:t>
            </a:r>
            <a:endParaRPr lang="ru-RU" sz="1400" smtClean="0"/>
          </a:p>
          <a:p>
            <a:r>
              <a:rPr lang="en-US" sz="1400" smtClean="0">
                <a:hlinkClick r:id="rId5"/>
              </a:rPr>
              <a:t>http://www.uchportal.ru/load/47</a:t>
            </a:r>
            <a:endParaRPr lang="ru-RU" sz="1400" smtClean="0"/>
          </a:p>
          <a:p>
            <a:r>
              <a:rPr lang="en-US" sz="1400" smtClean="0">
                <a:hlinkClick r:id="rId6"/>
              </a:rPr>
              <a:t>http://images.yandex.ru/yandsearch?text=%D0%BA%D0%B0%D1%80%D0%B0%D0%BD%D0%B4%D0%B0%D1%88%20%D0%BA%D0%B0%D1%80%D1%82%D0%B8%D0%BD%D0%BA%D0%B8&amp;stype=image&amp;lr=66&amp;noreask=1&amp;source=wiz</a:t>
            </a:r>
            <a:endParaRPr lang="ru-RU" sz="1400" smtClean="0"/>
          </a:p>
          <a:p>
            <a:r>
              <a:rPr lang="en-US" sz="1400" smtClean="0">
                <a:hlinkClick r:id="rId7"/>
              </a:rPr>
              <a:t>http://images.yandex.ru/yandsearch?text=%D1%82%D0%B5%D1%82%D1%80%D0%B0%D0%B4%D1%8C%20%D0%B8%20%D0%BA%D0%B0%D1%80%D0%B0%D0%BD%D0%B4%D0%B0%D1%88%20%D0%BA%D0%B0%D1%80%D1%82%D0%B8%D0%BD%D0%BA%D0%B8&amp;uinfo=ww-1420-wh-708-fw-1195-fh-502-pd-1</a:t>
            </a:r>
            <a:endParaRPr lang="ru-RU" sz="1400" smtClean="0"/>
          </a:p>
          <a:p>
            <a:r>
              <a:rPr lang="en-US" sz="1400" smtClean="0">
                <a:hlinkClick r:id="rId8"/>
              </a:rPr>
              <a:t>http://images.yandex.ru/yandsearch?text=%D0%B0%D0%BF%D0%BB%D0%BE%D0%B4%D0%B8%D1%81%D0%BC%D0%B5%D0%BD%D1%82%D1%8B%20%D0%BA%D0%B0%D1%80%D1%82%D0%B8%D0%BD%D0%BA%D0%B8&amp;uinfo=ww-1420-wh-708-fw-1195-fh-502-pd-1</a:t>
            </a:r>
            <a:endParaRPr lang="ru-RU" sz="1400" smtClean="0"/>
          </a:p>
          <a:p>
            <a:r>
              <a:rPr lang="en-US" sz="1400" smtClean="0"/>
              <a:t>http://images.yandex.ru/yandsearch?text=%D0%BB%D0%B8%D1%81%D1%82%D1%8C%D1%8F%20%D0%BA%D0%BB%D1%91%D0%BD%D0%B0%20%D0%BA%D0%B0%D1%80%D1%82%D0%B8%D0%BD%D0%BA%D0%B8%20%D0%B4%D0%BB%D1%8F%20%D0%B4%D0%B5%D1%82%D0%B5%D0%B9&amp;uinfo=ww-1420-wh-708-fw-1195-fh-502-pd-1</a:t>
            </a:r>
            <a:endParaRPr lang="ru-RU" sz="1400" smtClean="0"/>
          </a:p>
          <a:p>
            <a:endParaRPr lang="ru-RU" sz="140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golub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2555875" y="2492375"/>
            <a:ext cx="4826000" cy="1368425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    </a:t>
            </a:r>
            <a:r>
              <a:rPr lang="ru-RU" sz="32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rial" pitchFamily="34" charset="0"/>
              </a:rPr>
              <a:t>Девятнадцатое апреля </a:t>
            </a:r>
            <a:br>
              <a:rPr lang="ru-RU" sz="32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32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rial" pitchFamily="34" charset="0"/>
              </a:rPr>
              <a:t>           Классная работа</a:t>
            </a:r>
          </a:p>
        </p:txBody>
      </p:sp>
      <p:pic>
        <p:nvPicPr>
          <p:cNvPr id="5124" name="Содержимое 3" descr="22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981075"/>
            <a:ext cx="65532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268538" y="1628775"/>
            <a:ext cx="4967287" cy="1295400"/>
          </a:xfrm>
          <a:solidFill>
            <a:srgbClr val="003300"/>
          </a:solidFill>
        </p:spPr>
        <p:txBody>
          <a:bodyPr/>
          <a:lstStyle/>
          <a:p>
            <a:pPr eaLnBrk="1" hangingPunct="1"/>
            <a:r>
              <a:rPr lang="ru-RU" sz="3600" i="1" smtClean="0">
                <a:solidFill>
                  <a:srgbClr val="FFFFFF"/>
                </a:solidFill>
                <a:latin typeface="Times New Roman" pitchFamily="18" charset="0"/>
              </a:rPr>
              <a:t>30 октября.</a:t>
            </a:r>
            <a:br>
              <a:rPr lang="ru-RU" sz="3600" i="1" smtClean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ru-RU" sz="3600" i="1" smtClean="0">
                <a:solidFill>
                  <a:srgbClr val="FFFFFF"/>
                </a:solidFill>
                <a:latin typeface="Times New Roman" pitchFamily="18" charset="0"/>
              </a:rPr>
              <a:t>Классная работа.</a:t>
            </a:r>
          </a:p>
        </p:txBody>
      </p:sp>
      <p:sp>
        <p:nvSpPr>
          <p:cNvPr id="5126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2000" i="1" smtClean="0">
                <a:latin typeface="Monotype Corsiva" pitchFamily="66" charset="0"/>
              </a:rPr>
              <a:t/>
            </a:r>
            <a:br>
              <a:rPr lang="ru-RU" sz="2000" i="1" smtClean="0">
                <a:latin typeface="Monotype Corsiva" pitchFamily="66" charset="0"/>
              </a:rPr>
            </a:br>
            <a:r>
              <a:rPr lang="ru-RU" sz="2000" i="1" smtClean="0">
                <a:latin typeface="Monotype Corsiva" pitchFamily="66" charset="0"/>
              </a:rPr>
              <a:t/>
            </a:r>
            <a:br>
              <a:rPr lang="ru-RU" sz="2000" i="1" smtClean="0">
                <a:latin typeface="Monotype Corsiva" pitchFamily="66" charset="0"/>
              </a:rPr>
            </a:br>
            <a:endParaRPr lang="ru-RU" sz="2000" i="1" smtClean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7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InfoUrok.ru</a:t>
            </a:r>
            <a:endParaRPr lang="ru-RU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47813" y="1773238"/>
            <a:ext cx="68627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i="1"/>
              <a:t>Ветер с листьями играет, </a:t>
            </a:r>
          </a:p>
          <a:p>
            <a:r>
              <a:rPr lang="ru-RU" sz="4000" i="1"/>
              <a:t>Листья с веток обрывает. </a:t>
            </a:r>
          </a:p>
          <a:p>
            <a:r>
              <a:rPr lang="ru-RU" sz="4000" i="1"/>
              <a:t>Листья жёлтые летят</a:t>
            </a:r>
          </a:p>
          <a:p>
            <a:r>
              <a:rPr lang="ru-RU" sz="4000" i="1"/>
              <a:t>Прямо под ноги ребят.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1863" y="4581525"/>
            <a:ext cx="180816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Осень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allAtOnce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1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InfoUrok.ru</a:t>
            </a:r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196752"/>
            <a:ext cx="5472608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71500" algn="ctr">
              <a:tabLst>
                <a:tab pos="1485900" algn="l"/>
              </a:tabLst>
              <a:defRPr/>
            </a:pPr>
            <a:r>
              <a:rPr lang="ru-RU" sz="6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6000" b="1" u="sng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6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НТЯБРЬ </a:t>
            </a:r>
          </a:p>
          <a:p>
            <a:pPr indent="571500" algn="ctr">
              <a:tabLst>
                <a:tab pos="1485900" algn="l"/>
              </a:tabLst>
              <a:defRPr/>
            </a:pPr>
            <a:endParaRPr lang="ru-RU" sz="60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571500" algn="ctr">
              <a:tabLst>
                <a:tab pos="1485900" algn="l"/>
              </a:tabLst>
              <a:defRPr/>
            </a:pPr>
            <a:r>
              <a:rPr lang="ru-RU" sz="6000" b="1" u="sng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6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КТЯБРЬ </a:t>
            </a:r>
          </a:p>
          <a:p>
            <a:pPr indent="571500" algn="ctr">
              <a:tabLst>
                <a:tab pos="1485900" algn="l"/>
              </a:tabLst>
              <a:defRPr/>
            </a:pPr>
            <a:endParaRPr lang="ru-RU" sz="60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571500" algn="ctr">
              <a:tabLst>
                <a:tab pos="1485900" algn="l"/>
              </a:tabLst>
              <a:defRPr/>
            </a:pPr>
            <a:r>
              <a:rPr lang="ru-RU" sz="6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6000" b="1" u="sng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6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ЯБРЬ 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7570787" cy="1143000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Оцени  работу соседа</a:t>
            </a:r>
          </a:p>
        </p:txBody>
      </p:sp>
      <p:sp>
        <p:nvSpPr>
          <p:cNvPr id="15363" name="Oval 5"/>
          <p:cNvSpPr>
            <a:spLocks noChangeArrowheads="1"/>
          </p:cNvSpPr>
          <p:nvPr/>
        </p:nvSpPr>
        <p:spPr bwMode="auto">
          <a:xfrm>
            <a:off x="971550" y="2060575"/>
            <a:ext cx="1371600" cy="1447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folHlink"/>
              </a:solidFill>
            </a:endParaRPr>
          </a:p>
        </p:txBody>
      </p:sp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2555776" y="2276872"/>
            <a:ext cx="5410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работа выполнена аккуратно и правильно </a:t>
            </a:r>
          </a:p>
        </p:txBody>
      </p:sp>
      <p:sp>
        <p:nvSpPr>
          <p:cNvPr id="15365" name="Oval 7"/>
          <p:cNvSpPr>
            <a:spLocks noChangeArrowheads="1"/>
          </p:cNvSpPr>
          <p:nvPr/>
        </p:nvSpPr>
        <p:spPr bwMode="auto">
          <a:xfrm>
            <a:off x="1066800" y="3657600"/>
            <a:ext cx="12954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WordArt 8"/>
          <p:cNvSpPr>
            <a:spLocks noChangeArrowheads="1" noChangeShapeType="1" noTextEdit="1"/>
          </p:cNvSpPr>
          <p:nvPr/>
        </p:nvSpPr>
        <p:spPr bwMode="auto">
          <a:xfrm>
            <a:off x="2667000" y="4038600"/>
            <a:ext cx="5562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есть замечания, допущена 1 ошибка </a:t>
            </a:r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1524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Oval 10"/>
          <p:cNvSpPr>
            <a:spLocks noChangeArrowheads="1"/>
          </p:cNvSpPr>
          <p:nvPr/>
        </p:nvSpPr>
        <p:spPr bwMode="auto">
          <a:xfrm>
            <a:off x="1066800" y="5257800"/>
            <a:ext cx="12954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WordArt 11"/>
          <p:cNvSpPr>
            <a:spLocks noChangeArrowheads="1" noChangeShapeType="1" noTextEdit="1"/>
          </p:cNvSpPr>
          <p:nvPr/>
        </p:nvSpPr>
        <p:spPr bwMode="auto">
          <a:xfrm>
            <a:off x="2895600" y="5638800"/>
            <a:ext cx="5181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работа не выполнена или выполнена с ошибками и не аккуратно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487598">
            <a:off x="33338" y="161925"/>
            <a:ext cx="1990725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animBg="1"/>
      <p:bldP spid="15365" grpId="0" animBg="1"/>
      <p:bldP spid="153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Осень. Девушка в осенних листьях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3"/>
          <p:cNvGrpSpPr>
            <a:grpSpLocks/>
          </p:cNvGrpSpPr>
          <p:nvPr/>
        </p:nvGrpSpPr>
        <p:grpSpPr bwMode="auto">
          <a:xfrm>
            <a:off x="0" y="5734050"/>
            <a:ext cx="9144000" cy="1123950"/>
            <a:chOff x="0" y="3113"/>
            <a:chExt cx="5760" cy="1207"/>
          </a:xfrm>
        </p:grpSpPr>
        <p:pic>
          <p:nvPicPr>
            <p:cNvPr id="10288" name="Picture 14" descr="6c4931c9ccfe"/>
            <p:cNvPicPr>
              <a:picLocks noChangeAspect="1" noChangeArrowheads="1"/>
            </p:cNvPicPr>
            <p:nvPr/>
          </p:nvPicPr>
          <p:blipFill>
            <a:blip r:embed="rId2" cstate="email">
              <a:lum bright="48000" contrast="-12000"/>
            </a:blip>
            <a:srcRect t="-223"/>
            <a:stretch>
              <a:fillRect/>
            </a:stretch>
          </p:blipFill>
          <p:spPr bwMode="auto">
            <a:xfrm rot="5400000" flipH="1">
              <a:off x="3648" y="2209"/>
              <a:ext cx="1207" cy="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9" name="Picture 15" descr="6c4931c9ccfe"/>
            <p:cNvPicPr>
              <a:picLocks noChangeAspect="1" noChangeArrowheads="1"/>
            </p:cNvPicPr>
            <p:nvPr/>
          </p:nvPicPr>
          <p:blipFill>
            <a:blip r:embed="rId3" cstate="email">
              <a:lum bright="42000" contrast="-12000"/>
            </a:blip>
            <a:srcRect t="-223"/>
            <a:stretch>
              <a:fillRect/>
            </a:stretch>
          </p:blipFill>
          <p:spPr bwMode="auto">
            <a:xfrm rot="-5400000">
              <a:off x="768" y="2345"/>
              <a:ext cx="1207" cy="2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Выноска-облако 31"/>
          <p:cNvSpPr/>
          <p:nvPr/>
        </p:nvSpPr>
        <p:spPr>
          <a:xfrm>
            <a:off x="6858016" y="214290"/>
            <a:ext cx="2071702" cy="928670"/>
          </a:xfrm>
          <a:prstGeom prst="cloudCallout">
            <a:avLst>
              <a:gd name="adj1" fmla="val 46588"/>
              <a:gd name="adj2" fmla="val 2461"/>
            </a:avLst>
          </a:prstGeom>
          <a:gradFill flip="none" rotWithShape="1">
            <a:gsLst>
              <a:gs pos="0">
                <a:schemeClr val="bg1"/>
              </a:gs>
              <a:gs pos="69000">
                <a:schemeClr val="accent5">
                  <a:lumMod val="40000"/>
                  <a:lumOff val="60000"/>
                </a:schemeClr>
              </a:gs>
              <a:gs pos="41000">
                <a:schemeClr val="bg1"/>
              </a:gs>
            </a:gsLst>
            <a:lin ang="5400000" scaled="1"/>
            <a:tileRect/>
          </a:gradFill>
          <a:ln w="9525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/>
              <a:t>П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7250" y="2500313"/>
            <a:ext cx="5214938" cy="8302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990033"/>
                </a:solidFill>
              </a:rPr>
              <a:t>В группе не нужен ответственный</a:t>
            </a: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57250" y="5357813"/>
            <a:ext cx="7715250" cy="4619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990033"/>
                </a:solidFill>
              </a:rPr>
              <a:t>Если есть ответственный, пусть сам и работает.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57250" y="4143375"/>
            <a:ext cx="5214938" cy="43021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85725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990033"/>
                </a:solidFill>
              </a:rPr>
              <a:t>Один говорит, другие не слушают.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7250" y="3500438"/>
            <a:ext cx="5214938" cy="4619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990033"/>
                </a:solidFill>
              </a:rPr>
              <a:t>Если не понял, молчи</a:t>
            </a:r>
            <a:r>
              <a:rPr lang="ru-RU" sz="2400" b="1" dirty="0">
                <a:solidFill>
                  <a:srgbClr val="660033"/>
                </a:solidFill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7250" y="4786313"/>
            <a:ext cx="7715250" cy="4619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indent="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990033"/>
                </a:solidFill>
              </a:rPr>
              <a:t>Свое несогласие не высказывай.</a:t>
            </a:r>
            <a:endParaRPr lang="ru-RU" sz="2400" b="1" dirty="0">
              <a:solidFill>
                <a:srgbClr val="6600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14375" y="2286000"/>
            <a:ext cx="8032750" cy="36687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81DEFF"/>
              </a:gs>
              <a:gs pos="100000">
                <a:srgbClr val="57FFFF"/>
              </a:gs>
            </a:gsLst>
            <a:lin ang="2700000" scaled="1"/>
            <a:tileRect/>
          </a:gradFill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Выноска-облако 26"/>
          <p:cNvSpPr/>
          <p:nvPr/>
        </p:nvSpPr>
        <p:spPr bwMode="auto">
          <a:xfrm flipH="1">
            <a:off x="1071538" y="142875"/>
            <a:ext cx="4786314" cy="1714530"/>
          </a:xfrm>
          <a:prstGeom prst="cloudCallout">
            <a:avLst>
              <a:gd name="adj1" fmla="val 35996"/>
              <a:gd name="adj2" fmla="val 35870"/>
            </a:avLst>
          </a:prstGeom>
          <a:gradFill flip="none" rotWithShape="1">
            <a:gsLst>
              <a:gs pos="0">
                <a:schemeClr val="bg1"/>
              </a:gs>
              <a:gs pos="69000">
                <a:schemeClr val="accent5">
                  <a:lumMod val="40000"/>
                  <a:lumOff val="60000"/>
                </a:schemeClr>
              </a:gs>
              <a:gs pos="41000">
                <a:schemeClr val="bg1"/>
              </a:gs>
            </a:gsLst>
            <a:lin ang="5400000" scaled="1"/>
            <a:tileRect/>
          </a:gradFill>
          <a:ln w="9525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Правила работы в группе</a:t>
            </a:r>
          </a:p>
        </p:txBody>
      </p:sp>
      <p:sp>
        <p:nvSpPr>
          <p:cNvPr id="16" name="Овал 15"/>
          <p:cNvSpPr/>
          <p:nvPr/>
        </p:nvSpPr>
        <p:spPr bwMode="auto">
          <a:xfrm>
            <a:off x="7164388" y="5449888"/>
            <a:ext cx="1079500" cy="93662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 bwMode="auto">
          <a:xfrm>
            <a:off x="5938838" y="5449888"/>
            <a:ext cx="1081087" cy="93662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 bwMode="auto">
          <a:xfrm>
            <a:off x="2222500" y="5434013"/>
            <a:ext cx="1081088" cy="93662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 bwMode="auto">
          <a:xfrm>
            <a:off x="1071563" y="5434013"/>
            <a:ext cx="1079500" cy="93662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 bwMode="auto">
          <a:xfrm>
            <a:off x="1287463" y="5649913"/>
            <a:ext cx="647700" cy="57626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 bwMode="auto">
          <a:xfrm>
            <a:off x="2438400" y="5649913"/>
            <a:ext cx="649288" cy="57626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 bwMode="auto">
          <a:xfrm>
            <a:off x="6156325" y="5665788"/>
            <a:ext cx="647700" cy="57626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 bwMode="auto">
          <a:xfrm>
            <a:off x="7380288" y="5665788"/>
            <a:ext cx="647700" cy="57626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Хорда 24"/>
          <p:cNvSpPr/>
          <p:nvPr/>
        </p:nvSpPr>
        <p:spPr bwMode="auto">
          <a:xfrm rot="5400000">
            <a:off x="3806031" y="-1948656"/>
            <a:ext cx="1817688" cy="9429750"/>
          </a:xfrm>
          <a:prstGeom prst="chord">
            <a:avLst>
              <a:gd name="adj1" fmla="val 5830278"/>
              <a:gd name="adj2" fmla="val 15779211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grpSp>
        <p:nvGrpSpPr>
          <p:cNvPr id="10264" name="Группа 36"/>
          <p:cNvGrpSpPr>
            <a:grpSpLocks/>
          </p:cNvGrpSpPr>
          <p:nvPr/>
        </p:nvGrpSpPr>
        <p:grpSpPr bwMode="auto">
          <a:xfrm>
            <a:off x="6316663" y="2400300"/>
            <a:ext cx="2286000" cy="2214563"/>
            <a:chOff x="6031254" y="1042186"/>
            <a:chExt cx="2286016" cy="2214586"/>
          </a:xfrm>
        </p:grpSpPr>
        <p:grpSp>
          <p:nvGrpSpPr>
            <p:cNvPr id="10282" name="Группа 35"/>
            <p:cNvGrpSpPr>
              <a:grpSpLocks/>
            </p:cNvGrpSpPr>
            <p:nvPr/>
          </p:nvGrpSpPr>
          <p:grpSpPr bwMode="auto">
            <a:xfrm>
              <a:off x="6031254" y="1042186"/>
              <a:ext cx="2286016" cy="2214586"/>
              <a:chOff x="6388444" y="2399508"/>
              <a:chExt cx="2286016" cy="2214586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6602757" y="2613823"/>
                <a:ext cx="1857388" cy="178595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Рамка 27"/>
              <p:cNvSpPr/>
              <p:nvPr/>
            </p:nvSpPr>
            <p:spPr>
              <a:xfrm>
                <a:off x="6388444" y="2399508"/>
                <a:ext cx="2286016" cy="2214586"/>
              </a:xfrm>
              <a:prstGeom prst="frame">
                <a:avLst>
                  <a:gd name="adj1" fmla="val 9324"/>
                </a:avLst>
              </a:prstGeom>
              <a:solidFill>
                <a:srgbClr val="FFFF99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pic>
          <p:nvPicPr>
            <p:cNvPr id="10283" name="Рисунок 0" descr="Смайлик весёлый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6745634" y="1327953"/>
              <a:ext cx="822162" cy="90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4" name="Рисунок 0" descr="Смайлик весёлый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7174262" y="2010807"/>
              <a:ext cx="857256" cy="93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5" name="Рисунок 0" descr="Смайлик весёлый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6317006" y="2113771"/>
              <a:ext cx="795158" cy="87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TextBox 40"/>
          <p:cNvSpPr txBox="1"/>
          <p:nvPr/>
        </p:nvSpPr>
        <p:spPr bwMode="auto">
          <a:xfrm>
            <a:off x="857250" y="2428875"/>
            <a:ext cx="5357813" cy="8302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D60093"/>
                </a:solidFill>
              </a:rPr>
              <a:t>В группе не нужен ответственный.</a:t>
            </a:r>
            <a:endParaRPr lang="ru-RU" sz="800" b="1" dirty="0">
              <a:solidFill>
                <a:srgbClr val="99003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857250" y="3357563"/>
            <a:ext cx="5357813" cy="8302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D60093"/>
                </a:solidFill>
              </a:rPr>
              <a:t>Если есть ответственный, пусть за всех и работает.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857250" y="4286250"/>
            <a:ext cx="5387975" cy="4619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D60093"/>
                </a:solidFill>
              </a:rPr>
              <a:t>Один говорит, другие не слушают.</a:t>
            </a:r>
            <a:endParaRPr lang="ru-RU" sz="2100" b="1" dirty="0">
              <a:solidFill>
                <a:srgbClr val="D60093"/>
              </a:solidFill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857250" y="5429250"/>
            <a:ext cx="6286500" cy="4619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D60093"/>
                </a:solidFill>
              </a:rPr>
              <a:t>Если не понял, молчи.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857250" y="4857750"/>
            <a:ext cx="6357938" cy="4619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D60093"/>
                </a:solidFill>
              </a:rPr>
              <a:t>Свое несогласие не высказывай.</a:t>
            </a:r>
          </a:p>
        </p:txBody>
      </p:sp>
      <p:grpSp>
        <p:nvGrpSpPr>
          <p:cNvPr id="10270" name="Группа 51"/>
          <p:cNvGrpSpPr>
            <a:grpSpLocks/>
          </p:cNvGrpSpPr>
          <p:nvPr/>
        </p:nvGrpSpPr>
        <p:grpSpPr bwMode="auto">
          <a:xfrm>
            <a:off x="1500188" y="1571625"/>
            <a:ext cx="508000" cy="584200"/>
            <a:chOff x="6929454" y="1416818"/>
            <a:chExt cx="508525" cy="583421"/>
          </a:xfrm>
        </p:grpSpPr>
        <p:sp>
          <p:nvSpPr>
            <p:cNvPr id="53" name="Трапеция 52"/>
            <p:cNvSpPr/>
            <p:nvPr/>
          </p:nvSpPr>
          <p:spPr bwMode="auto">
            <a:xfrm rot="10800000">
              <a:off x="6929454" y="1500844"/>
              <a:ext cx="500579" cy="499395"/>
            </a:xfrm>
            <a:prstGeom prst="trapezoid">
              <a:avLst>
                <a:gd name="adj" fmla="val 32222"/>
              </a:avLst>
            </a:prstGeom>
            <a:solidFill>
              <a:srgbClr val="33CCFF">
                <a:alpha val="74118"/>
              </a:srgbClr>
            </a:solidFill>
            <a:ln w="28575"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 bwMode="auto">
            <a:xfrm>
              <a:off x="6937399" y="1416818"/>
              <a:ext cx="500580" cy="45977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/>
                <a:t>              </a:t>
              </a:r>
            </a:p>
          </p:txBody>
        </p:sp>
      </p:grpSp>
      <p:grpSp>
        <p:nvGrpSpPr>
          <p:cNvPr id="10271" name="Группа 54"/>
          <p:cNvGrpSpPr>
            <a:grpSpLocks/>
          </p:cNvGrpSpPr>
          <p:nvPr/>
        </p:nvGrpSpPr>
        <p:grpSpPr bwMode="auto">
          <a:xfrm>
            <a:off x="7143750" y="1571625"/>
            <a:ext cx="508000" cy="584200"/>
            <a:chOff x="6929454" y="1416818"/>
            <a:chExt cx="508525" cy="583421"/>
          </a:xfrm>
        </p:grpSpPr>
        <p:sp>
          <p:nvSpPr>
            <p:cNvPr id="56" name="Трапеция 55"/>
            <p:cNvSpPr/>
            <p:nvPr/>
          </p:nvSpPr>
          <p:spPr bwMode="auto">
            <a:xfrm rot="10800000">
              <a:off x="6929454" y="1500844"/>
              <a:ext cx="500580" cy="499395"/>
            </a:xfrm>
            <a:prstGeom prst="trapezoid">
              <a:avLst>
                <a:gd name="adj" fmla="val 32222"/>
              </a:avLst>
            </a:prstGeom>
            <a:solidFill>
              <a:srgbClr val="33CCFF">
                <a:alpha val="74118"/>
              </a:srgbClr>
            </a:solidFill>
            <a:ln w="28575"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 bwMode="auto">
            <a:xfrm>
              <a:off x="6937400" y="1416818"/>
              <a:ext cx="500579" cy="45977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/>
                <a:t>              </a:t>
              </a:r>
            </a:p>
          </p:txBody>
        </p:sp>
      </p:grpSp>
      <p:sp>
        <p:nvSpPr>
          <p:cNvPr id="83" name="TextBox 82"/>
          <p:cNvSpPr txBox="1"/>
          <p:nvPr/>
        </p:nvSpPr>
        <p:spPr bwMode="auto">
          <a:xfrm>
            <a:off x="857250" y="2428875"/>
            <a:ext cx="5357813" cy="8302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В группе должен быть </a:t>
            </a:r>
            <a:r>
              <a:rPr lang="ru-RU" sz="2400" b="1" dirty="0">
                <a:solidFill>
                  <a:srgbClr val="990033"/>
                </a:solidFill>
              </a:rPr>
              <a:t>ответственный.</a:t>
            </a:r>
            <a:endParaRPr lang="ru-RU" sz="800" b="1" dirty="0">
              <a:solidFill>
                <a:srgbClr val="990033"/>
              </a:solidFill>
            </a:endParaRPr>
          </a:p>
        </p:txBody>
      </p:sp>
      <p:sp>
        <p:nvSpPr>
          <p:cNvPr id="84" name="TextBox 83"/>
          <p:cNvSpPr txBox="1"/>
          <p:nvPr/>
        </p:nvSpPr>
        <p:spPr bwMode="auto">
          <a:xfrm>
            <a:off x="857250" y="5429250"/>
            <a:ext cx="6286500" cy="4619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Если не понял, </a:t>
            </a:r>
            <a:r>
              <a:rPr lang="ru-RU" sz="2400" b="1" dirty="0">
                <a:solidFill>
                  <a:srgbClr val="990033"/>
                </a:solidFill>
              </a:rPr>
              <a:t>переспроси.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857250" y="4286250"/>
            <a:ext cx="5622925" cy="4619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85725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Один говорит, другие </a:t>
            </a:r>
            <a:r>
              <a:rPr lang="ru-RU" sz="2400" b="1" dirty="0">
                <a:solidFill>
                  <a:srgbClr val="990033"/>
                </a:solidFill>
              </a:rPr>
              <a:t>слушают.</a:t>
            </a:r>
            <a:endParaRPr lang="ru-RU" sz="2100" b="1" dirty="0">
              <a:solidFill>
                <a:srgbClr val="990033"/>
              </a:solidFill>
            </a:endParaRPr>
          </a:p>
        </p:txBody>
      </p:sp>
      <p:sp>
        <p:nvSpPr>
          <p:cNvPr id="86" name="TextBox 85"/>
          <p:cNvSpPr txBox="1"/>
          <p:nvPr/>
        </p:nvSpPr>
        <p:spPr bwMode="auto">
          <a:xfrm>
            <a:off x="857250" y="4857750"/>
            <a:ext cx="7037388" cy="4619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Свое несогласие высказывай </a:t>
            </a:r>
            <a:r>
              <a:rPr lang="ru-RU" sz="2400" b="1" dirty="0">
                <a:solidFill>
                  <a:srgbClr val="990033"/>
                </a:solidFill>
              </a:rPr>
              <a:t>вежливо</a:t>
            </a:r>
            <a:r>
              <a:rPr lang="ru-RU" sz="2400" b="1" dirty="0">
                <a:solidFill>
                  <a:srgbClr val="660033"/>
                </a:solidFill>
              </a:rPr>
              <a:t>.</a:t>
            </a:r>
          </a:p>
        </p:txBody>
      </p:sp>
      <p:sp>
        <p:nvSpPr>
          <p:cNvPr id="87" name="TextBox 86"/>
          <p:cNvSpPr txBox="1"/>
          <p:nvPr/>
        </p:nvSpPr>
        <p:spPr bwMode="auto">
          <a:xfrm>
            <a:off x="857250" y="3357563"/>
            <a:ext cx="5357813" cy="8302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Работать должен </a:t>
            </a:r>
            <a:r>
              <a:rPr lang="ru-RU" sz="2400" b="1" dirty="0">
                <a:solidFill>
                  <a:srgbClr val="990033"/>
                </a:solidFill>
              </a:rPr>
              <a:t>каждый </a:t>
            </a:r>
            <a:r>
              <a:rPr lang="ru-RU" sz="2400" b="1" dirty="0">
                <a:solidFill>
                  <a:srgbClr val="002060"/>
                </a:solidFill>
              </a:rPr>
              <a:t>на общий результат.</a:t>
            </a:r>
          </a:p>
        </p:txBody>
      </p:sp>
      <p:pic>
        <p:nvPicPr>
          <p:cNvPr id="10277" name="Рисунок 4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487598">
            <a:off x="185738" y="215900"/>
            <a:ext cx="128746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6.4|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0.9|3.1|2.8|2.8|2.8"/>
</p:tagLst>
</file>

<file path=ppt/theme/theme1.xml><?xml version="1.0" encoding="utf-8"?>
<a:theme xmlns:a="http://schemas.openxmlformats.org/drawingml/2006/main" name="11 Погода и климат">
  <a:themeElements>
    <a:clrScheme name="рамка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мка2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мка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 Погода и климат</Template>
  <TotalTime>1272</TotalTime>
  <Words>784</Words>
  <Application>Microsoft Office PowerPoint</Application>
  <PresentationFormat>Экран (4:3)</PresentationFormat>
  <Paragraphs>176</Paragraphs>
  <Slides>31</Slides>
  <Notes>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Calibri</vt:lpstr>
      <vt:lpstr>Times New Roman</vt:lpstr>
      <vt:lpstr>Tahoma</vt:lpstr>
      <vt:lpstr>Monotype Corsiva</vt:lpstr>
      <vt:lpstr>Wingdings</vt:lpstr>
      <vt:lpstr>Comic Sans MS</vt:lpstr>
      <vt:lpstr>Microsoft YaHei</vt:lpstr>
      <vt:lpstr>11 Погода и климат</vt:lpstr>
      <vt:lpstr>Слайд 1</vt:lpstr>
      <vt:lpstr>Слайд 2</vt:lpstr>
      <vt:lpstr>Слайд 3</vt:lpstr>
      <vt:lpstr>30 октября. Классная работа.</vt:lpstr>
      <vt:lpstr>Слайд 5</vt:lpstr>
      <vt:lpstr>Слайд 6</vt:lpstr>
      <vt:lpstr>Оцени  работу соседа</vt:lpstr>
      <vt:lpstr>Слайд 8</vt:lpstr>
      <vt:lpstr>Слайд 9</vt:lpstr>
      <vt:lpstr>Слайд 10</vt:lpstr>
      <vt:lpstr>Проверь  себя</vt:lpstr>
      <vt:lpstr>Оцени свою работу и своей группы </vt:lpstr>
      <vt:lpstr>Слайд 13</vt:lpstr>
      <vt:lpstr>ПЛАН</vt:lpstr>
      <vt:lpstr>Слайд 15</vt:lpstr>
      <vt:lpstr>Работа по учебнику</vt:lpstr>
      <vt:lpstr>Слайд 17</vt:lpstr>
      <vt:lpstr>ПРОВЕРЯЕМ</vt:lpstr>
      <vt:lpstr>Слайд 19</vt:lpstr>
      <vt:lpstr>Птицы (что сделают?) …</vt:lpstr>
      <vt:lpstr>Слайд 21</vt:lpstr>
      <vt:lpstr>Слайд 22</vt:lpstr>
      <vt:lpstr>Оцени  работу своей пары </vt:lpstr>
      <vt:lpstr>ВЫВОД</vt:lpstr>
      <vt:lpstr>Слайд 25</vt:lpstr>
      <vt:lpstr>Слайд 26</vt:lpstr>
      <vt:lpstr>Слайд 27</vt:lpstr>
      <vt:lpstr>Слайд 28</vt:lpstr>
      <vt:lpstr>Слайд 29</vt:lpstr>
      <vt:lpstr>Слайд 30</vt:lpstr>
      <vt:lpstr>Используемые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Маргаритка</dc:creator>
  <cp:lastModifiedBy>Tata</cp:lastModifiedBy>
  <cp:revision>149</cp:revision>
  <dcterms:created xsi:type="dcterms:W3CDTF">2012-10-13T19:34:29Z</dcterms:created>
  <dcterms:modified xsi:type="dcterms:W3CDTF">2014-04-06T15:06:48Z</dcterms:modified>
</cp:coreProperties>
</file>