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0C13-CC16-4B5B-91D4-B9E3CB95A76F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D9C3-BA91-4511-814E-2B597BFA4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31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DD9C3-BA91-4511-814E-2B597BFA43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9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image" Target="../media/image26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5.emf"/><Relationship Id="rId2" Type="http://schemas.openxmlformats.org/officeDocument/2006/relationships/image" Target="../media/image15.emf"/><Relationship Id="rId16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11" Type="http://schemas.openxmlformats.org/officeDocument/2006/relationships/image" Target="../media/image24.emf"/><Relationship Id="rId5" Type="http://schemas.openxmlformats.org/officeDocument/2006/relationships/image" Target="../media/image18.emf"/><Relationship Id="rId15" Type="http://schemas.openxmlformats.org/officeDocument/2006/relationships/image" Target="../media/image2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Relationship Id="rId14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81642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«</a:t>
            </a:r>
            <a:r>
              <a:rPr lang="ru-RU" sz="2000" dirty="0" err="1" smtClean="0"/>
              <a:t>Лопхаринская</a:t>
            </a:r>
            <a:r>
              <a:rPr lang="ru-RU" sz="2000" dirty="0" smtClean="0"/>
              <a:t> средняя общеобразовательная школа»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Урок математики </a:t>
            </a:r>
            <a:r>
              <a:rPr lang="ru-RU" sz="2000" dirty="0"/>
              <a:t>в 5 классе в рамках </a:t>
            </a:r>
            <a:r>
              <a:rPr lang="ru-RU" sz="2000" dirty="0" smtClean="0"/>
              <a:t>ФГОС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200" dirty="0"/>
              <a:t>Формулы </a:t>
            </a:r>
            <a:r>
              <a:rPr lang="ru-RU" sz="3200" dirty="0" smtClean="0"/>
              <a:t>площадей квадрата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и </a:t>
            </a:r>
            <a:r>
              <a:rPr lang="ru-RU" sz="3200" dirty="0" smtClean="0"/>
              <a:t>прямоугольника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/>
              <a:t>Учебник «Математика, 5», авторы </a:t>
            </a:r>
            <a:r>
              <a:rPr lang="ru-RU" sz="2200" dirty="0" err="1" smtClean="0"/>
              <a:t>Н.Я.Виленкин</a:t>
            </a:r>
            <a:r>
              <a:rPr lang="ru-RU" sz="2200" dirty="0" smtClean="0"/>
              <a:t> и др. Издательство «Мнемозина»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Автор идеи: учитель математики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Светлана Викторовна Абросимова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227-822-444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2014 год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Изучение </a:t>
            </a:r>
            <a:r>
              <a:rPr lang="ru-RU" dirty="0"/>
              <a:t>темы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1549" y="2958244"/>
            <a:ext cx="936104" cy="93610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r="5400000" sy="-100000" algn="bl" rotWithShape="0"/>
          </a:effectLst>
          <a:scene3d>
            <a:camera prst="perspectiveBelow"/>
            <a:lightRig rig="threePt" dir="t"/>
          </a:scene3d>
          <a:sp3d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979" y="2339821"/>
            <a:ext cx="930787" cy="784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69" y="1707539"/>
            <a:ext cx="857170" cy="7437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9647" y="2500796"/>
            <a:ext cx="802732" cy="822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8289" y="1493066"/>
            <a:ext cx="953260" cy="10077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4520" y="1470603"/>
            <a:ext cx="851064" cy="8510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155" y="3556136"/>
            <a:ext cx="1353198" cy="94794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768" y="2079432"/>
            <a:ext cx="1132712" cy="773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9532" y="974212"/>
            <a:ext cx="900275" cy="8859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4406" y="3539568"/>
            <a:ext cx="955573" cy="93454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4058" y="3789040"/>
            <a:ext cx="902804" cy="90280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2379" y="4031319"/>
            <a:ext cx="975757" cy="91205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1021" y="5063717"/>
            <a:ext cx="1033499" cy="8630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2910" y="4631158"/>
            <a:ext cx="807136" cy="81510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689848"/>
            <a:ext cx="1092707" cy="7448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86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- А какие площади мы будем изучать? Найдите формулы.</a:t>
            </a:r>
          </a:p>
          <a:p>
            <a:pPr>
              <a:buFontTx/>
              <a:buChar char="-"/>
            </a:pPr>
            <a:r>
              <a:rPr lang="ru-RU" sz="4000" dirty="0" smtClean="0"/>
              <a:t>Но </a:t>
            </a:r>
            <a:r>
              <a:rPr lang="ru-RU" sz="4000" dirty="0"/>
              <a:t>всегда ли сразу можно найти площадь фигуры? </a:t>
            </a:r>
            <a:endParaRPr lang="ru-RU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Почему</a:t>
            </a:r>
            <a:r>
              <a:rPr lang="ru-RU" sz="4000" dirty="0"/>
              <a:t>?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Подумайте, что для этого можно сделать? </a:t>
            </a:r>
          </a:p>
        </p:txBody>
      </p:sp>
    </p:spTree>
    <p:extLst>
      <p:ext uri="{BB962C8B-B14F-4D97-AF65-F5344CB8AC3E}">
        <p14:creationId xmlns:p14="http://schemas.microsoft.com/office/powerpoint/2010/main" xmlns="" val="145535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Оцените  площадь такой фигуры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0547912"/>
              </p:ext>
            </p:extLst>
          </p:nvPr>
        </p:nvGraphicFramePr>
        <p:xfrm>
          <a:off x="899592" y="1628800"/>
          <a:ext cx="7416825" cy="460851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83830"/>
                <a:gridCol w="1483055"/>
                <a:gridCol w="1483055"/>
                <a:gridCol w="1483055"/>
                <a:gridCol w="1483830"/>
              </a:tblGrid>
              <a:tr h="1520575"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см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см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543969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54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07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/>
              <a:t>Возьмём несколько фигур. </a:t>
            </a:r>
            <a:r>
              <a:rPr lang="ru-RU" dirty="0" smtClean="0"/>
              <a:t>Есть ли </a:t>
            </a:r>
            <a:r>
              <a:rPr lang="ru-RU" dirty="0"/>
              <a:t>среди них </a:t>
            </a:r>
            <a:r>
              <a:rPr lang="ru-RU" dirty="0" smtClean="0"/>
              <a:t>равные? Как узнать? </a:t>
            </a:r>
            <a:r>
              <a:rPr lang="ru-RU" dirty="0"/>
              <a:t>Докажите.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875726" cy="383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90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/>
              <a:t>- </a:t>
            </a:r>
            <a:r>
              <a:rPr lang="ru-RU" sz="2700" dirty="0"/>
              <a:t>А что будет, если мы разрежем фигуру на части? 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/>
              <a:t>А площадь останется такой же или изменится? Сравните. Проверьте. Докажите. 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- А возможно ли найти площади фигур, полученных из прямоугольника? Длину и ширину, зная площадь прямоугольника?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/>
              <a:t>Какие фигуры получатся, если провести диагональ? Что такое диагональ?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/>
              <a:t>Какие это треугольники? 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/>
              <a:t>А равны ли они между собой? </a:t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/>
              <a:t>Докажите, что они равны, не применяя вычислений? </a:t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2295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 же тогда можно сказать про площадь прямоугольного треугольника?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068" y="2204864"/>
            <a:ext cx="7478477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02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7459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08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Закрепление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Какие формулы изучили?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- </a:t>
            </a:r>
            <a:r>
              <a:rPr lang="ru-RU" sz="4000" dirty="0"/>
              <a:t>Какие понятия? (стр. 108-109</a:t>
            </a:r>
            <a:r>
              <a:rPr lang="ru-RU" sz="4000" dirty="0" smtClean="0"/>
              <a:t>)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66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Творческое задание</a:t>
            </a:r>
            <a:r>
              <a:rPr lang="ru-RU" dirty="0"/>
              <a:t>. Из данных фигур получите прямоугольники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05893" cy="510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66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с комментариями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/>
              <a:t>- Страница 109: устно № 709, 710, 711, 712.</a:t>
            </a:r>
          </a:p>
          <a:p>
            <a:pPr marL="0" indent="0">
              <a:buNone/>
            </a:pPr>
            <a:r>
              <a:rPr lang="ru-RU" sz="4400" dirty="0"/>
              <a:t>- В тетради и у доски: № 717, 720.</a:t>
            </a:r>
          </a:p>
          <a:p>
            <a:pPr marL="0" indent="0">
              <a:buNone/>
            </a:pPr>
            <a:r>
              <a:rPr lang="ru-RU" sz="4400" dirty="0"/>
              <a:t>- В тетрадях с комментариями: № 715, 719.</a:t>
            </a:r>
          </a:p>
          <a:p>
            <a:pPr marL="0" indent="0">
              <a:buNone/>
            </a:pPr>
            <a:r>
              <a:rPr lang="ru-RU" sz="4400" dirty="0"/>
              <a:t>- Самостоятельно: № 716.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66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Повторить </a:t>
            </a:r>
            <a:r>
              <a:rPr lang="ru-RU" dirty="0"/>
              <a:t>формулы площади прямоугольника и площади квадрата.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Познакомиться </a:t>
            </a:r>
            <a:r>
              <a:rPr lang="ru-RU" dirty="0"/>
              <a:t>со свойствами равных фигур.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Научиться </a:t>
            </a:r>
            <a:r>
              <a:rPr lang="ru-RU" dirty="0"/>
              <a:t>применять понятие площади.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Формировать </a:t>
            </a:r>
            <a:r>
              <a:rPr lang="ru-RU" dirty="0"/>
              <a:t>умения отвечать на вопросы.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Закрепить </a:t>
            </a:r>
            <a:r>
              <a:rPr lang="ru-RU" dirty="0"/>
              <a:t>умения использовать формулы при </a:t>
            </a:r>
            <a:r>
              <a:rPr lang="ru-RU"/>
              <a:t>решении </a:t>
            </a:r>
            <a:r>
              <a:rPr lang="ru-RU" smtClean="0"/>
              <a:t>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55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dirty="0"/>
              <a:t>П. 18, стр. 108-109 (учить), № 738, 740, КРО № 737 – с объяснением.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9850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Самооценка</a:t>
            </a:r>
            <a:r>
              <a:rPr lang="ru-RU" dirty="0" smtClean="0"/>
              <a:t>. Рефлексия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Подведение </a:t>
            </a:r>
            <a:r>
              <a:rPr lang="ru-RU" dirty="0"/>
              <a:t>итогов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800" dirty="0" smtClean="0"/>
              <a:t>Было </a:t>
            </a:r>
            <a:r>
              <a:rPr lang="ru-RU" sz="4800" dirty="0"/>
              <a:t>ли интересно на уроке? </a:t>
            </a:r>
            <a:endParaRPr lang="ru-RU" sz="4800" dirty="0" smtClean="0"/>
          </a:p>
          <a:p>
            <a:pPr>
              <a:buFontTx/>
              <a:buChar char="-"/>
            </a:pPr>
            <a:r>
              <a:rPr lang="ru-RU" sz="4800" dirty="0" smtClean="0"/>
              <a:t>Понятен </a:t>
            </a:r>
            <a:r>
              <a:rPr lang="ru-RU" sz="4800" dirty="0"/>
              <a:t>ли материал урока? </a:t>
            </a:r>
            <a:endParaRPr lang="ru-RU" sz="4800" dirty="0" smtClean="0"/>
          </a:p>
          <a:p>
            <a:pPr>
              <a:buFontTx/>
              <a:buChar char="-"/>
            </a:pPr>
            <a:r>
              <a:rPr lang="ru-RU" sz="4800" dirty="0" smtClean="0"/>
              <a:t>Чувствуете </a:t>
            </a:r>
            <a:r>
              <a:rPr lang="ru-RU" sz="4800" dirty="0"/>
              <a:t>ли усталость, удовольствие от своей работы?</a:t>
            </a:r>
          </a:p>
        </p:txBody>
      </p:sp>
    </p:spTree>
    <p:extLst>
      <p:ext uri="{BB962C8B-B14F-4D97-AF65-F5344CB8AC3E}">
        <p14:creationId xmlns:p14="http://schemas.microsoft.com/office/powerpoint/2010/main" xmlns="" val="235026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xmlns="" val="9123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/>
              <a:t>Ход урока.</a:t>
            </a:r>
            <a:br>
              <a:rPr lang="ru-RU" dirty="0"/>
            </a:br>
            <a:r>
              <a:rPr lang="ru-RU" dirty="0" err="1"/>
              <a:t>Оргмомент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Ребята, давайте проверим нашу готовность к уроку.</a:t>
            </a:r>
          </a:p>
          <a:p>
            <a:pPr marL="0" indent="0">
              <a:buNone/>
            </a:pPr>
            <a:r>
              <a:rPr lang="ru-RU" dirty="0"/>
              <a:t>(У каждого должны быть: дневник, тетрадь, учебник, ручка, карандаш, линейка, тетрадный лист, ножницы).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83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Актуализация знаний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Какие </a:t>
            </a:r>
            <a:r>
              <a:rPr lang="ru-RU" sz="3600" dirty="0"/>
              <a:t>изученные сведения нам сегодня пригодятся?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- </a:t>
            </a:r>
            <a:r>
              <a:rPr lang="ru-RU" sz="3600" dirty="0"/>
              <a:t>Что изучали на прошлом уроке? </a:t>
            </a:r>
          </a:p>
          <a:p>
            <a:pPr>
              <a:buFontTx/>
              <a:buChar char="-"/>
            </a:pPr>
            <a:r>
              <a:rPr lang="ru-RU" sz="3600" dirty="0" smtClean="0"/>
              <a:t>Какие</a:t>
            </a:r>
            <a:r>
              <a:rPr lang="ru-RU" sz="3600" dirty="0"/>
              <a:t>? </a:t>
            </a: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Что </a:t>
            </a:r>
            <a:r>
              <a:rPr lang="ru-RU" sz="3600" dirty="0"/>
              <a:t>называют формулой?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- </a:t>
            </a:r>
            <a:r>
              <a:rPr lang="ru-RU" sz="3600" dirty="0"/>
              <a:t>А всякое ли правило можно записать формулой? </a:t>
            </a:r>
          </a:p>
        </p:txBody>
      </p:sp>
    </p:spTree>
    <p:extLst>
      <p:ext uri="{BB962C8B-B14F-4D97-AF65-F5344CB8AC3E}">
        <p14:creationId xmlns:p14="http://schemas.microsoft.com/office/powerpoint/2010/main" xmlns="" val="347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Подведение к изучению нового материала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5052" y="3319689"/>
            <a:ext cx="1426325" cy="710431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1546"/>
            <a:ext cx="2096430" cy="191336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1" y="1216076"/>
            <a:ext cx="3528391" cy="245882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9241" y="3896785"/>
            <a:ext cx="1852613" cy="167640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05600"/>
            <a:ext cx="1999069" cy="151929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071" y="4365104"/>
            <a:ext cx="2967146" cy="179974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21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1162271"/>
              </p:ext>
            </p:extLst>
          </p:nvPr>
        </p:nvGraphicFramePr>
        <p:xfrm>
          <a:off x="1043608" y="1484784"/>
          <a:ext cx="7200800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3609958"/>
                <a:gridCol w="3590842"/>
              </a:tblGrid>
              <a:tr h="35715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16*5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8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*19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+ 6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 – 19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3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+ 23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 4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5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83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Найти соответствия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515" y="1556792"/>
            <a:ext cx="5988222" cy="12340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717" y="2636912"/>
            <a:ext cx="1581894" cy="142370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40926"/>
            <a:ext cx="2942612" cy="150024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9449" y="4481679"/>
            <a:ext cx="3248564" cy="162428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44" y="1409340"/>
            <a:ext cx="1293409" cy="65614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8139" y="5553177"/>
            <a:ext cx="1315247" cy="6672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80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Вычислить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28444"/>
            <a:ext cx="5490717" cy="1872208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6918" y="3789040"/>
            <a:ext cx="5207554" cy="2376264"/>
          </a:xfrm>
          <a:prstGeom prst="rect">
            <a:avLst/>
          </a:prstGeom>
          <a:noFill/>
          <a:ln>
            <a:noFill/>
          </a:ln>
          <a:effectLst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18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/>
              <a:t>Есть ли среди этих фигур прямоугольники? </a:t>
            </a:r>
            <a:r>
              <a:rPr lang="ru-RU" dirty="0" smtClean="0"/>
              <a:t>Назовите каждую из фигур.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2"/>
            <a:ext cx="5758410" cy="416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44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311</TotalTime>
  <Words>345</Words>
  <Application>Microsoft Office PowerPoint</Application>
  <PresentationFormat>Экран (4:3)</PresentationFormat>
  <Paragraphs>97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Муниципальное бюджетное образовательное учреждение «Лопхаринская средняя общеобразовательная школа»  Урок математики в 5 классе в рамках ФГОС  Формулы площадей квадрата  и прямоугольника  Учебник «Математика, 5», авторы Н.Я.Виленкин и др. Издательство «Мнемозина»</vt:lpstr>
      <vt:lpstr>Цели</vt:lpstr>
      <vt:lpstr>Ход урока. Оргмомент. </vt:lpstr>
      <vt:lpstr>Актуализация знаний</vt:lpstr>
      <vt:lpstr>Подведение к изучению нового материала</vt:lpstr>
      <vt:lpstr>Устно</vt:lpstr>
      <vt:lpstr>Найти соответствия</vt:lpstr>
      <vt:lpstr>Вычислить</vt:lpstr>
      <vt:lpstr>Есть ли среди этих фигур прямоугольники? Назовите каждую из фигур.</vt:lpstr>
      <vt:lpstr>       Изучение темы</vt:lpstr>
      <vt:lpstr>Слайд 11</vt:lpstr>
      <vt:lpstr>Оцените  площадь такой фигуры</vt:lpstr>
      <vt:lpstr>Возьмём несколько фигур. Есть ли среди них равные? Как узнать? Докажите.</vt:lpstr>
      <vt:lpstr>             - А что будет, если мы разрежем фигуру на части?   - А площадь останется такой же или изменится? Сравните. Проверьте. Докажите.   - А возможно ли найти площади фигур, полученных из прямоугольника? Длину и ширину, зная площадь прямоугольника?  - Какие фигуры получатся, если провести диагональ? Что такое диагональ?  - Какие это треугольники?   - А равны ли они между собой?   - Докажите, что они равны, не применяя вычислений?  </vt:lpstr>
      <vt:lpstr>Что же тогда можно сказать про площадь прямоугольного треугольника?</vt:lpstr>
      <vt:lpstr>Подсказка</vt:lpstr>
      <vt:lpstr>Закрепление</vt:lpstr>
      <vt:lpstr>Творческое задание. Из данных фигур получите прямоугольники</vt:lpstr>
      <vt:lpstr>Решение с комментариями</vt:lpstr>
      <vt:lpstr>Запишите домашнее задание</vt:lpstr>
      <vt:lpstr>Самооценка. Рефлексия.  Подведение итогов урока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«Лопхаринская средняя общеобразовательная школа»  Урок по математике в 5 классе в рамках ФГОС   Формулы площади квадрата  и площади прямоугольника</dc:title>
  <dc:creator>Учитель</dc:creator>
  <cp:lastModifiedBy>Tata</cp:lastModifiedBy>
  <cp:revision>85</cp:revision>
  <dcterms:created xsi:type="dcterms:W3CDTF">2014-01-29T11:37:30Z</dcterms:created>
  <dcterms:modified xsi:type="dcterms:W3CDTF">2014-04-10T18:28:27Z</dcterms:modified>
</cp:coreProperties>
</file>