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96" r:id="rId3"/>
    <p:sldId id="294" r:id="rId4"/>
    <p:sldId id="295" r:id="rId5"/>
    <p:sldId id="305" r:id="rId6"/>
    <p:sldId id="285" r:id="rId7"/>
    <p:sldId id="259" r:id="rId8"/>
    <p:sldId id="257" r:id="rId9"/>
    <p:sldId id="260" r:id="rId10"/>
    <p:sldId id="286" r:id="rId11"/>
    <p:sldId id="306" r:id="rId12"/>
    <p:sldId id="283" r:id="rId13"/>
    <p:sldId id="262" r:id="rId14"/>
    <p:sldId id="261" r:id="rId15"/>
    <p:sldId id="287" r:id="rId16"/>
    <p:sldId id="264" r:id="rId17"/>
    <p:sldId id="263" r:id="rId18"/>
    <p:sldId id="288" r:id="rId19"/>
    <p:sldId id="265" r:id="rId20"/>
    <p:sldId id="289" r:id="rId21"/>
    <p:sldId id="304" r:id="rId22"/>
    <p:sldId id="282" r:id="rId23"/>
    <p:sldId id="307" r:id="rId24"/>
    <p:sldId id="271" r:id="rId25"/>
    <p:sldId id="272" r:id="rId26"/>
    <p:sldId id="273" r:id="rId27"/>
    <p:sldId id="274" r:id="rId28"/>
    <p:sldId id="291" r:id="rId29"/>
    <p:sldId id="268" r:id="rId30"/>
    <p:sldId id="269" r:id="rId31"/>
    <p:sldId id="270" r:id="rId32"/>
    <p:sldId id="298" r:id="rId33"/>
    <p:sldId id="299" r:id="rId34"/>
    <p:sldId id="279" r:id="rId35"/>
    <p:sldId id="30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69D8FF"/>
    <a:srgbClr val="2DC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 autoAdjust="0"/>
    <p:restoredTop sz="94472" autoAdjust="0"/>
  </p:normalViewPr>
  <p:slideViewPr>
    <p:cSldViewPr>
      <p:cViewPr>
        <p:scale>
          <a:sx n="77" d="100"/>
          <a:sy n="77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71CE-8448-45FD-8B47-56DB830309AF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CD31-9950-4A93-B6DB-AD96B06E3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54AA-4D0C-4542-B78B-C92E1C3D1C0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CF16-DFB2-4B89-B8FA-55B001B88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BCE5-E7BB-4CEB-B983-CB20D8383D43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F4F9-5E61-4F44-8E9D-301C2368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77ED-8D02-414B-8BBC-0AC7E58449B3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5BF5-3762-449F-A0DF-AB83065E5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8792-7721-4A1B-BEF5-23507C8796C1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9EC4-A6BA-4B68-B482-A864993B9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1456-2382-45FF-95C3-963D2685F5B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ACAF-6C3B-4A91-AF66-7DDD74B0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FE6A-FC85-4300-8448-DDA071D96EA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A940-6A3A-4646-A685-88CA0B17C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891E-5D28-42BD-92D2-961D091A770F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C90B-5629-483D-AECB-8D92162A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E96F-F097-497B-B12F-77E5242956B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B219-4B4A-4179-8258-C63AB8C15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6122-C1A1-4283-9B4B-7DC3EE681FA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4654-564C-4ED4-A72F-F56FCD3AB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FC97-C280-4974-A180-761B7C16A21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F225-9946-4A68-81D2-B11CB183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F6FF852-91EA-4E2D-9226-2AA49588217E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6480687-E2B6-43C7-8CD3-0DD950F8D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3997" r:id="rId2"/>
    <p:sldLayoutId id="2147484004" r:id="rId3"/>
    <p:sldLayoutId id="2147483998" r:id="rId4"/>
    <p:sldLayoutId id="2147484005" r:id="rId5"/>
    <p:sldLayoutId id="2147483999" r:id="rId6"/>
    <p:sldLayoutId id="2147484000" r:id="rId7"/>
    <p:sldLayoutId id="2147484006" r:id="rId8"/>
    <p:sldLayoutId id="2147484007" r:id="rId9"/>
    <p:sldLayoutId id="2147484001" r:id="rId10"/>
    <p:sldLayoutId id="2147484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sher.ru/2009/07/12/samye-neobychnye-doma-mir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005263"/>
            <a:ext cx="7848600" cy="1944687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©</a:t>
            </a:r>
            <a:r>
              <a:rPr lang="ru-RU" altLang="ru-RU" sz="3200" i="1" smtClean="0"/>
              <a:t> </a:t>
            </a:r>
            <a:r>
              <a:rPr lang="ru-RU" altLang="ru-RU" sz="2400" smtClean="0"/>
              <a:t>ШАБАНОВА Е.А.</a:t>
            </a:r>
          </a:p>
          <a:p>
            <a:pPr eaLnBrk="1" hangingPunct="1"/>
            <a:r>
              <a:rPr lang="ru-RU" altLang="ru-RU" smtClean="0"/>
              <a:t>учитель ИЗО и ДПИ  МБОУ СОШ  № 124  Г.О.САМАРА</a:t>
            </a:r>
          </a:p>
          <a:p>
            <a:pPr eaLnBrk="1" hangingPunct="1"/>
            <a:endParaRPr lang="ru-RU" altLang="ru-RU" sz="1800" i="1" smtClean="0"/>
          </a:p>
          <a:p>
            <a:pPr eaLnBrk="1" hangingPunct="1"/>
            <a:endParaRPr lang="ru-RU" altLang="ru-RU" sz="1800" i="1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71550" y="333375"/>
            <a:ext cx="7848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>
            <a:norm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altLang="ru-RU" sz="3600" b="1" dirty="0">
              <a:solidFill>
                <a:srgbClr val="93E3FF"/>
              </a:solidFill>
              <a:latin typeface="+mn-lt"/>
              <a:cs typeface="+mn-cs"/>
            </a:endParaRP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altLang="ru-RU" sz="3600" i="1" dirty="0">
              <a:latin typeface="+mn-lt"/>
              <a:cs typeface="+mn-cs"/>
            </a:endParaRP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altLang="ru-RU" sz="4400" b="1" dirty="0">
                <a:solidFill>
                  <a:srgbClr val="93E3FF"/>
                </a:solidFill>
                <a:latin typeface="+mn-lt"/>
                <a:cs typeface="+mn-cs"/>
              </a:rPr>
              <a:t>ФОРМИРОВАНИЕ ОБРАЗА В ДИЗАЙНЕ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89138"/>
            <a:ext cx="8642350" cy="19446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93E3FF"/>
                </a:solidFill>
              </a:rPr>
              <a:t>ПЕРЕХОД ОТ ПЛОСКОСТНЫХ 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93E3FF"/>
                </a:solidFill>
              </a:rPr>
              <a:t>(ГРАФИЧЕСКИХ) ЗАРИСОВОК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93E3FF"/>
                </a:solidFill>
              </a:rPr>
              <a:t> К ОБЪЁМНО – ПРОСТРАНСТВЕННЫМ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93E3FF"/>
                </a:solidFill>
              </a:rPr>
              <a:t> КОМПОЗИЦИЯМ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93E3FF"/>
                </a:solidFill>
              </a:rPr>
              <a:t>ПРИ ФОРМИРОВАНИЕ ОБРАЗА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2636838"/>
            <a:ext cx="87487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9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КОНСТРУКТИВНЫЕ УЗЛЫ В МАКЕТИРОВАНИИ?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547813" y="260350"/>
            <a:ext cx="66960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500" b="1" dirty="0">
                <a:solidFill>
                  <a:srgbClr val="93E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КОНСТРУКТИВНЫЕ  УЗЛЫ</a:t>
            </a:r>
          </a:p>
        </p:txBody>
      </p:sp>
      <p:pic>
        <p:nvPicPr>
          <p:cNvPr id="18435" name="Picture 5" descr="C:\Users\Lena\Desktop\СЕМИНАР\объект прототип  стилзация 9-11 классы\узлы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981075"/>
            <a:ext cx="41052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:\Users\Lena\Desktop\СЕМИНАР\объект прототип  стилзация 9-11 классы\узлы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13100"/>
            <a:ext cx="4314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3850" y="4941888"/>
            <a:ext cx="3600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</a:t>
            </a:r>
          </a:p>
          <a:p>
            <a:pPr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ПРОНИЗЫВАНИЕМ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09295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4572000" y="1700213"/>
            <a:ext cx="2447925" cy="3603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51050" y="5013325"/>
            <a:ext cx="2376488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93E3FF"/>
                </a:solidFill>
                <a:latin typeface="+mn-lt"/>
              </a:rPr>
              <a:t>ИСПОЛЬЗОВАНИЕ  ФОРМЫ ОБЪЕКТА В РЕШЕНИИ ДИЗАЙНЕРСКИХ ЗАДАЧ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2" name="Picture 2" descr="C:\Users\Lena\Desktop\объект прототип  стилзация 9-11 классы\1.Рожнова, Сизова, Бабошина, Башкирова.пр.Шаба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95936" y="1268760"/>
            <a:ext cx="4669862" cy="483470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7" descr="C:\Users\Lena\Desktop\8155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196975"/>
            <a:ext cx="20161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Lena\Desktop\СЕМИНАР\объект прототип  стилзация 9-11 классы\узлы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076700"/>
            <a:ext cx="19431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1116013" y="3141663"/>
            <a:ext cx="1008062" cy="100806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2700338" y="3213100"/>
            <a:ext cx="1150937" cy="115252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ТРАНСФОРМАЦИЯ  ПРИРОДНОЙ ФОРМЫ  В АРХИТЕКТУРНЫЙ  ОБЪЕКТ </a:t>
            </a:r>
            <a:endParaRPr lang="ru-RU" altLang="ru-RU" sz="2400" b="1" dirty="0">
              <a:solidFill>
                <a:srgbClr val="93E3FF"/>
              </a:solidFill>
              <a:latin typeface="+mn-lt"/>
            </a:endParaRPr>
          </a:p>
        </p:txBody>
      </p:sp>
      <p:pic>
        <p:nvPicPr>
          <p:cNvPr id="7172" name="Picture 2" descr="C:\Users\Lena\Desktop\объект прототип  стилзация 9-11 классы\беляева ира.12 лет.пр.шабанова елена александров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5250" y="1484313"/>
            <a:ext cx="3284538" cy="4176712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Lena\Desktop\555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484313"/>
            <a:ext cx="4030662" cy="4165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331913" y="5876925"/>
            <a:ext cx="6408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СГИБАНИЕ  +  ПРОРЕЗАНИЕ  +  СКЛЕЙКА  +   ВСТАВКА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060575"/>
            <a:ext cx="8605838" cy="230505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3E3FF"/>
                </a:solidFill>
                <a:latin typeface="+mn-lt"/>
              </a:rPr>
              <a:t>ФОРМИРОВАНИЕ ОБРАЗА В ЗАДАННЫХ, КОМПОЗИЦИОННЫХ  ОГРАНИЧЕНИЯХ   </a:t>
            </a:r>
            <a:br>
              <a:rPr lang="ru-RU" sz="2800" b="1" dirty="0" smtClean="0">
                <a:solidFill>
                  <a:srgbClr val="93E3FF"/>
                </a:solidFill>
                <a:latin typeface="+mn-lt"/>
              </a:rPr>
            </a:br>
            <a:r>
              <a:rPr lang="ru-RU" sz="2800" b="1" dirty="0" smtClean="0">
                <a:solidFill>
                  <a:srgbClr val="93E3FF"/>
                </a:solidFill>
                <a:latin typeface="+mn-lt"/>
              </a:rPr>
              <a:t>НА ПРИМЕРЕ ЗАДАНИЯ « ВИТРИНА »</a:t>
            </a:r>
            <a:r>
              <a:rPr lang="ru-RU" altLang="ru-RU" sz="2800" b="1" dirty="0" smtClean="0">
                <a:solidFill>
                  <a:srgbClr val="93E3FF"/>
                </a:solidFill>
                <a:latin typeface="+mn-lt"/>
              </a:rPr>
              <a:t/>
            </a:r>
            <a:br>
              <a:rPr lang="ru-RU" altLang="ru-RU" sz="2800" b="1" dirty="0" smtClean="0">
                <a:solidFill>
                  <a:srgbClr val="93E3FF"/>
                </a:solidFill>
                <a:latin typeface="+mn-lt"/>
              </a:rPr>
            </a:br>
            <a:endParaRPr lang="ru-RU" altLang="ru-RU" sz="2800" b="1" dirty="0">
              <a:solidFill>
                <a:srgbClr val="93E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УПРОЩЕНИЕ  ФОРМ  ОБЪЕКТОВ  В  РЕШЕНИИ  ДИЗАЙНЕРСКИХ   ЗАДАЧ</a:t>
            </a:r>
            <a:endParaRPr lang="ru-RU" altLang="ru-RU" sz="2400" b="1" dirty="0">
              <a:solidFill>
                <a:srgbClr val="93E3FF"/>
              </a:solidFill>
              <a:latin typeface="+mn-lt"/>
            </a:endParaRPr>
          </a:p>
        </p:txBody>
      </p:sp>
      <p:pic>
        <p:nvPicPr>
          <p:cNvPr id="9220" name="Picture 4" descr="C:\Users\Lena\Desktop\СЕМИНАР\объект прототип  стилзация 9-11 классы\витрина\DSC05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989138"/>
            <a:ext cx="4197350" cy="172720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Lena\Desktop\СЕМИНАР\объект прототип  стилзация 9-11 классы\витрина\DSC05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989138"/>
            <a:ext cx="4029075" cy="1741487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6" descr="C:\Users\Lena\Desktop\СЕМИНАР\объект прототип  стилзация 9-11 классы\витрина\DSC05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076700"/>
            <a:ext cx="4176713" cy="180657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7" descr="C:\Users\Lena\Desktop\СЕМИНАР\объект прототип  стилзация 9-11 классы\витрина\DSC052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4076700"/>
            <a:ext cx="4105275" cy="18002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Двойная стрелка влево/вправо 8"/>
          <p:cNvSpPr/>
          <p:nvPr/>
        </p:nvSpPr>
        <p:spPr>
          <a:xfrm>
            <a:off x="4140200" y="2636838"/>
            <a:ext cx="1216025" cy="484187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140200" y="4652963"/>
            <a:ext cx="1216025" cy="484187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УПРОЩЕНИЕ  ФОРМ  ОБЪЕКТОВ  В  РЕШЕНИИ  ДИЗАЙНЕРСКИХ   ЗАДАЧ</a:t>
            </a:r>
            <a:endParaRPr lang="ru-RU" altLang="ru-RU" sz="2400" b="1" dirty="0">
              <a:solidFill>
                <a:srgbClr val="93E3FF"/>
              </a:solidFill>
              <a:latin typeface="+mn-lt"/>
            </a:endParaRPr>
          </a:p>
        </p:txBody>
      </p:sp>
      <p:pic>
        <p:nvPicPr>
          <p:cNvPr id="10244" name="Picture 2" descr="C:\Users\Lena\Desktop\СЕМИНАР\объект прототип  стилзация 9-11 классы\витрина\DSC05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196975"/>
            <a:ext cx="5883275" cy="238760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3" descr="C:\Users\Lena\Desktop\СЕМИНАР\объект прототип  стилзация 9-11 классы\витрина\DSC05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860800"/>
            <a:ext cx="5905500" cy="24479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войная стрелка влево/вправо 9"/>
          <p:cNvSpPr/>
          <p:nvPr/>
        </p:nvSpPr>
        <p:spPr>
          <a:xfrm rot="5400000">
            <a:off x="3059113" y="3933825"/>
            <a:ext cx="1657350" cy="35877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5400000">
            <a:off x="1620044" y="3069431"/>
            <a:ext cx="1800225" cy="360363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5976144" y="3969544"/>
            <a:ext cx="1584325" cy="360363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ТРЁХМЕРНАЯ  ВИЗУАЛИЗАЦИЯ </a:t>
            </a:r>
            <a:endParaRPr lang="ru-RU" altLang="ru-RU" sz="2400" b="1" dirty="0">
              <a:solidFill>
                <a:srgbClr val="93E3FF"/>
              </a:solidFill>
              <a:latin typeface="+mn-lt"/>
            </a:endParaRPr>
          </a:p>
        </p:txBody>
      </p:sp>
      <p:pic>
        <p:nvPicPr>
          <p:cNvPr id="10" name="Picture 2" descr="C:\Users\Lena\Desktop\СЕМИНАР\объект прототип  стилзация 9-11 классы\витрина\DSC05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41438"/>
            <a:ext cx="7696200" cy="4478337"/>
          </a:xfrm>
          <a:prstGeom prst="rect">
            <a:avLst/>
          </a:prstGeom>
          <a:ln w="63500" cmpd="sng">
            <a:solidFill>
              <a:srgbClr val="93E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480175" cy="7921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3E3FF"/>
                </a:solidFill>
                <a:latin typeface="+mn-lt"/>
              </a:rPr>
              <a:t>ВИЗУАЛИЗАЦИЯ  ОБРАЗА В  МАКЕТЕ</a:t>
            </a: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/>
            </a:r>
            <a:br>
              <a:rPr lang="ru-RU" altLang="ru-RU" sz="2400" b="1" dirty="0" smtClean="0">
                <a:solidFill>
                  <a:srgbClr val="93E3FF"/>
                </a:solidFill>
                <a:latin typeface="+mn-lt"/>
              </a:rPr>
            </a:br>
            <a:endParaRPr lang="ru-RU" sz="2400" b="1" dirty="0">
              <a:solidFill>
                <a:srgbClr val="93E3FF"/>
              </a:solidFill>
              <a:latin typeface="+mn-lt"/>
            </a:endParaRPr>
          </a:p>
        </p:txBody>
      </p:sp>
      <p:pic>
        <p:nvPicPr>
          <p:cNvPr id="22531" name="Picture 3" descr="C:\Users\Lena\Desktop\СЕМИНАР\объект прототип  стилзация 9-11 классы\витрина\DSC05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268413"/>
            <a:ext cx="8147050" cy="4608512"/>
          </a:xfrm>
          <a:prstGeom prst="rect">
            <a:avLst/>
          </a:prstGeom>
          <a:ln w="63500">
            <a:solidFill>
              <a:srgbClr val="93E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50825" y="836613"/>
            <a:ext cx="8496300" cy="4824412"/>
          </a:xfrm>
        </p:spPr>
        <p:txBody>
          <a:bodyPr/>
          <a:lstStyle/>
          <a:p>
            <a:pPr eaLnBrk="1" hangingPunct="1"/>
            <a:r>
              <a:rPr lang="ru-RU" sz="2100" b="1" smtClean="0">
                <a:solidFill>
                  <a:srgbClr val="93E3FF"/>
                </a:solidFill>
              </a:rPr>
              <a:t>Образ</a:t>
            </a:r>
            <a:r>
              <a:rPr lang="ru-RU" sz="2100" smtClean="0"/>
              <a:t> - </a:t>
            </a:r>
            <a:r>
              <a:rPr lang="ru-RU" sz="2100" i="1" smtClean="0"/>
              <a:t>особый феномен и продукт нашей психики, Божий дар одномоментного постижения явления через целостное представление. Он имеет эмоциональную окраску и является выражением и результатом нашего отношения к явлению , это есть то, что возникает в сознании, но возникает по поводу чего-то объективно существующего или того, что появится в будущем. Научиться видеть ,создавать и формировать  создание новых образов в среде, одна из важнейших задач в дизайн образовании.</a:t>
            </a:r>
          </a:p>
          <a:p>
            <a:pPr eaLnBrk="1" hangingPunct="1"/>
            <a:endParaRPr lang="ru-RU" sz="2100" i="1" smtClean="0"/>
          </a:p>
          <a:p>
            <a:pPr eaLnBrk="1" hangingPunct="1"/>
            <a:r>
              <a:rPr lang="ru-RU" sz="2100" b="1" smtClean="0">
                <a:solidFill>
                  <a:srgbClr val="93E3FF"/>
                </a:solidFill>
              </a:rPr>
              <a:t>Стилизация -</a:t>
            </a:r>
            <a:r>
              <a:rPr lang="ru-RU" sz="2100" b="1" i="1" smtClean="0">
                <a:solidFill>
                  <a:srgbClr val="93E3FF"/>
                </a:solidFill>
              </a:rPr>
              <a:t> </a:t>
            </a:r>
            <a:r>
              <a:rPr lang="ru-RU" sz="2100" i="1" smtClean="0"/>
              <a:t>важный этап в формирование  и сочинении образа в обучении. Стилизация достигается путем обобщения изображаемых фигур и предметов с помощью условных приёмов. </a:t>
            </a:r>
          </a:p>
          <a:p>
            <a:pPr eaLnBrk="1" hangingPunct="1"/>
            <a:endParaRPr lang="ru-RU" sz="2100" i="1" smtClean="0"/>
          </a:p>
          <a:p>
            <a:pPr eaLnBrk="1" hangingPunct="1"/>
            <a:endParaRPr lang="ru-RU" sz="20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252095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93E3FF"/>
                </a:solidFill>
                <a:latin typeface="+mn-lt"/>
              </a:rPr>
              <a:t>ИСПОЛЬЗОВАНИЯ  ПРИЁМОВ  СТИЛИЗАЦИИ </a:t>
            </a:r>
            <a:br>
              <a:rPr lang="ru-RU" altLang="ru-RU" sz="2800" b="1" dirty="0" smtClean="0">
                <a:solidFill>
                  <a:srgbClr val="93E3FF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93E3FF"/>
                </a:solidFill>
                <a:latin typeface="+mn-lt"/>
              </a:rPr>
              <a:t>И ФОРМИРОВАНИЕ ОБРАЗА  В  ОБЪЁМНОМ МОДЕЛИРОВАНИИ 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>
                <a:latin typeface="+mn-lt"/>
              </a:rPr>
              <a:t>ТРАНСФОРМАЦИЯ  ФОРМЫ  В  МОДУЛЬНУЮ КОНСТРУКЦИЮ</a:t>
            </a:r>
            <a:endParaRPr lang="ru-RU" alt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a\Desktop\СЕМИНАР АРХ МАЛЫХ ФОРМ\О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84313"/>
            <a:ext cx="41767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Lena\Desktop\СЕМИНАР АРХ МАЛЫХ ФОРМ\iд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484313"/>
            <a:ext cx="36004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1692275" y="476250"/>
            <a:ext cx="568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93E3FF"/>
                </a:solidFill>
              </a:rPr>
              <a:t>ИСПОЛЬЗОВАНИЕ ОБЪЕКТА-ПРОТОТИПА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2843213" y="908050"/>
            <a:ext cx="305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ВЫРЕЗАНИЕ  +  ВСТАВКА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1835150" y="5876925"/>
            <a:ext cx="568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СОЗДАНИЕ КОНСТРУКТИВНОГО  ОБРАЗА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ena\Desktop\СЕМИНАР\объект прототип  стилзация 9-11 классы\бел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412875"/>
            <a:ext cx="3803650" cy="3881438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C:\Users\Lena\Desktop\СЕМИНАР\1261328907_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12875"/>
            <a:ext cx="3886200" cy="388937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555875" y="765175"/>
            <a:ext cx="410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ВЫРЕЗАНИЕ  +  ВСТАВКА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187450" y="404813"/>
            <a:ext cx="684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93E3FF"/>
                </a:solidFill>
              </a:rPr>
              <a:t>ИСПОЛЬЗОВАНИЕ ОБЪЕКТА-ПРОТОТИПА</a:t>
            </a: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1908175" y="5661025"/>
            <a:ext cx="568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СОЗДАНИЕ КОНСТРУКТИВНОГО  ОБРАЗА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Users\Lena\Desktop\dancing_house_frank_gehr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789363"/>
            <a:ext cx="3816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F:\1 сентября 2014\content_tn_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04813"/>
            <a:ext cx="37449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F:\1 сентября 2014\30238_skazochny-dom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789363"/>
            <a:ext cx="371633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F:\1 сентября 2014\1343633736_1343626685_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33375"/>
            <a:ext cx="36512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1692275" y="3141663"/>
            <a:ext cx="568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НЕОБЫЧНЫЕ ЗДАНИЯ:</a:t>
            </a:r>
            <a:r>
              <a:rPr lang="ru-RU" sz="2000"/>
              <a:t> ДОМА-ПРОТОТИПЫ</a:t>
            </a:r>
            <a:endParaRPr lang="ru-RU" altLang="ru-RU" sz="2000">
              <a:solidFill>
                <a:srgbClr val="93E3FF"/>
              </a:solidFill>
            </a:endParaRPr>
          </a:p>
        </p:txBody>
      </p:sp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539750" y="2781300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ДОМ-РАКУШКА</a:t>
            </a:r>
            <a:endParaRPr lang="ru-RU" altLang="ru-RU" sz="1400">
              <a:solidFill>
                <a:srgbClr val="93E3FF"/>
              </a:solidFill>
            </a:endParaRPr>
          </a:p>
        </p:txBody>
      </p:sp>
      <p:sp>
        <p:nvSpPr>
          <p:cNvPr id="29704" name="TextBox 4"/>
          <p:cNvSpPr txBox="1">
            <a:spLocks noChangeArrowheads="1"/>
          </p:cNvSpPr>
          <p:nvPr/>
        </p:nvSpPr>
        <p:spPr bwMode="auto">
          <a:xfrm>
            <a:off x="7164388" y="2708275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ДОМ-БОТИНОК</a:t>
            </a:r>
            <a:endParaRPr lang="ru-RU" altLang="ru-RU" sz="1400">
              <a:solidFill>
                <a:srgbClr val="93E3FF"/>
              </a:solidFill>
            </a:endParaRPr>
          </a:p>
        </p:txBody>
      </p:sp>
      <p:sp>
        <p:nvSpPr>
          <p:cNvPr id="29705" name="TextBox 4"/>
          <p:cNvSpPr txBox="1">
            <a:spLocks noChangeArrowheads="1"/>
          </p:cNvSpPr>
          <p:nvPr/>
        </p:nvSpPr>
        <p:spPr bwMode="auto">
          <a:xfrm>
            <a:off x="468313" y="6308725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ТАНЦУЮЩИЙ ДОМ</a:t>
            </a:r>
          </a:p>
        </p:txBody>
      </p:sp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6732588" y="6381750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БИОНИЧЕСКИЙ 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СОЗДАНИЕ ОБЪЕКТА  ДИЗАЙНА СРЕДЫ</a:t>
            </a:r>
            <a:br>
              <a:rPr lang="ru-RU" altLang="ru-RU" sz="2400" b="1" dirty="0" smtClean="0">
                <a:solidFill>
                  <a:srgbClr val="93E3FF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/>
            </a:r>
            <a:br>
              <a:rPr lang="ru-RU" altLang="ru-RU" sz="2400" b="1" dirty="0" smtClean="0">
                <a:solidFill>
                  <a:srgbClr val="93E3FF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93E3FF"/>
                </a:solidFill>
                <a:latin typeface="+mn-lt"/>
              </a:rPr>
              <a:t>АНАЛИЗ  + ПРИЁМЫ  СТИЛИЗАЦИИ </a:t>
            </a:r>
            <a:endParaRPr lang="ru-RU" altLang="ru-RU" sz="2000" dirty="0">
              <a:latin typeface="+mn-lt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403350" y="1700213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ОБРУБОВКА</a:t>
            </a:r>
          </a:p>
        </p:txBody>
      </p:sp>
      <p:pic>
        <p:nvPicPr>
          <p:cNvPr id="17412" name="Picture 4" descr="C:\Users\Lena\Desktop\СЕМИНАР\объект прототип  стилзация 9-11 классы\диз опк 9 кл\кушко\hn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76475"/>
            <a:ext cx="4273550" cy="316865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C:\Users\Lena\Desktop\СЕМИНАР\объект прототип  стилзация 9-11 классы\диз опк 9 кл\кушко\yu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76475"/>
            <a:ext cx="4248150" cy="316865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5292725" y="1773238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ФОРМООБРАЗОВАНИЕ</a:t>
            </a:r>
          </a:p>
        </p:txBody>
      </p:sp>
      <p:sp>
        <p:nvSpPr>
          <p:cNvPr id="8" name="Стрелка вправо 7"/>
          <p:cNvSpPr/>
          <p:nvPr/>
        </p:nvSpPr>
        <p:spPr>
          <a:xfrm rot="8160527">
            <a:off x="1514475" y="2344738"/>
            <a:ext cx="933450" cy="2825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914819">
            <a:off x="1590676" y="3908425"/>
            <a:ext cx="836612" cy="3000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2727">
            <a:off x="2705100" y="3121025"/>
            <a:ext cx="1960563" cy="255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052673">
            <a:off x="5247482" y="4007644"/>
            <a:ext cx="1262062" cy="298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490895">
            <a:off x="2327275" y="2549525"/>
            <a:ext cx="3175000" cy="255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42988" y="5516563"/>
            <a:ext cx="7467600" cy="649287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latin typeface="+mn-lt"/>
                <a:ea typeface="+mj-ea"/>
                <a:cs typeface="+mj-cs"/>
              </a:rPr>
              <a:t>ИСПОЛЬЗОВАНИЕ ПРИЁМОВ СТИЛИЗАЦИИ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ПРИЁМЫ СТИЛИЗАЦИИ</a:t>
            </a:r>
            <a:br>
              <a:rPr lang="ru-RU" altLang="ru-RU" sz="2400" b="1" dirty="0" smtClean="0">
                <a:solidFill>
                  <a:srgbClr val="93E3FF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+ </a:t>
            </a:r>
            <a:br>
              <a:rPr lang="ru-RU" altLang="ru-RU" sz="2400" b="1" dirty="0" smtClean="0">
                <a:solidFill>
                  <a:srgbClr val="93E3FF"/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АРХЕТИПЫ  АНАЛОГОВОГО  МАТЕРИАЛА </a:t>
            </a:r>
            <a:endParaRPr lang="ru-RU" altLang="ru-RU" sz="2400" dirty="0">
              <a:latin typeface="+mn-lt"/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9388" y="4941888"/>
            <a:ext cx="3924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/>
              <a:t>СФОРМИРОВАННЫЙ</a:t>
            </a:r>
          </a:p>
          <a:p>
            <a:endParaRPr lang="ru-RU" altLang="ru-RU" sz="2000"/>
          </a:p>
          <a:p>
            <a:pPr algn="ctr"/>
            <a:r>
              <a:rPr lang="ru-RU" altLang="ru-RU" sz="2000"/>
              <a:t>  ОБРАЗ  В  ЛИНИИ</a:t>
            </a:r>
          </a:p>
        </p:txBody>
      </p:sp>
      <p:pic>
        <p:nvPicPr>
          <p:cNvPr id="29698" name="Picture 2" descr="C:\Users\Lena\Desktop\СЕМИНАР\объект прототип  стилзация 9-11 классы\диз опк 9 кл\кушко\hm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628775"/>
            <a:ext cx="3779838" cy="28082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Users\Lena\Desktop\СЕМИНАР\объект прототип  стилзация 9-11 классы\диз опк 9 кл\кушко\Без имени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068638"/>
            <a:ext cx="4706937" cy="295275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4211638" y="1773238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ПОИСК  КОНСТРУКТИВНОЙ ФОРМЫ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0825" y="5300663"/>
            <a:ext cx="3889375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067175" y="2133600"/>
            <a:ext cx="4826000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69325" cy="1223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НОВЫЙ ОБРАЗ В ДИЗАЙНЕ СРЕДЫ</a:t>
            </a:r>
            <a:endParaRPr lang="ru-RU" sz="2400" dirty="0">
              <a:latin typeface="+mn-lt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84213" y="5373688"/>
            <a:ext cx="3419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АХРОМАТИЧЕСКИЙ ВАРИАНТ</a:t>
            </a:r>
          </a:p>
        </p:txBody>
      </p:sp>
      <p:pic>
        <p:nvPicPr>
          <p:cNvPr id="30722" name="Picture 2" descr="C:\Users\Lena\Desktop\СЕМИНАР\объект прототип  стилзация 9-11 классы\диз опк 9 кл\кушко\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492375"/>
            <a:ext cx="4249737" cy="26638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Lena\Desktop\СЕМИНАР\объект прототип  стилзация 9-11 классы\диз опк 9 кл\кушко\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492375"/>
            <a:ext cx="4211638" cy="26638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5148263" y="537368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 ХРОМАТИЧЕСКИЙ ВАРИАНТ</a:t>
            </a:r>
          </a:p>
        </p:txBody>
      </p: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2268538" y="1557338"/>
            <a:ext cx="460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ЦВЕТОГРАФИЧЕСКОЕ  РЕШЕНИЕ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93E3FF"/>
                </a:solidFill>
                <a:latin typeface="+mn-lt"/>
              </a:rPr>
              <a:t>НОВЫЙ ОБРАЗ ДЛЯ ДИЗАЙНА СРЕДЫ</a:t>
            </a:r>
            <a:r>
              <a:rPr lang="ru-RU" altLang="ru-RU" sz="2400" dirty="0" smtClean="0">
                <a:latin typeface="+mn-lt"/>
              </a:rPr>
              <a:t/>
            </a:r>
            <a:br>
              <a:rPr lang="ru-RU" alt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627313" y="55895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ВИЗУАЛИЗАЦИЯ  В  МАКЕТЕ</a:t>
            </a:r>
          </a:p>
        </p:txBody>
      </p:sp>
      <p:pic>
        <p:nvPicPr>
          <p:cNvPr id="20485" name="Picture 5" descr="F:\Шабанова Семинар\аку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196975"/>
            <a:ext cx="6408737" cy="41592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280828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3200" b="1" dirty="0" smtClean="0">
                <a:solidFill>
                  <a:srgbClr val="93E3FF"/>
                </a:solidFill>
                <a:latin typeface="+mn-lt"/>
              </a:rPr>
              <a:t>СОЧИНЕНИЯ НОВОГО ОБРАЗА В ДИЗАЙНЕ СРЕДЫ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>
                <a:solidFill>
                  <a:srgbClr val="FFFF00"/>
                </a:solidFill>
              </a:rPr>
              <a:t/>
            </a:r>
            <a:br>
              <a:rPr lang="ru-RU" altLang="ru-RU" sz="28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latin typeface="+mn-lt"/>
              </a:rPr>
              <a:t>ПРИМЕРЫ</a:t>
            </a:r>
            <a:endParaRPr lang="ru-RU" alt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Lena\Desktop\СЕМИНАР\объект прототип  стилзация 9-11 классы\_MG_54xc7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443663" y="1700213"/>
            <a:ext cx="2454275" cy="41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3" descr="C:\Users\Lena\Desktop\h1127-013-7-green-blac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00213"/>
            <a:ext cx="2665413" cy="42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C:\Users\Lena\Desktop\СЕМИНАР\объект прототип  стилзация 9-11 классы\УЗЕЛ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700808"/>
            <a:ext cx="2290319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люс 8"/>
          <p:cNvSpPr/>
          <p:nvPr/>
        </p:nvSpPr>
        <p:spPr>
          <a:xfrm>
            <a:off x="2771775" y="299720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724525" y="2997200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5276850" cy="10795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dirty="0" smtClean="0">
                <a:solidFill>
                  <a:srgbClr val="93E3FF"/>
                </a:solidFill>
                <a:latin typeface="+mn-lt"/>
              </a:rPr>
              <a:t>ОБЪЕКТ  ДИЗАЙНА  СРЕДЫ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>
                <a:solidFill>
                  <a:srgbClr val="FFFF00"/>
                </a:solidFill>
              </a:rPr>
              <a:t/>
            </a:r>
            <a:br>
              <a:rPr lang="ru-RU" altLang="ru-RU" sz="2800" dirty="0" smtClean="0">
                <a:solidFill>
                  <a:srgbClr val="FFFF00"/>
                </a:solidFill>
              </a:rPr>
            </a:br>
            <a:endParaRPr lang="ru-RU" altLang="ru-RU" sz="3200" dirty="0">
              <a:latin typeface="+mn-lt"/>
            </a:endParaRPr>
          </a:p>
        </p:txBody>
      </p:sp>
      <p:sp>
        <p:nvSpPr>
          <p:cNvPr id="35848" name="Прямоугольник 7"/>
          <p:cNvSpPr>
            <a:spLocks noChangeArrowheads="1"/>
          </p:cNvSpPr>
          <p:nvPr/>
        </p:nvSpPr>
        <p:spPr bwMode="auto">
          <a:xfrm>
            <a:off x="3059113" y="836613"/>
            <a:ext cx="310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КОМПОЗИЦИЯ « САПОГ» 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75" y="404813"/>
            <a:ext cx="8496300" cy="5903912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93E3FF"/>
                </a:solidFill>
              </a:rPr>
              <a:t>Дизайн</a:t>
            </a:r>
            <a:r>
              <a:rPr lang="ru-RU" sz="2300" b="1" dirty="0" smtClean="0"/>
              <a:t>  </a:t>
            </a:r>
            <a:r>
              <a:rPr lang="ru-RU" sz="2300" b="1" dirty="0" smtClean="0">
                <a:solidFill>
                  <a:srgbClr val="93E3FF"/>
                </a:solidFill>
              </a:rPr>
              <a:t>-</a:t>
            </a:r>
            <a:r>
              <a:rPr lang="ru-RU" sz="2300" b="1" dirty="0" smtClean="0"/>
              <a:t> </a:t>
            </a:r>
            <a:r>
              <a:rPr lang="ru-RU" sz="2300" dirty="0" smtClean="0"/>
              <a:t> </a:t>
            </a:r>
            <a:r>
              <a:rPr lang="ru-RU" sz="2300" i="1" dirty="0" smtClean="0"/>
              <a:t>вид творческой деятельности по формированию эстетически выразительной предметно-пространственной среды, интегрирующий инженерно-конструкторскую, научную и художественную, целью которой является определение формальных качеств промышленных изделий.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3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93E3FF"/>
                </a:solidFill>
              </a:rPr>
              <a:t>Дизайн среды -</a:t>
            </a:r>
            <a:r>
              <a:rPr lang="ru-RU" sz="2300" dirty="0" smtClean="0"/>
              <a:t> </a:t>
            </a:r>
            <a:r>
              <a:rPr lang="ru-RU" sz="2300" i="1" dirty="0" smtClean="0"/>
              <a:t>это эффективное использование имеющегося в распоряжении пространства, создание стилистического единства элементов среды с четко распределенными, идеально исполняемыми объектами функциями.. </a:t>
            </a:r>
            <a:endParaRPr lang="ru-RU" sz="23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3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93E3FF"/>
                </a:solidFill>
              </a:rPr>
              <a:t>Основная задача при формирование образов в дизайне среды - </a:t>
            </a:r>
            <a:r>
              <a:rPr lang="ru-RU" sz="2300" dirty="0" smtClean="0"/>
              <a:t> </a:t>
            </a:r>
            <a:r>
              <a:rPr lang="ru-RU" sz="2300" i="1" dirty="0" smtClean="0"/>
              <a:t>сделать любую среду эргономичной, идеологически соответствующий , приспособленной для жизни, труда или отдыха человека. При этом необходимо сохранить и приумножить ее эстетические качества.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Lena\Desktop\СЕМИНАР\объект прототип  стилзация 9-11 классы\_MG_54hn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773238"/>
            <a:ext cx="3360737" cy="452755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4" descr="C:\Users\Lena\Desktop\cc887863cdf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420938"/>
            <a:ext cx="3875087" cy="33115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2124075" y="549275"/>
            <a:ext cx="5226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93E3FF"/>
                </a:solidFill>
              </a:rPr>
              <a:t>ОБЪЕКТ  ДИЗАЙНА  СРЕДЫ</a:t>
            </a:r>
            <a:endParaRPr lang="ru-RU" sz="2800"/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2627313" y="1125538"/>
            <a:ext cx="400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КОМПОЗИЦИЯ «ФОТОАППАРАТ» 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 descr="C:\Users\Lena\Desktop\СЕМИНАР\объект прототип  стилзация 9-11 классы\_MG_5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844675"/>
            <a:ext cx="323691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4" descr="C:\Users\Lena\Desktop\mapgoogl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44675"/>
            <a:ext cx="3167062" cy="415766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1908175" y="476250"/>
            <a:ext cx="522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93E3FF"/>
                </a:solidFill>
              </a:rPr>
              <a:t>ОБЪЕКТ  ДИЗАЙНА  СРЕДЫ</a:t>
            </a:r>
            <a:endParaRPr lang="ru-RU" sz="2800"/>
          </a:p>
        </p:txBody>
      </p:sp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2627313" y="1052513"/>
            <a:ext cx="322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КОМПОЗИЦИЯ  «ГЛОБУС» 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ena\Desktop\СЕМИНАР АРХ МАЛЫХ ФОРМ\Весёлкина Полина ,13 лет, остановка школьная ,педагог Шабанова Е.А.,МБОУ СОШ 124 г.о. Сама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916113"/>
            <a:ext cx="36337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Lena\Desktop\СЕМИНАР АРХ МАЛЫХ ФОРМ\савченко анна 13 лет остановка палитра преподаватель Шабанова елена александровн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39354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268538" y="476250"/>
            <a:ext cx="522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93E3FF"/>
                </a:solidFill>
              </a:rPr>
              <a:t>ОБЪЕКТ  ДИЗАЙНА  СРЕДЫ</a:t>
            </a:r>
            <a:endParaRPr lang="ru-RU" sz="2800"/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2843213" y="1052513"/>
            <a:ext cx="3824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КОМПОЗИЦИЯ  « ОСТАНОВКА »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Lena\Desktop\СЕМИНАР АРХ МАЛЫХ ФОРМ\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989138"/>
            <a:ext cx="7048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2124075" y="1125538"/>
            <a:ext cx="494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КОМПОЗИЦИЯ  « ИГРОВАЯ ПЛОЩАДКА »</a:t>
            </a:r>
            <a:endParaRPr lang="ru-RU"/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1979613" y="404813"/>
            <a:ext cx="5226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93E3FF"/>
                </a:solidFill>
              </a:rPr>
              <a:t>ОБЪЕКТ  ДИЗАЙНА  СРЕДЫ</a:t>
            </a:r>
            <a:endParaRPr lang="ru-RU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93E3FF"/>
                </a:solidFill>
                <a:latin typeface="+mn-lt"/>
              </a:rPr>
              <a:t>УДАЧИ!</a:t>
            </a:r>
            <a:endParaRPr lang="ru-RU" sz="4800" b="1" dirty="0">
              <a:solidFill>
                <a:srgbClr val="93E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55650" y="1074738"/>
            <a:ext cx="7848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93E3FF"/>
                </a:solidFill>
                <a:cs typeface="Times New Roman" pitchFamily="18" charset="0"/>
              </a:rPr>
              <a:t>Источники материалов, </a:t>
            </a:r>
          </a:p>
          <a:p>
            <a:pPr algn="ctr" eaLnBrk="0" hangingPunct="0"/>
            <a:r>
              <a:rPr lang="ru-RU" sz="2400" b="1">
                <a:solidFill>
                  <a:srgbClr val="93E3FF"/>
                </a:solidFill>
                <a:cs typeface="Times New Roman" pitchFamily="18" charset="0"/>
              </a:rPr>
              <a:t>использованных в презентации </a:t>
            </a:r>
            <a:r>
              <a:rPr lang="ru-RU" sz="2400" i="1">
                <a:solidFill>
                  <a:srgbClr val="93E3FF"/>
                </a:solidFill>
                <a:cs typeface="Times New Roman" pitchFamily="18" charset="0"/>
              </a:rPr>
              <a:t>(изображения):</a:t>
            </a:r>
            <a:r>
              <a:rPr lang="ru-RU" sz="2400" i="1">
                <a:solidFill>
                  <a:srgbClr val="93E3FF"/>
                </a:solidFill>
              </a:rPr>
              <a:t> </a:t>
            </a:r>
          </a:p>
          <a:p>
            <a:pPr algn="ctr" eaLnBrk="0" hangingPunct="0"/>
            <a:endParaRPr lang="ru-RU" sz="2400" i="1">
              <a:solidFill>
                <a:srgbClr val="93E3FF"/>
              </a:solidFill>
            </a:endParaRPr>
          </a:p>
          <a:p>
            <a:pPr algn="just" eaLnBrk="0" hangingPunct="0"/>
            <a:endParaRPr lang="ru-RU" sz="2400"/>
          </a:p>
          <a:p>
            <a:pPr eaLnBrk="0" hangingPunct="0">
              <a:buFontTx/>
              <a:buAutoNum type="arabicPeriod"/>
            </a:pPr>
            <a:r>
              <a:rPr lang="ru-RU" sz="2000" b="1"/>
              <a:t>Работы  учащихся  с  7- 9 классы  художественного отделения МБОУ СОШ № 124 г.о.Самара . Учитель Шабанова Е.А. </a:t>
            </a:r>
          </a:p>
          <a:p>
            <a:pPr eaLnBrk="0" hangingPunct="0">
              <a:buFontTx/>
              <a:buAutoNum type="arabicPeriod"/>
            </a:pPr>
            <a:endParaRPr lang="ru-RU" sz="2000" b="1"/>
          </a:p>
          <a:p>
            <a:pPr eaLnBrk="0" hangingPunct="0">
              <a:buFontTx/>
              <a:buAutoNum type="arabicPeriod"/>
            </a:pPr>
            <a:endParaRPr lang="ru-RU" sz="2000"/>
          </a:p>
          <a:p>
            <a:pPr eaLnBrk="0" hangingPunct="0">
              <a:buFontTx/>
              <a:buAutoNum type="arabicPeriod"/>
            </a:pPr>
            <a:r>
              <a:rPr lang="ru-RU" sz="2000"/>
              <a:t>Необычные дома мира </a:t>
            </a:r>
            <a:r>
              <a:rPr lang="ru-RU" sz="2000" i="1"/>
              <a:t> </a:t>
            </a:r>
            <a:r>
              <a:rPr lang="ru-RU" sz="2000" b="1">
                <a:solidFill>
                  <a:srgbClr val="93E3FF"/>
                </a:solidFill>
                <a:cs typeface="Times New Roman" pitchFamily="18" charset="0"/>
                <a:hlinkClick r:id="rId2"/>
              </a:rPr>
              <a:t>http://www.fresher.ru/2009/07/12/samye-neobychnye-doma-mira/</a:t>
            </a:r>
            <a:endParaRPr lang="ru-RU" sz="2000" b="1">
              <a:solidFill>
                <a:srgbClr val="93E3FF"/>
              </a:solidFill>
              <a:cs typeface="Times New Roman" pitchFamily="18" charset="0"/>
            </a:endParaRPr>
          </a:p>
          <a:p>
            <a:pPr eaLnBrk="0" hangingPunct="0"/>
            <a:endParaRPr lang="ru-RU" sz="2000" b="1">
              <a:solidFill>
                <a:srgbClr val="93E3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55435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93E3FF"/>
                </a:solidFill>
              </a:rPr>
              <a:t>Процесс формирования того или иного образа </a:t>
            </a:r>
            <a:r>
              <a:rPr lang="ru-RU" sz="2400" i="1" smtClean="0"/>
              <a:t>,это создание красоты и удобства, которые будут разнообразить пространство, создавать визуальные доминанты в окружающей  нас среде. В процессе обучения художественный образ формируется от объективного к субъективному, что дает неограниченное количество вариаций решений пространства. Используя  субъективное восприятие ,  автор создаёт характер, ассоциацию, свой личный «символический язык», в той или иной форме. Ассоциативные, символические, знаковые понятия являются определенным «языком», с помощью которого создается образ, выражая в дальнейшем в графике и объёмном моделировании  мысль, задумку автора.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652462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Lena\Desktop\dancing_house_frank_gehr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716338"/>
            <a:ext cx="38163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F:\1 сентября 2014\content_tn_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37449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F:\1 сентября 2014\30238_skazochny-dom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716338"/>
            <a:ext cx="37147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F:\1 сентября 2014\1343633736_1343626685_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33375"/>
            <a:ext cx="36512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23850" y="3141663"/>
            <a:ext cx="867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НЕОБЫЧНЫЕ ЗДАНИЯ:</a:t>
            </a:r>
            <a:r>
              <a:rPr lang="ru-RU"/>
              <a:t> ДОМИНАНТЫ В ОКРУЖАЮЩЕЙ НАС СРЕДЕ</a:t>
            </a:r>
            <a:endParaRPr lang="ru-RU" altLang="ru-RU">
              <a:solidFill>
                <a:srgbClr val="93E3FF"/>
              </a:solidFill>
            </a:endParaRP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539750" y="2781300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ДОМ-РАКУШКА</a:t>
            </a:r>
            <a:endParaRPr lang="ru-RU" altLang="ru-RU" sz="1400">
              <a:solidFill>
                <a:srgbClr val="93E3FF"/>
              </a:solidFill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7092950" y="2708275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ДОМ-БОТИНОК</a:t>
            </a:r>
            <a:endParaRPr lang="ru-RU" altLang="ru-RU" sz="1400">
              <a:solidFill>
                <a:srgbClr val="93E3FF"/>
              </a:solidFill>
            </a:endParaRP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468313" y="6308725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ТАНЦУЮЩИЙ ДОМ</a:t>
            </a:r>
          </a:p>
        </p:txBody>
      </p:sp>
      <p:sp>
        <p:nvSpPr>
          <p:cNvPr id="11274" name="TextBox 4"/>
          <p:cNvSpPr txBox="1">
            <a:spLocks noChangeArrowheads="1"/>
          </p:cNvSpPr>
          <p:nvPr/>
        </p:nvSpPr>
        <p:spPr bwMode="auto">
          <a:xfrm>
            <a:off x="6659563" y="6308725"/>
            <a:ext cx="208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БИОНИЧЕСКИЙ 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642350" cy="19446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3E3FF"/>
                </a:solidFill>
              </a:rPr>
              <a:t>РАССМОТРИМ  НЕКОТОРЫЕ ПРИЁМЫ СТИЛИЗАЦИИ  ФОРМ  ОБЪЕКТОВ , ПРИМЕНЯЕМЫХ  ПРИ ФОРМИРОВАНИИ  ОБРАЗОВ</a:t>
            </a:r>
            <a:endParaRPr lang="ru-RU" sz="2800" smtClean="0">
              <a:solidFill>
                <a:srgbClr val="93E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0" y="188913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93E3FF"/>
                </a:solidFill>
              </a:rPr>
              <a:t>ИЗМЕНЕНИЕ  СТРУКТУРНЫХ  СВОЙСТВ  ОБЪЕКТА  </a:t>
            </a:r>
          </a:p>
          <a:p>
            <a:pPr algn="ctr"/>
            <a:r>
              <a:rPr lang="ru-RU" altLang="ru-RU" sz="2000" b="1">
                <a:solidFill>
                  <a:srgbClr val="93E3FF"/>
                </a:solidFill>
              </a:rPr>
              <a:t>БЕЗ  ИЗМЕНЕНИЯ  ФУНКЦИОНАЛЬНОСТИ</a:t>
            </a:r>
          </a:p>
        </p:txBody>
      </p:sp>
      <p:pic>
        <p:nvPicPr>
          <p:cNvPr id="16386" name="Picture 2" descr="C:\Users\Lena\Desktop\объект прототип  стилзация 9-11 классы\DSC02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052513"/>
            <a:ext cx="7229475" cy="5329237"/>
          </a:xfr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975" y="6524625"/>
            <a:ext cx="399573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79388" y="2603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3E3FF"/>
                </a:solidFill>
              </a:rPr>
              <a:t>ОБЪЕКТЫ   ЖИВОЙ ПРИРОДЫ В РЕШЕНИИ </a:t>
            </a:r>
          </a:p>
          <a:p>
            <a:pPr algn="ctr"/>
            <a:r>
              <a:rPr lang="ru-RU" sz="2000" b="1">
                <a:solidFill>
                  <a:srgbClr val="93E3FF"/>
                </a:solidFill>
              </a:rPr>
              <a:t> ИНЖЕНЕРНО-ТЕХНИЧЕСКИХ ЗАДАЧ (БИОНИКА)</a:t>
            </a:r>
          </a:p>
        </p:txBody>
      </p:sp>
      <p:pic>
        <p:nvPicPr>
          <p:cNvPr id="9" name="Picture 3" descr="C:\Users\Lena\Desktop\объект прототип  стилзация 9-11 классы\DSC02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125538"/>
            <a:ext cx="7777163" cy="52546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8538" y="6453188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00113" y="404813"/>
            <a:ext cx="777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93E3FF"/>
                </a:solidFill>
              </a:rPr>
              <a:t>СУЖЕНИЕ ИНФОРМАЦИИ БЕЗ ПОТЕРИ УЗНАВАЕМОСТИ</a:t>
            </a:r>
          </a:p>
        </p:txBody>
      </p:sp>
      <p:pic>
        <p:nvPicPr>
          <p:cNvPr id="17410" name="Picture 2" descr="C:\Users\Lena\Desktop\объект прототип  стилзация 9-11 классы\DSC019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268413"/>
            <a:ext cx="3024188" cy="2198687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Lena\Desktop\объект прототип  стилзация 9-11 классы\П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789363"/>
            <a:ext cx="3024188" cy="2195512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Lena\Desktop\объект прототип  стилзация 9-11 классы\М С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635375" y="2060575"/>
            <a:ext cx="5256213" cy="364807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5651500" y="141287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4438" y="6453188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800" i="1" dirty="0">
                <a:solidFill>
                  <a:schemeClr val="tx1">
                    <a:lumMod val="65000"/>
                  </a:schemeClr>
                </a:solidFill>
              </a:rPr>
              <a:t>© </a:t>
            </a:r>
            <a:r>
              <a:rPr lang="ru-RU" altLang="ru-RU" sz="800" dirty="0">
                <a:solidFill>
                  <a:schemeClr val="tx1">
                    <a:lumMod val="65000"/>
                  </a:schemeClr>
                </a:solidFill>
              </a:rPr>
              <a:t>ШАБАНОВА Е.А. учитель ИЗО и ДПИ МБОУ СОШ № 124 Г.О.САМАРА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1650</TotalTime>
  <Words>836</Words>
  <Application>Microsoft Office PowerPoint</Application>
  <PresentationFormat>Экран (4:3)</PresentationFormat>
  <Paragraphs>115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ИСПОЛЬЗОВАНИЕ  ФОРМЫ ОБЪЕКТА В РЕШЕНИИ ДИЗАЙНЕРСКИХ ЗАДАЧ </vt:lpstr>
      <vt:lpstr>ТРАНСФОРМАЦИЯ  ПРИРОДНОЙ ФОРМЫ  В АРХИТЕКТУРНЫЙ  ОБЪЕКТ </vt:lpstr>
      <vt:lpstr>ФОРМИРОВАНИЕ ОБРАЗА В ЗАДАННЫХ, КОМПОЗИЦИОННЫХ  ОГРАНИЧЕНИЯХ    НА ПРИМЕРЕ ЗАДАНИЯ « ВИТРИНА » </vt:lpstr>
      <vt:lpstr>УПРОЩЕНИЕ  ФОРМ  ОБЪЕКТОВ  В  РЕШЕНИИ  ДИЗАЙНЕРСКИХ   ЗАДАЧ</vt:lpstr>
      <vt:lpstr>УПРОЩЕНИЕ  ФОРМ  ОБЪЕКТОВ  В  РЕШЕНИИ  ДИЗАЙНЕРСКИХ   ЗАДАЧ</vt:lpstr>
      <vt:lpstr>ТРЁХМЕРНАЯ  ВИЗУАЛИЗАЦИЯ </vt:lpstr>
      <vt:lpstr>ВИЗУАЛИЗАЦИЯ  ОБРАЗА В  МАКЕТЕ </vt:lpstr>
      <vt:lpstr>ИСПОЛЬЗОВАНИЯ  ПРИЁМОВ  СТИЛИЗАЦИИ  И ФОРМИРОВАНИЕ ОБРАЗА  В  ОБЪЁМНОМ МОДЕЛИРОВАНИИ    ТРАНСФОРМАЦИЯ  ФОРМЫ  В  МОДУЛЬНУЮ КОНСТРУКЦИЮ</vt:lpstr>
      <vt:lpstr>Слайд 21</vt:lpstr>
      <vt:lpstr>Слайд 22</vt:lpstr>
      <vt:lpstr>Слайд 23</vt:lpstr>
      <vt:lpstr>СОЗДАНИЕ ОБЪЕКТА  ДИЗАЙНА СРЕДЫ  АНАЛИЗ  + ПРИЁМЫ  СТИЛИЗАЦИИ </vt:lpstr>
      <vt:lpstr>ПРИЁМЫ СТИЛИЗАЦИИ +  АРХЕТИПЫ  АНАЛОГОВОГО  МАТЕРИАЛА </vt:lpstr>
      <vt:lpstr>НОВЫЙ ОБРАЗ В ДИЗАЙНЕ СРЕДЫ</vt:lpstr>
      <vt:lpstr>НОВЫЙ ОБРАЗ ДЛЯ ДИЗАЙНА СРЕДЫ </vt:lpstr>
      <vt:lpstr>  СОЧИНЕНИЯ НОВОГО ОБРАЗА В ДИЗАЙНЕ СРЕДЫ  ПРИМЕРЫ</vt:lpstr>
      <vt:lpstr>  ОБЪЕКТ  ДИЗАЙНА  СРЕДЫ  </vt:lpstr>
      <vt:lpstr>Слайд 30</vt:lpstr>
      <vt:lpstr>Слайд 31</vt:lpstr>
      <vt:lpstr>Слайд 32</vt:lpstr>
      <vt:lpstr>Слайд 33</vt:lpstr>
      <vt:lpstr>УДАЧИ!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re</cp:lastModifiedBy>
  <cp:revision>187</cp:revision>
  <dcterms:created xsi:type="dcterms:W3CDTF">2013-10-06T14:22:29Z</dcterms:created>
  <dcterms:modified xsi:type="dcterms:W3CDTF">2014-05-05T13:02:40Z</dcterms:modified>
</cp:coreProperties>
</file>