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91" r:id="rId4"/>
    <p:sldId id="297" r:id="rId5"/>
    <p:sldId id="307" r:id="rId6"/>
    <p:sldId id="306" r:id="rId7"/>
    <p:sldId id="308" r:id="rId8"/>
    <p:sldId id="298" r:id="rId9"/>
    <p:sldId id="299" r:id="rId10"/>
    <p:sldId id="271" r:id="rId11"/>
    <p:sldId id="305" r:id="rId12"/>
    <p:sldId id="301" r:id="rId13"/>
    <p:sldId id="303" r:id="rId14"/>
    <p:sldId id="28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B667DA-D56E-4B63-9FC3-2E22FADECCA2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B565399-C6A1-47D6-BE7C-88A344C23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CD54D1-C89C-4AB5-8995-ECFBD83CC536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07FACB-283B-44E8-B1B9-0768A3F0639A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26A555-2A98-418A-B5B5-F0AD00F43B0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C0F4A9-0FD4-4EE8-A6D0-1BE5F6A59878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91BCA5-E30C-48A4-A437-E95654E22961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60C1-CAC1-48D3-AE02-77C1AC9A3250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0C63-B2E3-41FB-8095-CAAD46A89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74E1-64A4-4EBD-B18B-CA427BC2D1C5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3E8A-2C1F-47F8-BE93-2A21D4F6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27AB-39C2-4A33-834F-06847CD51519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AA36-244C-4051-9320-CECA202BF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83A4-EB76-4361-9A5E-C8AE8E5BFA2B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CF70-062B-496A-A2C5-07F24AB8A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2F35-7788-451B-A9E1-D727277A7DCA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C73A-3196-47D2-B900-215A363BC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F0F0-CC22-46F0-BC3B-D10F31107EF9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DEEE-096C-4C07-894E-1F178F132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1EE2-08ED-41C5-A7C1-238965370B90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F5F3-A588-41B8-A8F6-65AD2F663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0E3F-FF59-4531-8B89-342238B715B3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300D-7451-4848-B778-2E0B1A4F4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E72A-521D-461A-9430-7C22640586EA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BFE8-878C-4C90-8EB8-91B854A87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C7BE-E3C8-48EA-8DB5-762F3EE43199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B34C-526C-4F39-BAAE-26D3A5F02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2713-C5B6-484C-A62B-B357777E867E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AC9F-689C-472F-BD5D-490240E0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88DF41-CDEB-4CB4-B29A-7C7F21446013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4100B-F2AF-4BBD-AE71-D12C1AE5B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850" y="476250"/>
            <a:ext cx="8229600" cy="1431925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209-274-344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Окружающий мир 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1062" y="2348880"/>
            <a:ext cx="69121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«Ориентирование»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211638" y="3789363"/>
            <a:ext cx="4752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Костикова В.А., учитель начальных</a:t>
            </a:r>
          </a:p>
          <a:p>
            <a:pPr algn="ctr"/>
            <a:r>
              <a:rPr lang="ru-RU" sz="2000" b="1"/>
              <a:t>классов  МОУ Шацкая СОШ, </a:t>
            </a:r>
          </a:p>
          <a:p>
            <a:pPr algn="ctr"/>
            <a:r>
              <a:rPr lang="ru-RU" sz="2000" b="1"/>
              <a:t>Рязанской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2"/>
          <p:cNvSpPr txBox="1">
            <a:spLocks/>
          </p:cNvSpPr>
          <p:nvPr/>
        </p:nvSpPr>
        <p:spPr bwMode="auto">
          <a:xfrm>
            <a:off x="1500188" y="428625"/>
            <a:ext cx="4643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4800">
              <a:latin typeface="Mistral" pitchFamily="66" charset="0"/>
            </a:endParaRPr>
          </a:p>
        </p:txBody>
      </p:sp>
      <p:sp>
        <p:nvSpPr>
          <p:cNvPr id="1126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11362"/>
          </a:xfrm>
        </p:spPr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/>
            </a:r>
            <a:br>
              <a:rPr lang="ru-RU" smtClean="0">
                <a:solidFill>
                  <a:srgbClr val="000000"/>
                </a:solidFill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stalnye-dveri.ucoz.ru/_ph/1/7696068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60648"/>
            <a:ext cx="1728192" cy="32164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28" name="Picture 4" descr="http://03ds.74332-s-024.edusite.ru/images/p5_img_01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620688"/>
            <a:ext cx="3816424" cy="28623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0" y="3789363"/>
            <a:ext cx="61182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Определите по компасу, в какой стороне находится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в классе дверь</a:t>
            </a:r>
            <a:r>
              <a:rPr lang="ru-RU" sz="2400"/>
              <a:t>?</a:t>
            </a: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0" y="4868863"/>
            <a:ext cx="6118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Определите по компасу, в какой стороне находится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в классе шкаф</a:t>
            </a:r>
            <a:r>
              <a:rPr lang="ru-RU" sz="2400"/>
              <a:t>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67175" y="4149725"/>
            <a:ext cx="75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с-з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19475" y="5300663"/>
            <a:ext cx="9239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ю-в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 txBox="1">
            <a:spLocks/>
          </p:cNvSpPr>
          <p:nvPr/>
        </p:nvSpPr>
        <p:spPr bwMode="auto">
          <a:xfrm>
            <a:off x="1500188" y="428625"/>
            <a:ext cx="4643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4800">
              <a:latin typeface="Mistral" pitchFamily="66" charset="0"/>
            </a:endParaRPr>
          </a:p>
        </p:txBody>
      </p:sp>
      <p:sp>
        <p:nvSpPr>
          <p:cNvPr id="1229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11362"/>
          </a:xfrm>
        </p:spPr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/>
            </a:r>
            <a:br>
              <a:rPr lang="ru-RU" smtClean="0">
                <a:solidFill>
                  <a:srgbClr val="000000"/>
                </a:solidFill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21"/>
          <p:cNvSpPr txBox="1">
            <a:spLocks noChangeArrowheads="1"/>
          </p:cNvSpPr>
          <p:nvPr/>
        </p:nvSpPr>
        <p:spPr bwMode="auto">
          <a:xfrm>
            <a:off x="0" y="3789363"/>
            <a:ext cx="61182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Определите по компасу, в какой стороне находится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в классе стол учителя</a:t>
            </a:r>
            <a:r>
              <a:rPr lang="ru-RU" sz="2400"/>
              <a:t>?</a:t>
            </a:r>
          </a:p>
        </p:txBody>
      </p:sp>
      <p:sp>
        <p:nvSpPr>
          <p:cNvPr id="12293" name="TextBox 22"/>
          <p:cNvSpPr txBox="1">
            <a:spLocks noChangeArrowheads="1"/>
          </p:cNvSpPr>
          <p:nvPr/>
        </p:nvSpPr>
        <p:spPr bwMode="auto">
          <a:xfrm>
            <a:off x="0" y="4868863"/>
            <a:ext cx="6118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Определите по компасу, в какой стороне находится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в классе сейф для ноутбуков</a:t>
            </a:r>
            <a:r>
              <a:rPr lang="ru-RU" sz="2400"/>
              <a:t>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67175" y="4149725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84663" y="5300663"/>
            <a:ext cx="9223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ю-в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3388" y="260350"/>
            <a:ext cx="4044950" cy="523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/>
              <a:t>Самостоятельная работа</a:t>
            </a:r>
          </a:p>
        </p:txBody>
      </p:sp>
      <p:pic>
        <p:nvPicPr>
          <p:cNvPr id="12297" name="Picture 2" descr="http://hato-sport.webasyst.net/shop/products_pictures/100366_en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08050"/>
            <a:ext cx="36687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http://www.1c.ru/rus/partners/training/edu/theses/images/2009/chechetkin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765175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:\Users\user\Desktop\МиД_презентации_2 класс\Шаги урока ОНЗ\Рам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-1588"/>
            <a:ext cx="9144001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C:\Users\user\Desktop\МиД_презентации_2 класс\Шаги урока ОНЗ\Лесен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088" y="3633788"/>
            <a:ext cx="69294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процесс 10"/>
          <p:cNvSpPr/>
          <p:nvPr/>
        </p:nvSpPr>
        <p:spPr>
          <a:xfrm>
            <a:off x="307975" y="4978400"/>
            <a:ext cx="2617788" cy="3048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Не понял(а)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84213" y="4433888"/>
            <a:ext cx="3095625" cy="30638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Есть вопросы,  ошибка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331913" y="3906838"/>
            <a:ext cx="3282950" cy="3048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Понял(а), остались вопросы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006600" y="3378200"/>
            <a:ext cx="3097213" cy="30638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</a:rPr>
              <a:t>Понял(а), могу рассказать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Анимации Смайлики анимированные, графика рисунки Смайлики анимированные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23764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131840" y="1412776"/>
            <a:ext cx="448218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 txBox="1">
            <a:spLocks/>
          </p:cNvSpPr>
          <p:nvPr/>
        </p:nvSpPr>
        <p:spPr bwMode="auto">
          <a:xfrm>
            <a:off x="1500188" y="428625"/>
            <a:ext cx="4643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4800">
              <a:latin typeface="Mistral" pitchFamily="66" charset="0"/>
            </a:endParaRPr>
          </a:p>
        </p:txBody>
      </p:sp>
      <p:pic>
        <p:nvPicPr>
          <p:cNvPr id="3" name="Picture 2" descr="http://litn-andr.narod.ru/data/Glossary/images/p58_orientirovani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944188" cy="233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0" name="Picture 6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115888"/>
            <a:ext cx="244475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МОХ НА ДЕРЕВЕ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0188" y="857250"/>
            <a:ext cx="2563812" cy="39512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Содержимое 4" descr="ДЕРЕВО.jpe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79512" y="260648"/>
            <a:ext cx="2605087" cy="1954213"/>
          </a:xfrm>
          <a:prstGeom prst="roundRect">
            <a:avLst/>
          </a:prstGeom>
        </p:spPr>
      </p:pic>
      <p:pic>
        <p:nvPicPr>
          <p:cNvPr id="14343" name="Picture 6" descr="2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838" y="2814638"/>
            <a:ext cx="2620962" cy="384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Содержимое 4" descr="МУРАВЕЙНИК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95536" y="2348880"/>
            <a:ext cx="2445668" cy="183449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 txBox="1">
            <a:spLocks/>
          </p:cNvSpPr>
          <p:nvPr/>
        </p:nvSpPr>
        <p:spPr bwMode="auto">
          <a:xfrm>
            <a:off x="1500188" y="428625"/>
            <a:ext cx="4643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4800">
              <a:latin typeface="Mistral" pitchFamily="66" charset="0"/>
            </a:endParaRPr>
          </a:p>
        </p:txBody>
      </p:sp>
      <p:pic>
        <p:nvPicPr>
          <p:cNvPr id="7180" name="Picture 12" descr="http://s014.radikal.ru/i329/1201/1b/7a1a05bfcb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188640"/>
            <a:ext cx="2808312" cy="42124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64" name="TextBox 16"/>
          <p:cNvSpPr txBox="1">
            <a:spLocks noChangeArrowheads="1"/>
          </p:cNvSpPr>
          <p:nvPr/>
        </p:nvSpPr>
        <p:spPr bwMode="auto">
          <a:xfrm>
            <a:off x="107950" y="4581525"/>
            <a:ext cx="75025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Компас </a:t>
            </a:r>
            <a:r>
              <a:rPr lang="ru-RU" sz="2000" b="1"/>
              <a:t>-, -а (у моряков компас, -а), м. </a:t>
            </a:r>
          </a:p>
          <a:p>
            <a:r>
              <a:rPr lang="ru-RU" sz="2000" b="1">
                <a:solidFill>
                  <a:srgbClr val="C00000"/>
                </a:solidFill>
              </a:rPr>
              <a:t>Прибор для определения стран света (сторон горизонта)</a:t>
            </a:r>
          </a:p>
          <a:p>
            <a:r>
              <a:rPr lang="ru-RU" sz="2000" b="1"/>
              <a:t>Магнитный к. (с намагниченной стрелкой, </a:t>
            </a:r>
          </a:p>
          <a:p>
            <a:r>
              <a:rPr lang="ru-RU" sz="2000" b="1"/>
              <a:t>всегда указывающей на север).</a:t>
            </a:r>
          </a:p>
          <a:p>
            <a:r>
              <a:rPr lang="ru-RU" sz="2000" b="1"/>
              <a:t>прил. компасный, -ая, -ое </a:t>
            </a:r>
          </a:p>
          <a:p>
            <a:r>
              <a:rPr lang="ru-RU" sz="2000" b="1"/>
              <a:t>(у моряков компасный, -ая, -ое). </a:t>
            </a:r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8101013" y="6237288"/>
            <a:ext cx="1042987" cy="620712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 txBox="1">
            <a:spLocks/>
          </p:cNvSpPr>
          <p:nvPr/>
        </p:nvSpPr>
        <p:spPr bwMode="auto">
          <a:xfrm>
            <a:off x="1500188" y="428625"/>
            <a:ext cx="4643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4800">
              <a:latin typeface="Mistral" pitchFamily="66" charset="0"/>
            </a:endParaRPr>
          </a:p>
        </p:txBody>
      </p:sp>
      <p:pic>
        <p:nvPicPr>
          <p:cNvPr id="3075" name="Picture 6" descr="item_30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8" y="1700213"/>
            <a:ext cx="352742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30550" y="1052513"/>
            <a:ext cx="55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FF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01988" y="5013325"/>
            <a:ext cx="755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FF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35563" y="2997200"/>
            <a:ext cx="522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FF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258888" y="2997200"/>
            <a:ext cx="452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FF"/>
                </a:solidFill>
                <a:latin typeface="Times New Roman" pitchFamily="18" charset="0"/>
              </a:rPr>
              <a:t>З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0413" y="1844675"/>
            <a:ext cx="88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СВ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70413" y="4365625"/>
            <a:ext cx="1093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ЮВ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474788" y="1844675"/>
            <a:ext cx="81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СЗ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74788" y="4437063"/>
            <a:ext cx="1023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ЮЗ</a:t>
            </a:r>
          </a:p>
        </p:txBody>
      </p:sp>
      <p:sp>
        <p:nvSpPr>
          <p:cNvPr id="3084" name="TextBox 17"/>
          <p:cNvSpPr txBox="1">
            <a:spLocks noChangeArrowheads="1"/>
          </p:cNvSpPr>
          <p:nvPr/>
        </p:nvSpPr>
        <p:spPr bwMode="auto">
          <a:xfrm>
            <a:off x="1547813" y="188913"/>
            <a:ext cx="506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Дело мастера боится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 txBox="1">
            <a:spLocks/>
          </p:cNvSpPr>
          <p:nvPr/>
        </p:nvSpPr>
        <p:spPr bwMode="auto">
          <a:xfrm>
            <a:off x="1500188" y="428625"/>
            <a:ext cx="4643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4800">
              <a:latin typeface="Mistral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950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1550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03350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35150" y="404813"/>
            <a:ext cx="433388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68538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00338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32138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63938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95738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7538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59338" y="404813"/>
            <a:ext cx="433387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92725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24525" y="404813"/>
            <a:ext cx="431800" cy="6477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03648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35696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67744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99792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63888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95936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27984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860032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92080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24128" y="404664"/>
            <a:ext cx="432048" cy="6480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0825" y="1916113"/>
            <a:ext cx="7018338" cy="9540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Ориентирование – это определение своего</a:t>
            </a: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местоположения и направления пути. </a:t>
            </a:r>
          </a:p>
        </p:txBody>
      </p:sp>
      <p:pic>
        <p:nvPicPr>
          <p:cNvPr id="4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3141663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Делаем компас своими руками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99CDFF"/>
              </a:clrFrom>
              <a:clrTo>
                <a:srgbClr val="99C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5013325"/>
            <a:ext cx="2857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 txBox="1">
            <a:spLocks/>
          </p:cNvSpPr>
          <p:nvPr/>
        </p:nvSpPr>
        <p:spPr bwMode="auto">
          <a:xfrm>
            <a:off x="1500188" y="428625"/>
            <a:ext cx="4643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4800">
              <a:latin typeface="Mistral" pitchFamily="66" charset="0"/>
            </a:endParaRPr>
          </a:p>
        </p:txBody>
      </p:sp>
      <p:pic>
        <p:nvPicPr>
          <p:cNvPr id="3" name="Picture 4" descr="hfh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052513"/>
            <a:ext cx="50180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4076700"/>
            <a:ext cx="1943100" cy="461963"/>
            <a:chOff x="385" y="2568"/>
            <a:chExt cx="1542" cy="291"/>
          </a:xfrm>
        </p:grpSpPr>
        <p:sp>
          <p:nvSpPr>
            <p:cNvPr id="5131" name="Line 5"/>
            <p:cNvSpPr>
              <a:spLocks noChangeShapeType="1"/>
            </p:cNvSpPr>
            <p:nvPr/>
          </p:nvSpPr>
          <p:spPr bwMode="auto">
            <a:xfrm>
              <a:off x="385" y="2568"/>
              <a:ext cx="154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Text Box 6"/>
            <p:cNvSpPr txBox="1">
              <a:spLocks noChangeArrowheads="1"/>
            </p:cNvSpPr>
            <p:nvPr/>
          </p:nvSpPr>
          <p:spPr bwMode="auto">
            <a:xfrm>
              <a:off x="476" y="2568"/>
              <a:ext cx="7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accent2"/>
                  </a:solidFill>
                </a:rPr>
                <a:t>Корпус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95288" y="908050"/>
            <a:ext cx="3240087" cy="1296988"/>
            <a:chOff x="249" y="490"/>
            <a:chExt cx="2177" cy="717"/>
          </a:xfrm>
        </p:grpSpPr>
        <p:sp>
          <p:nvSpPr>
            <p:cNvPr id="5129" name="Line 7"/>
            <p:cNvSpPr>
              <a:spLocks noChangeShapeType="1"/>
            </p:cNvSpPr>
            <p:nvPr/>
          </p:nvSpPr>
          <p:spPr bwMode="auto">
            <a:xfrm>
              <a:off x="249" y="1207"/>
              <a:ext cx="2177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449" y="490"/>
              <a:ext cx="119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chemeClr val="accent2"/>
                  </a:solidFill>
                </a:rPr>
                <a:t>Магнитная </a:t>
              </a:r>
            </a:p>
            <a:p>
              <a:pPr algn="ctr"/>
              <a:r>
                <a:rPr lang="ru-RU" sz="2400" b="1">
                  <a:solidFill>
                    <a:schemeClr val="accent2"/>
                  </a:solidFill>
                </a:rPr>
                <a:t>стрелка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651500" y="836613"/>
            <a:ext cx="2233613" cy="792162"/>
            <a:chOff x="3288" y="434"/>
            <a:chExt cx="2133" cy="502"/>
          </a:xfrm>
        </p:grpSpPr>
        <p:sp>
          <p:nvSpPr>
            <p:cNvPr id="5127" name="Line 9"/>
            <p:cNvSpPr>
              <a:spLocks noChangeShapeType="1"/>
            </p:cNvSpPr>
            <p:nvPr/>
          </p:nvSpPr>
          <p:spPr bwMode="auto">
            <a:xfrm flipH="1" flipV="1">
              <a:off x="3833" y="935"/>
              <a:ext cx="1588" cy="1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Text Box 10"/>
            <p:cNvSpPr txBox="1">
              <a:spLocks noChangeArrowheads="1"/>
            </p:cNvSpPr>
            <p:nvPr/>
          </p:nvSpPr>
          <p:spPr bwMode="auto">
            <a:xfrm>
              <a:off x="3288" y="434"/>
              <a:ext cx="17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chemeClr val="accent2"/>
                  </a:solidFill>
                </a:rPr>
                <a:t>Предохранитель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 txBox="1">
            <a:spLocks/>
          </p:cNvSpPr>
          <p:nvPr/>
        </p:nvSpPr>
        <p:spPr bwMode="auto">
          <a:xfrm>
            <a:off x="1500188" y="428625"/>
            <a:ext cx="4643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4800">
              <a:latin typeface="Mistral" pitchFamily="66" charset="0"/>
            </a:endParaRPr>
          </a:p>
        </p:txBody>
      </p:sp>
      <p:sp>
        <p:nvSpPr>
          <p:cNvPr id="6147" name="Прямоугольник 12"/>
          <p:cNvSpPr>
            <a:spLocks noChangeArrowheads="1"/>
          </p:cNvSpPr>
          <p:nvPr/>
        </p:nvSpPr>
        <p:spPr bwMode="auto">
          <a:xfrm>
            <a:off x="250825" y="549275"/>
            <a:ext cx="71294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itchFamily="34" charset="0"/>
              </a:rPr>
              <a:t>Определите по компасу расположение интерактивной доски в классе.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32138" y="1916113"/>
            <a:ext cx="654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50" name="Picture 6" descr="http://club.itdrom.com/files/gallery/gal_photo/photo_etc/118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2924944"/>
            <a:ext cx="4871864" cy="365389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8"/>
          <p:cNvGrpSpPr>
            <a:grpSpLocks/>
          </p:cNvGrpSpPr>
          <p:nvPr/>
        </p:nvGrpSpPr>
        <p:grpSpPr bwMode="auto">
          <a:xfrm>
            <a:off x="0" y="4941888"/>
            <a:ext cx="9144000" cy="1916112"/>
            <a:chOff x="0" y="3113"/>
            <a:chExt cx="5760" cy="1207"/>
          </a:xfrm>
        </p:grpSpPr>
        <p:pic>
          <p:nvPicPr>
            <p:cNvPr id="7174" name="Picture 15" descr="6c4931c9ccfe"/>
            <p:cNvPicPr>
              <a:picLocks noChangeAspect="1" noChangeArrowheads="1"/>
            </p:cNvPicPr>
            <p:nvPr/>
          </p:nvPicPr>
          <p:blipFill>
            <a:blip r:embed="rId2" cstate="email">
              <a:lum bright="48000" contrast="-12000"/>
            </a:blip>
            <a:srcRect t="-223"/>
            <a:stretch>
              <a:fillRect/>
            </a:stretch>
          </p:blipFill>
          <p:spPr bwMode="auto">
            <a:xfrm rot="5400000" flipH="1">
              <a:off x="3648" y="2209"/>
              <a:ext cx="1207" cy="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13" descr="6c4931c9ccfe"/>
            <p:cNvPicPr>
              <a:picLocks noChangeAspect="1" noChangeArrowheads="1"/>
            </p:cNvPicPr>
            <p:nvPr/>
          </p:nvPicPr>
          <p:blipFill>
            <a:blip r:embed="rId3" cstate="email">
              <a:lum bright="42000" contrast="-12000"/>
            </a:blip>
            <a:srcRect t="-223"/>
            <a:stretch>
              <a:fillRect/>
            </a:stretch>
          </p:blipFill>
          <p:spPr bwMode="auto">
            <a:xfrm rot="-5400000">
              <a:off x="768" y="2345"/>
              <a:ext cx="1207" cy="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1" name="Picture 2" descr="C:\Documents and Settings\User\Рабочий стол\Работа в групп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" y="428625"/>
            <a:ext cx="9129712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395288" y="2636838"/>
            <a:ext cx="5761037" cy="936625"/>
          </a:xfrm>
          <a:prstGeom prst="roundRect">
            <a:avLst/>
          </a:prstGeom>
          <a:gradFill>
            <a:gsLst>
              <a:gs pos="0">
                <a:srgbClr val="FFFF00"/>
              </a:gs>
              <a:gs pos="47000">
                <a:schemeClr val="bg1"/>
              </a:gs>
              <a:gs pos="100000">
                <a:srgbClr val="FFFF00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173" name="Picture 2" descr="E:\! МиД_1 класс_издательство_22.07.11\Все рисунки для презентаций\без фона\Урок 5_Крокодил Гена и Чебурашка3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0" y="3441700"/>
            <a:ext cx="39290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 txBox="1">
            <a:spLocks/>
          </p:cNvSpPr>
          <p:nvPr/>
        </p:nvSpPr>
        <p:spPr bwMode="auto">
          <a:xfrm>
            <a:off x="1500188" y="428625"/>
            <a:ext cx="4643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4800">
              <a:latin typeface="Mistral" pitchFamily="66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908175" y="404813"/>
            <a:ext cx="3689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План «открытия»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1412875"/>
            <a:ext cx="654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1. </a:t>
            </a:r>
            <a:r>
              <a:rPr lang="ru-RU" sz="2800"/>
              <a:t>Ознакомиться с шагами алгоритма.</a:t>
            </a:r>
            <a:endParaRPr lang="ru-RU" sz="2800" b="1" i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2133600"/>
            <a:ext cx="6832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2. </a:t>
            </a:r>
            <a:r>
              <a:rPr lang="ru-RU" sz="2800"/>
              <a:t>Выстроить их в правильном порядке.</a:t>
            </a:r>
            <a:endParaRPr lang="ru-RU" sz="2800" b="1" i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2781300"/>
            <a:ext cx="5738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3. </a:t>
            </a:r>
            <a:r>
              <a:rPr lang="ru-RU" sz="2800"/>
              <a:t>Зафиксировать шаги на листе.</a:t>
            </a:r>
            <a:endParaRPr lang="ru-RU" sz="2800" b="1" i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3429000"/>
            <a:ext cx="7799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4. </a:t>
            </a:r>
            <a:r>
              <a:rPr lang="ru-RU" sz="2800"/>
              <a:t>Проверить свою гипотезу и сделать вывод.</a:t>
            </a:r>
            <a:endParaRPr lang="ru-RU" sz="28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4338"/>
            <a:ext cx="8686800" cy="652462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800080"/>
                </a:solidFill>
              </a:rPr>
              <a:t>Правила пользования компасом.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437063"/>
            <a:ext cx="7761287" cy="1223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Положите компас на ладонь или на ровную горизонтальную поверхность</a:t>
            </a:r>
            <a:r>
              <a:rPr lang="ru-RU" sz="2800" b="1" smtClean="0">
                <a:latin typeface="Comic Sans MS" pitchFamily="66" charset="0"/>
              </a:rPr>
              <a:t>.</a:t>
            </a:r>
          </a:p>
        </p:txBody>
      </p:sp>
      <p:pic>
        <p:nvPicPr>
          <p:cNvPr id="9220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62642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7620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Оттяните предохранитель и подождите,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пока стрелка успокоится.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5940425" y="1484313"/>
            <a:ext cx="1871663" cy="71913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 rot="-2452344">
            <a:off x="5148263" y="2492375"/>
            <a:ext cx="647700" cy="215900"/>
          </a:xfrm>
          <a:prstGeom prst="rect">
            <a:avLst/>
          </a:prstGeom>
          <a:solidFill>
            <a:srgbClr val="90916F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9705" name="Picture 9" descr="Копия hfh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55800"/>
            <a:ext cx="742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Копия (2) hfh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844675"/>
            <a:ext cx="27368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9702" grpId="0"/>
      <p:bldP spid="29703" grpId="0" animBg="1"/>
      <p:bldP spid="297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4582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800080"/>
                </a:solidFill>
              </a:rPr>
              <a:t>Правила пользования компасом.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628775"/>
            <a:ext cx="4691062" cy="362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</a:rPr>
              <a:t>	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Поверните компас так, чтобы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синий конец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стрелки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совпал с буквой </a:t>
            </a:r>
            <a:r>
              <a:rPr lang="ru-RU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(север), а 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– с буквой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(юг); тогда все буквы укажут направление сторон горизонта.</a:t>
            </a:r>
            <a:endParaRPr lang="ru-RU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р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736975" cy="38877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87900" y="5157788"/>
            <a:ext cx="4056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Закончив работу,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поставьте стрелку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на предохранитель.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 flipV="1">
            <a:off x="3779838" y="4868863"/>
            <a:ext cx="792162" cy="6477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266</Words>
  <Application>Microsoft Office PowerPoint</Application>
  <PresentationFormat>Экран (4:3)</PresentationFormat>
  <Paragraphs>81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Mistral</vt:lpstr>
      <vt:lpstr>Arial Black</vt:lpstr>
      <vt:lpstr>Comic Sans MS</vt:lpstr>
      <vt:lpstr>Тема Office</vt:lpstr>
      <vt:lpstr>209-274-344 Окружающий мир 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Правила пользования компасом.</vt:lpstr>
      <vt:lpstr>Правила пользования компасом.</vt:lpstr>
      <vt:lpstr> </vt:lpstr>
      <vt:lpstr> 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WETER</dc:creator>
  <cp:lastModifiedBy>Tata</cp:lastModifiedBy>
  <cp:revision>153</cp:revision>
  <dcterms:created xsi:type="dcterms:W3CDTF">2009-08-30T16:01:01Z</dcterms:created>
  <dcterms:modified xsi:type="dcterms:W3CDTF">2014-03-29T09:48:02Z</dcterms:modified>
</cp:coreProperties>
</file>