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30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3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3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82296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.ipvod.ru/ipvodimages/forig/7468/15546_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ГОСУДАРСТВЕННОЕ БЮДЖЕТНОЕ ОБЩЕОБРАЗОВАТЕЛЬНОЕ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СРЕДНЯЯ ОБЩЕОБРАЗОВАТЕЛЬНАЯ </a:t>
            </a:r>
            <a:r>
              <a:rPr lang="ru-RU" sz="2000" smtClean="0"/>
              <a:t>ШКОЛА </a:t>
            </a:r>
            <a:r>
              <a:rPr lang="ru-RU" sz="2000" smtClean="0"/>
              <a:t>№331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НЕВСКОГО РАЙОНА САНКТ-ПЕТЕРБУРГА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143116"/>
            <a:ext cx="8786874" cy="4500594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>
                <a:latin typeface="Georgia" pitchFamily="18" charset="0"/>
              </a:rPr>
              <a:t>Литературная игра </a:t>
            </a:r>
          </a:p>
          <a:p>
            <a:r>
              <a:rPr lang="ru-RU" sz="4400" dirty="0" smtClean="0">
                <a:latin typeface="Georgia" pitchFamily="18" charset="0"/>
              </a:rPr>
              <a:t>«По страницам литературных произведений</a:t>
            </a:r>
            <a:r>
              <a:rPr lang="ru-RU" sz="4400" dirty="0" smtClean="0">
                <a:latin typeface="Georgia" pitchFamily="18" charset="0"/>
              </a:rPr>
              <a:t>»</a:t>
            </a:r>
          </a:p>
          <a:p>
            <a:endParaRPr lang="ru-RU" sz="13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3 класс</a:t>
            </a:r>
            <a:endParaRPr lang="ru-RU" sz="2800" dirty="0" smtClean="0">
              <a:latin typeface="Georgia" pitchFamily="18" charset="0"/>
            </a:endParaRPr>
          </a:p>
          <a:p>
            <a:endParaRPr lang="ru-RU" dirty="0" smtClean="0"/>
          </a:p>
          <a:p>
            <a:r>
              <a:rPr lang="ru-RU" sz="1400" dirty="0" smtClean="0">
                <a:latin typeface="Georgia" pitchFamily="18" charset="0"/>
              </a:rPr>
              <a:t>Подготовила: учитель начальных классов </a:t>
            </a:r>
          </a:p>
          <a:p>
            <a:r>
              <a:rPr lang="ru-RU" sz="1400" dirty="0" smtClean="0">
                <a:latin typeface="Georgia" pitchFamily="18" charset="0"/>
              </a:rPr>
              <a:t>Евдокимова Марина Александровна</a:t>
            </a:r>
          </a:p>
          <a:p>
            <a:endParaRPr lang="ru-RU" sz="23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«Портретная галерея»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8634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Это маленький, но храбрый зверёк. В ночь, когда луна была полной и светлой, мама первый раз в жизни послала его к быстрому ручью за раками. Ему надо было перейти через большое дерево, которое было перекинуто через пруд. Но ему кто-то мешал. Не помог ни большой камень, ни палка, ни страшные рожи, а помогла выполнить поручение…улыбка.</a:t>
            </a:r>
          </a:p>
          <a:p>
            <a:pPr>
              <a:buNone/>
            </a:pPr>
            <a:endParaRPr lang="ru-RU" dirty="0" smtClean="0"/>
          </a:p>
          <a:p>
            <a:pPr algn="ctr"/>
            <a:r>
              <a:rPr lang="ru-RU" dirty="0" smtClean="0"/>
              <a:t>Крошка Енот. </a:t>
            </a:r>
            <a:r>
              <a:rPr lang="ru-RU" dirty="0" err="1" smtClean="0"/>
              <a:t>Л.Муур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«Крошка Енот и тот, кто сидит в пруду»</a:t>
            </a:r>
            <a:endParaRPr lang="ru-RU" dirty="0"/>
          </a:p>
        </p:txBody>
      </p:sp>
      <p:pic>
        <p:nvPicPr>
          <p:cNvPr id="22530" name="Picture 2" descr="http://www.fictionbook.ru/static/bookimages/00/06/65/00066504.bin.dir/h/image15.png"/>
          <p:cNvPicPr>
            <a:picLocks noChangeAspect="1" noChangeArrowheads="1"/>
          </p:cNvPicPr>
          <p:nvPr/>
        </p:nvPicPr>
        <p:blipFill>
          <a:blip r:embed="rId2"/>
          <a:srcRect b="21548"/>
          <a:stretch>
            <a:fillRect/>
          </a:stretch>
        </p:blipFill>
        <p:spPr bwMode="auto">
          <a:xfrm>
            <a:off x="2000232" y="1428736"/>
            <a:ext cx="5357850" cy="3994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2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572008"/>
            <a:ext cx="5000660" cy="78581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А. Толстой «Золотой ключик, или Приключения Буратино»</a:t>
            </a:r>
            <a:endParaRPr lang="ru-RU" dirty="0"/>
          </a:p>
        </p:txBody>
      </p:sp>
      <p:pic>
        <p:nvPicPr>
          <p:cNvPr id="23554" name="Picture 2" descr="http://www.cwer.ru/files/u714035/az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83" t="3044" r="5432" b="6118"/>
          <a:stretch/>
        </p:blipFill>
        <p:spPr bwMode="auto">
          <a:xfrm>
            <a:off x="5386812" y="1620570"/>
            <a:ext cx="3539905" cy="4906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857628"/>
            <a:ext cx="3857652" cy="135732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Ш. Перро </a:t>
            </a:r>
          </a:p>
          <a:p>
            <a:pPr>
              <a:buNone/>
            </a:pPr>
            <a:r>
              <a:rPr lang="ru-RU" dirty="0" smtClean="0"/>
              <a:t>«Спящая красавица»</a:t>
            </a:r>
            <a:endParaRPr lang="ru-RU" dirty="0"/>
          </a:p>
        </p:txBody>
      </p:sp>
      <p:pic>
        <p:nvPicPr>
          <p:cNvPr id="24580" name="Picture 4" descr="http://ezhe.ru/ib/images/ks/verete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71611"/>
            <a:ext cx="5143505" cy="3860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000503"/>
            <a:ext cx="4714908" cy="10715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Русская народная сказка «Машенька и медведь»</a:t>
            </a:r>
            <a:endParaRPr lang="ru-RU" dirty="0"/>
          </a:p>
        </p:txBody>
      </p:sp>
      <p:pic>
        <p:nvPicPr>
          <p:cNvPr id="25604" name="Picture 4" descr="http://home.onego.ru/~bav9/20/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85926"/>
            <a:ext cx="4000528" cy="366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14819"/>
            <a:ext cx="4500594" cy="10715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Ш. Перро </a:t>
            </a:r>
          </a:p>
          <a:p>
            <a:pPr>
              <a:buNone/>
            </a:pPr>
            <a:r>
              <a:rPr lang="ru-RU" dirty="0" smtClean="0"/>
              <a:t>«Красная шапочка»</a:t>
            </a:r>
            <a:endParaRPr lang="ru-RU" dirty="0"/>
          </a:p>
        </p:txBody>
      </p:sp>
      <p:pic>
        <p:nvPicPr>
          <p:cNvPr id="26626" name="Picture 2" descr="http://www.rusrep.ru/images/texts/1662/166274_pic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95" b="60992"/>
          <a:stretch>
            <a:fillRect/>
          </a:stretch>
        </p:blipFill>
        <p:spPr bwMode="auto">
          <a:xfrm>
            <a:off x="5357817" y="1643050"/>
            <a:ext cx="3786183" cy="3643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572008"/>
            <a:ext cx="7715304" cy="12144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Г.Х. Андерсен «Принцесса на горошине», </a:t>
            </a:r>
          </a:p>
          <a:p>
            <a:pPr algn="ctr">
              <a:buNone/>
            </a:pPr>
            <a:r>
              <a:rPr lang="ru-RU" dirty="0" smtClean="0"/>
              <a:t>«Пятеро из одного стручка»</a:t>
            </a:r>
            <a:endParaRPr lang="ru-RU" dirty="0"/>
          </a:p>
        </p:txBody>
      </p:sp>
      <p:pic>
        <p:nvPicPr>
          <p:cNvPr id="27650" name="Picture 2" descr="http://www.freshpromotions.com.au/products/pea-stress-balls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458" t="16265" r="15060" b="16867"/>
          <a:stretch>
            <a:fillRect/>
          </a:stretch>
        </p:blipFill>
        <p:spPr bwMode="auto">
          <a:xfrm>
            <a:off x="3071802" y="1643050"/>
            <a:ext cx="3011981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64294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Ш. Перро «Золушка»</a:t>
            </a:r>
            <a:endParaRPr lang="ru-RU" dirty="0"/>
          </a:p>
        </p:txBody>
      </p:sp>
      <p:pic>
        <p:nvPicPr>
          <p:cNvPr id="28674" name="Picture 2" descr="CrystalSlipper.jpg image by lazzo_fiaba_girl"/>
          <p:cNvPicPr>
            <a:picLocks noChangeAspect="1" noChangeArrowheads="1"/>
          </p:cNvPicPr>
          <p:nvPr/>
        </p:nvPicPr>
        <p:blipFill>
          <a:blip r:embed="rId2"/>
          <a:srcRect l="2404" t="3725" r="3044" b="1903"/>
          <a:stretch>
            <a:fillRect/>
          </a:stretch>
        </p:blipFill>
        <p:spPr bwMode="auto">
          <a:xfrm>
            <a:off x="1714480" y="1546184"/>
            <a:ext cx="5965073" cy="3841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14819"/>
            <a:ext cx="9144000" cy="17145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К. Чуковский «Муха-Цокотуха», </a:t>
            </a:r>
          </a:p>
          <a:p>
            <a:pPr algn="ctr">
              <a:buNone/>
            </a:pPr>
            <a:endParaRPr lang="ru-RU" sz="1300" dirty="0" smtClean="0"/>
          </a:p>
          <a:p>
            <a:pPr algn="ctr"/>
            <a:r>
              <a:rPr lang="ru-RU" dirty="0" smtClean="0"/>
              <a:t>А. Толстой «Золотой ключик, или Приключения Буратино»</a:t>
            </a:r>
            <a:endParaRPr lang="ru-RU" dirty="0"/>
          </a:p>
        </p:txBody>
      </p:sp>
      <p:pic>
        <p:nvPicPr>
          <p:cNvPr id="29700" name="Picture 4" descr="http://i033.radikal.ru/0802/17/c33533f026b5.jpg"/>
          <p:cNvPicPr>
            <a:picLocks noChangeAspect="1" noChangeArrowheads="1"/>
          </p:cNvPicPr>
          <p:nvPr/>
        </p:nvPicPr>
        <p:blipFill>
          <a:blip r:embed="rId2"/>
          <a:srcRect l="11774" t="21967" r="11695" b="27824"/>
          <a:stretch>
            <a:fillRect/>
          </a:stretch>
        </p:blipFill>
        <p:spPr bwMode="auto">
          <a:xfrm>
            <a:off x="1850659" y="1500174"/>
            <a:ext cx="536901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4257676" cy="142876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Ш. Перро </a:t>
            </a:r>
          </a:p>
          <a:p>
            <a:pPr algn="ctr">
              <a:buNone/>
            </a:pPr>
            <a:r>
              <a:rPr lang="ru-RU" dirty="0" smtClean="0"/>
              <a:t>«Кот в сапогах»</a:t>
            </a:r>
            <a:endParaRPr lang="ru-RU" dirty="0"/>
          </a:p>
        </p:txBody>
      </p:sp>
      <p:pic>
        <p:nvPicPr>
          <p:cNvPr id="30722" name="Picture 2" descr="http://www.samovarov.net/catalog/281.gif"/>
          <p:cNvPicPr>
            <a:picLocks noChangeAspect="1" noChangeArrowheads="1"/>
          </p:cNvPicPr>
          <p:nvPr/>
        </p:nvPicPr>
        <p:blipFill>
          <a:blip r:embed="rId2"/>
          <a:srcRect l="10610" t="4225" r="4882" b="5633"/>
          <a:stretch>
            <a:fillRect/>
          </a:stretch>
        </p:blipFill>
        <p:spPr bwMode="auto">
          <a:xfrm>
            <a:off x="5000628" y="1643050"/>
            <a:ext cx="321471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5572140"/>
            <a:ext cx="6715172" cy="7143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Братья Гримм «Горшочек каши»</a:t>
            </a:r>
            <a:endParaRPr lang="ru-RU" dirty="0"/>
          </a:p>
        </p:txBody>
      </p:sp>
      <p:pic>
        <p:nvPicPr>
          <p:cNvPr id="31746" name="Picture 2" descr="http://www.znaikak.ru/design/pic/visred/%D1%80%D0%B0%D1%81%D0%BF%D0%B8%D1%81%D0%BD%D0%BE%D0%B9%20%D0%B3%D0%BE%D1%80%D1%88%D0%BE%D1%87%D0%B5%D0%BA.jpg"/>
          <p:cNvPicPr>
            <a:picLocks noChangeAspect="1" noChangeArrowheads="1"/>
          </p:cNvPicPr>
          <p:nvPr/>
        </p:nvPicPr>
        <p:blipFill>
          <a:blip r:embed="rId2"/>
          <a:srcRect l="3000" r="2499"/>
          <a:stretch>
            <a:fillRect/>
          </a:stretch>
        </p:blipFill>
        <p:spPr bwMode="auto">
          <a:xfrm>
            <a:off x="2428859" y="1428736"/>
            <a:ext cx="4857785" cy="3855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Конкурс «Разминка»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357826"/>
            <a:ext cx="1143008" cy="285752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://www.floranimal.ru/pages/animal/k/25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643050"/>
            <a:ext cx="1857387" cy="2009977"/>
          </a:xfrm>
          <a:prstGeom prst="rect">
            <a:avLst/>
          </a:prstGeom>
          <a:noFill/>
        </p:spPr>
      </p:pic>
      <p:pic>
        <p:nvPicPr>
          <p:cNvPr id="3076" name="Picture 4" descr="http://www.dumka.ru/products_pictures/rv-11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643050"/>
            <a:ext cx="1785950" cy="1785950"/>
          </a:xfrm>
          <a:prstGeom prst="rect">
            <a:avLst/>
          </a:prstGeom>
          <a:noFill/>
        </p:spPr>
      </p:pic>
      <p:pic>
        <p:nvPicPr>
          <p:cNvPr id="3078" name="Picture 6" descr="http://www.1tvrus.com/i/20081201/fmt_53_ulitka.jpg.jpg"/>
          <p:cNvPicPr>
            <a:picLocks noChangeAspect="1" noChangeArrowheads="1"/>
          </p:cNvPicPr>
          <p:nvPr/>
        </p:nvPicPr>
        <p:blipFill>
          <a:blip r:embed="rId4"/>
          <a:srcRect b="8824"/>
          <a:stretch>
            <a:fillRect/>
          </a:stretch>
        </p:blipFill>
        <p:spPr bwMode="auto">
          <a:xfrm>
            <a:off x="5929322" y="1500174"/>
            <a:ext cx="3000396" cy="2051741"/>
          </a:xfrm>
          <a:prstGeom prst="rect">
            <a:avLst/>
          </a:prstGeom>
          <a:noFill/>
        </p:spPr>
      </p:pic>
      <p:pic>
        <p:nvPicPr>
          <p:cNvPr id="3080" name="Picture 8" descr="http://repsol.ru/img/rep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28"/>
            <a:ext cx="2481024" cy="1776413"/>
          </a:xfrm>
          <a:prstGeom prst="rect">
            <a:avLst/>
          </a:prstGeom>
          <a:noFill/>
        </p:spPr>
      </p:pic>
      <p:pic>
        <p:nvPicPr>
          <p:cNvPr id="3082" name="Picture 10" descr="http://fishline.ru/wp-content/uploads/2009/04/1199791960_ris3.jpg"/>
          <p:cNvPicPr>
            <a:picLocks noChangeAspect="1" noChangeArrowheads="1"/>
          </p:cNvPicPr>
          <p:nvPr/>
        </p:nvPicPr>
        <p:blipFill>
          <a:blip r:embed="rId6"/>
          <a:srcRect t="62142"/>
          <a:stretch>
            <a:fillRect/>
          </a:stretch>
        </p:blipFill>
        <p:spPr bwMode="auto">
          <a:xfrm>
            <a:off x="3643306" y="5660164"/>
            <a:ext cx="3500462" cy="1197835"/>
          </a:xfrm>
          <a:prstGeom prst="rect">
            <a:avLst/>
          </a:prstGeom>
          <a:noFill/>
        </p:spPr>
      </p:pic>
      <p:pic>
        <p:nvPicPr>
          <p:cNvPr id="3084" name="Picture 12" descr="http://www.bbc.co.uk/lancashire/content/images/2006/06/06/magpie470_470x3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3643314"/>
            <a:ext cx="3021827" cy="1928826"/>
          </a:xfrm>
          <a:prstGeom prst="rect">
            <a:avLst/>
          </a:prstGeom>
          <a:noFill/>
        </p:spPr>
      </p:pic>
      <p:pic>
        <p:nvPicPr>
          <p:cNvPr id="3086" name="Picture 14" descr="http://www.krugosvet.ru/uploads/enc/images/16/12361550608c4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1571612"/>
            <a:ext cx="1777275" cy="1928826"/>
          </a:xfrm>
          <a:prstGeom prst="rect">
            <a:avLst/>
          </a:prstGeom>
          <a:noFill/>
        </p:spPr>
      </p:pic>
      <p:pic>
        <p:nvPicPr>
          <p:cNvPr id="3088" name="Picture 16" descr="http://www.dekatop.com/wp-content/uploads/2009/09/grib_01.jpg"/>
          <p:cNvPicPr>
            <a:picLocks noChangeAspect="1" noChangeArrowheads="1"/>
          </p:cNvPicPr>
          <p:nvPr/>
        </p:nvPicPr>
        <p:blipFill>
          <a:blip r:embed="rId9"/>
          <a:srcRect l="24361" t="28103" r="25739" b="5997"/>
          <a:stretch>
            <a:fillRect/>
          </a:stretch>
        </p:blipFill>
        <p:spPr bwMode="auto">
          <a:xfrm>
            <a:off x="2357422" y="3643314"/>
            <a:ext cx="1515506" cy="1928826"/>
          </a:xfrm>
          <a:prstGeom prst="rect">
            <a:avLst/>
          </a:prstGeom>
          <a:noFill/>
        </p:spPr>
      </p:pic>
      <p:pic>
        <p:nvPicPr>
          <p:cNvPr id="3090" name="Picture 18" descr="http://img0.liveinternet.ru/images/attach/c/0/39/574/39574340_Izobrazhenie_211.jpg"/>
          <p:cNvPicPr>
            <a:picLocks noChangeAspect="1" noChangeArrowheads="1"/>
          </p:cNvPicPr>
          <p:nvPr/>
        </p:nvPicPr>
        <p:blipFill>
          <a:blip r:embed="rId10" cstate="print"/>
          <a:srcRect l="21323" t="2999" r="20984" b="9135"/>
          <a:stretch>
            <a:fillRect/>
          </a:stretch>
        </p:blipFill>
        <p:spPr bwMode="auto">
          <a:xfrm>
            <a:off x="4089806" y="3714752"/>
            <a:ext cx="1625202" cy="185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000636"/>
            <a:ext cx="7286676" cy="142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А. С. Пушкин </a:t>
            </a:r>
          </a:p>
          <a:p>
            <a:pPr algn="ctr">
              <a:buNone/>
            </a:pPr>
            <a:r>
              <a:rPr lang="ru-RU" dirty="0" smtClean="0"/>
              <a:t>«Сказка о попе и работнике его </a:t>
            </a:r>
            <a:r>
              <a:rPr lang="ru-RU" dirty="0" err="1" smtClean="0"/>
              <a:t>Балде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2772" name="Picture 4" descr="http://www.kam-tools.ru/file/kamtools/shop_rubric_item_photo/image/149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7" t="26674" r="4630" b="19978"/>
          <a:stretch>
            <a:fillRect/>
          </a:stretch>
        </p:blipFill>
        <p:spPr bwMode="auto">
          <a:xfrm>
            <a:off x="1357290" y="1928802"/>
            <a:ext cx="6841238" cy="290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929066"/>
            <a:ext cx="5643602" cy="1643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А. </a:t>
            </a:r>
            <a:r>
              <a:rPr lang="ru-RU" dirty="0" err="1" smtClean="0"/>
              <a:t>Милн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Винни-Пух</a:t>
            </a:r>
            <a:r>
              <a:rPr lang="ru-RU" dirty="0" smtClean="0"/>
              <a:t> и все-все-все»</a:t>
            </a:r>
            <a:endParaRPr lang="ru-RU" dirty="0"/>
          </a:p>
        </p:txBody>
      </p:sp>
      <p:pic>
        <p:nvPicPr>
          <p:cNvPr id="33798" name="Picture 6" descr="http://st.free-lance.ru/users/butler/upload/f_4a34565be104e.jpg"/>
          <p:cNvPicPr>
            <a:picLocks noChangeAspect="1" noChangeArrowheads="1"/>
          </p:cNvPicPr>
          <p:nvPr/>
        </p:nvPicPr>
        <p:blipFill>
          <a:blip r:embed="rId2"/>
          <a:srcRect l="22189" t="3138" r="17899" b="27263"/>
          <a:stretch>
            <a:fillRect/>
          </a:stretch>
        </p:blipFill>
        <p:spPr bwMode="auto">
          <a:xfrm>
            <a:off x="5857884" y="1459379"/>
            <a:ext cx="3286116" cy="539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«Кто здесь был и что забыл?»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5429264"/>
            <a:ext cx="4500594" cy="107157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А. Линдгрен </a:t>
            </a:r>
          </a:p>
          <a:p>
            <a:pPr algn="ctr">
              <a:buNone/>
            </a:pPr>
            <a:r>
              <a:rPr lang="ru-RU" dirty="0" smtClean="0"/>
              <a:t>«Малыш и Карлсон»</a:t>
            </a:r>
            <a:endParaRPr lang="ru-RU" dirty="0"/>
          </a:p>
        </p:txBody>
      </p:sp>
      <p:pic>
        <p:nvPicPr>
          <p:cNvPr id="34818" name="Picture 2" descr="http://www.tkmistral.ru/images/catalog/darbo/900143202652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4" t="8061" r="10064" b="4875"/>
          <a:stretch>
            <a:fillRect/>
          </a:stretch>
        </p:blipFill>
        <p:spPr bwMode="auto">
          <a:xfrm>
            <a:off x="2786051" y="1500173"/>
            <a:ext cx="3643338" cy="3783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«Сказочный алфавит»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571612"/>
            <a:ext cx="3571900" cy="5072098"/>
          </a:xfrm>
        </p:spPr>
        <p:txBody>
          <a:bodyPr>
            <a:normAutofit fontScale="32500" lnSpcReduction="20000"/>
          </a:bodyPr>
          <a:lstStyle/>
          <a:p>
            <a:r>
              <a:rPr lang="ru-RU" sz="3600" dirty="0" smtClean="0"/>
              <a:t>А – Алёнушка, Айболит, Алиса;</a:t>
            </a:r>
          </a:p>
          <a:p>
            <a:r>
              <a:rPr lang="ru-RU" sz="3600" dirty="0" smtClean="0"/>
              <a:t>Б – Буратино, </a:t>
            </a:r>
            <a:r>
              <a:rPr lang="ru-RU" sz="3600" dirty="0" err="1" smtClean="0"/>
              <a:t>Базилио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В – </a:t>
            </a:r>
            <a:r>
              <a:rPr lang="ru-RU" sz="3600" dirty="0" err="1" smtClean="0"/>
              <a:t>Винни-Пух</a:t>
            </a:r>
            <a:r>
              <a:rPr lang="ru-RU" sz="3600" dirty="0" smtClean="0"/>
              <a:t>, Василиса Премудрая;</a:t>
            </a:r>
          </a:p>
          <a:p>
            <a:r>
              <a:rPr lang="ru-RU" sz="3600" dirty="0" smtClean="0"/>
              <a:t>Г – Герда, крокодил Гена, Гулливер;</a:t>
            </a:r>
          </a:p>
          <a:p>
            <a:r>
              <a:rPr lang="ru-RU" sz="3600" dirty="0" smtClean="0"/>
              <a:t>Д – </a:t>
            </a:r>
            <a:r>
              <a:rPr lang="ru-RU" sz="3600" dirty="0" err="1" smtClean="0"/>
              <a:t>Дюймовочка</a:t>
            </a:r>
            <a:r>
              <a:rPr lang="ru-RU" sz="3600" dirty="0" smtClean="0"/>
              <a:t>, дядя Фёдор;</a:t>
            </a:r>
          </a:p>
          <a:p>
            <a:r>
              <a:rPr lang="ru-RU" sz="3600" dirty="0" smtClean="0"/>
              <a:t>Е – Емеля, Елена Прекрасная, </a:t>
            </a:r>
            <a:r>
              <a:rPr lang="ru-RU" sz="3600" dirty="0" err="1" smtClean="0"/>
              <a:t>Елисей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Ж – Жучка;</a:t>
            </a:r>
          </a:p>
          <a:p>
            <a:r>
              <a:rPr lang="ru-RU" sz="3600" dirty="0" smtClean="0"/>
              <a:t>З – Золушка;</a:t>
            </a:r>
          </a:p>
          <a:p>
            <a:r>
              <a:rPr lang="ru-RU" sz="3600" dirty="0" smtClean="0"/>
              <a:t>И – Иванушка;</a:t>
            </a:r>
          </a:p>
          <a:p>
            <a:r>
              <a:rPr lang="ru-RU" sz="3600" dirty="0" smtClean="0"/>
              <a:t>К – Колобок, Кай;</a:t>
            </a:r>
          </a:p>
          <a:p>
            <a:r>
              <a:rPr lang="ru-RU" sz="3600" dirty="0" smtClean="0"/>
              <a:t>Л – Лягушка-путешественница;</a:t>
            </a:r>
          </a:p>
          <a:p>
            <a:r>
              <a:rPr lang="ru-RU" sz="3600" dirty="0" smtClean="0"/>
              <a:t>М – </a:t>
            </a:r>
            <a:r>
              <a:rPr lang="ru-RU" sz="3600" dirty="0" err="1" smtClean="0"/>
              <a:t>Маугли</a:t>
            </a:r>
            <a:r>
              <a:rPr lang="ru-RU" sz="3600" dirty="0" smtClean="0"/>
              <a:t>, Машенька;</a:t>
            </a:r>
          </a:p>
          <a:p>
            <a:r>
              <a:rPr lang="ru-RU" sz="3600" dirty="0" smtClean="0"/>
              <a:t>Н – Незнайка;</a:t>
            </a:r>
          </a:p>
          <a:p>
            <a:r>
              <a:rPr lang="ru-RU" sz="3600" dirty="0" smtClean="0"/>
              <a:t>О – Оловянный солдатик, </a:t>
            </a:r>
            <a:r>
              <a:rPr lang="ru-RU" sz="3600" dirty="0" err="1" smtClean="0"/>
              <a:t>Оле-Лукойе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П – Пятачок;</a:t>
            </a:r>
          </a:p>
          <a:p>
            <a:r>
              <a:rPr lang="ru-RU" sz="3600" dirty="0" smtClean="0"/>
              <a:t>Р – </a:t>
            </a:r>
            <a:r>
              <a:rPr lang="ru-RU" sz="3600" dirty="0" err="1" smtClean="0"/>
              <a:t>Рикки-Тики-Тави</a:t>
            </a:r>
            <a:r>
              <a:rPr lang="ru-RU" sz="3600" dirty="0" smtClean="0"/>
              <a:t>, </a:t>
            </a:r>
            <a:r>
              <a:rPr lang="ru-RU" sz="3600" dirty="0" err="1" smtClean="0"/>
              <a:t>Рике</a:t>
            </a:r>
            <a:r>
              <a:rPr lang="ru-RU" sz="3600" dirty="0" smtClean="0"/>
              <a:t> с хохолком;</a:t>
            </a:r>
          </a:p>
          <a:p>
            <a:r>
              <a:rPr lang="ru-RU" sz="3600" dirty="0" smtClean="0"/>
              <a:t>С – </a:t>
            </a:r>
            <a:r>
              <a:rPr lang="ru-RU" sz="3600" dirty="0" err="1" smtClean="0"/>
              <a:t>Салтан</a:t>
            </a:r>
            <a:r>
              <a:rPr lang="ru-RU" sz="3600" dirty="0" smtClean="0"/>
              <a:t>, </a:t>
            </a:r>
            <a:r>
              <a:rPr lang="ru-RU" sz="3600" dirty="0" err="1" smtClean="0"/>
              <a:t>Суок</a:t>
            </a:r>
            <a:r>
              <a:rPr lang="ru-RU" sz="3600" dirty="0" smtClean="0"/>
              <a:t>, дядя Стёпа;</a:t>
            </a:r>
          </a:p>
          <a:p>
            <a:r>
              <a:rPr lang="ru-RU" sz="3600" dirty="0" smtClean="0"/>
              <a:t>Т – Том </a:t>
            </a:r>
            <a:r>
              <a:rPr lang="ru-RU" sz="3600" dirty="0" err="1" smtClean="0"/>
              <a:t>Сойер</a:t>
            </a:r>
            <a:r>
              <a:rPr lang="ru-RU" sz="3600" dirty="0" smtClean="0"/>
              <a:t>, </a:t>
            </a:r>
            <a:r>
              <a:rPr lang="ru-RU" sz="3600" dirty="0" err="1" smtClean="0"/>
              <a:t>тараканище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У – </a:t>
            </a:r>
            <a:r>
              <a:rPr lang="ru-RU" sz="3600" dirty="0" err="1" smtClean="0"/>
              <a:t>Урфин</a:t>
            </a:r>
            <a:r>
              <a:rPr lang="ru-RU" sz="3600" dirty="0" smtClean="0"/>
              <a:t> </a:t>
            </a:r>
            <a:r>
              <a:rPr lang="ru-RU" sz="3600" dirty="0" err="1" smtClean="0"/>
              <a:t>Джюс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Ф – </a:t>
            </a:r>
            <a:r>
              <a:rPr lang="ru-RU" sz="3600" dirty="0" err="1" smtClean="0"/>
              <a:t>Финист</a:t>
            </a:r>
            <a:r>
              <a:rPr lang="ru-RU" sz="3600" dirty="0" smtClean="0"/>
              <a:t>, Федора;</a:t>
            </a:r>
          </a:p>
          <a:p>
            <a:r>
              <a:rPr lang="ru-RU" sz="3600" dirty="0" smtClean="0"/>
              <a:t>Х – </a:t>
            </a:r>
            <a:r>
              <a:rPr lang="ru-RU" sz="3600" dirty="0" err="1" smtClean="0"/>
              <a:t>Хаврошечка</a:t>
            </a:r>
            <a:r>
              <a:rPr lang="ru-RU" sz="3600" dirty="0" smtClean="0"/>
              <a:t>, </a:t>
            </a:r>
            <a:r>
              <a:rPr lang="ru-RU" sz="3600" dirty="0" err="1" smtClean="0"/>
              <a:t>Хоттабыч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Ц – Царевна-лягушка;</a:t>
            </a:r>
          </a:p>
          <a:p>
            <a:r>
              <a:rPr lang="ru-RU" sz="3600" dirty="0" smtClean="0"/>
              <a:t>Ч – </a:t>
            </a:r>
            <a:r>
              <a:rPr lang="ru-RU" sz="3600" dirty="0" err="1" smtClean="0"/>
              <a:t>Чиполлино</a:t>
            </a:r>
            <a:r>
              <a:rPr lang="ru-RU" sz="3600" dirty="0" smtClean="0"/>
              <a:t>, </a:t>
            </a:r>
            <a:r>
              <a:rPr lang="ru-RU" sz="3600" dirty="0" err="1" smtClean="0"/>
              <a:t>Черномор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Ш – Шапокляк;</a:t>
            </a:r>
          </a:p>
          <a:p>
            <a:r>
              <a:rPr lang="ru-RU" sz="3600" dirty="0" smtClean="0"/>
              <a:t>Щ – щука;</a:t>
            </a:r>
          </a:p>
          <a:p>
            <a:r>
              <a:rPr lang="ru-RU" sz="3600" dirty="0" smtClean="0"/>
              <a:t>Э – </a:t>
            </a:r>
            <a:r>
              <a:rPr lang="ru-RU" sz="3600" dirty="0" err="1" smtClean="0"/>
              <a:t>Элли</a:t>
            </a:r>
            <a:r>
              <a:rPr lang="ru-RU" sz="3600" dirty="0" smtClean="0"/>
              <a:t>, эльфы;</a:t>
            </a:r>
          </a:p>
          <a:p>
            <a:r>
              <a:rPr lang="ru-RU" sz="3600" dirty="0" smtClean="0"/>
              <a:t>Я – баба Яга</a:t>
            </a:r>
          </a:p>
        </p:txBody>
      </p:sp>
      <p:pic>
        <p:nvPicPr>
          <p:cNvPr id="35842" name="Picture 2" descr="http://webpodarok.com/pictures/123.jpg"/>
          <p:cNvPicPr>
            <a:picLocks noChangeAspect="1" noChangeArrowheads="1"/>
          </p:cNvPicPr>
          <p:nvPr/>
        </p:nvPicPr>
        <p:blipFill>
          <a:blip r:embed="rId2"/>
          <a:srcRect l="12499" t="5000" r="6251" b="7499"/>
          <a:stretch>
            <a:fillRect/>
          </a:stretch>
        </p:blipFill>
        <p:spPr bwMode="auto">
          <a:xfrm>
            <a:off x="357158" y="1428736"/>
            <a:ext cx="1857388" cy="2500330"/>
          </a:xfrm>
          <a:prstGeom prst="rect">
            <a:avLst/>
          </a:prstGeom>
          <a:noFill/>
        </p:spPr>
      </p:pic>
      <p:pic>
        <p:nvPicPr>
          <p:cNvPr id="35846" name="Picture 6" descr="http://www.hwp.ru/Tvtuners/Beholder.plugins/Maugli-denoise.jpg"/>
          <p:cNvPicPr>
            <a:picLocks noChangeAspect="1" noChangeArrowheads="1"/>
          </p:cNvPicPr>
          <p:nvPr/>
        </p:nvPicPr>
        <p:blipFill>
          <a:blip r:embed="rId3"/>
          <a:srcRect l="26222" t="8781" r="31789"/>
          <a:stretch>
            <a:fillRect/>
          </a:stretch>
        </p:blipFill>
        <p:spPr bwMode="auto">
          <a:xfrm>
            <a:off x="7000892" y="1428736"/>
            <a:ext cx="1785950" cy="2501701"/>
          </a:xfrm>
          <a:prstGeom prst="rect">
            <a:avLst/>
          </a:prstGeom>
          <a:noFill/>
        </p:spPr>
      </p:pic>
      <p:pic>
        <p:nvPicPr>
          <p:cNvPr id="35848" name="Picture 8" descr="http://www.fapmc.ru/img/upload/1255.jpg"/>
          <p:cNvPicPr>
            <a:picLocks noChangeAspect="1" noChangeArrowheads="1"/>
          </p:cNvPicPr>
          <p:nvPr/>
        </p:nvPicPr>
        <p:blipFill>
          <a:blip r:embed="rId4"/>
          <a:srcRect l="35538" r="13726"/>
          <a:stretch>
            <a:fillRect/>
          </a:stretch>
        </p:blipFill>
        <p:spPr bwMode="auto">
          <a:xfrm>
            <a:off x="6357950" y="4000504"/>
            <a:ext cx="1785950" cy="2640081"/>
          </a:xfrm>
          <a:prstGeom prst="rect">
            <a:avLst/>
          </a:prstGeom>
          <a:noFill/>
        </p:spPr>
      </p:pic>
      <p:pic>
        <p:nvPicPr>
          <p:cNvPr id="35850" name="Picture 10" descr="http://grecova.files.wordpress.com/2009/12/4_shapokl2.jpg"/>
          <p:cNvPicPr>
            <a:picLocks noChangeAspect="1" noChangeArrowheads="1"/>
          </p:cNvPicPr>
          <p:nvPr/>
        </p:nvPicPr>
        <p:blipFill>
          <a:blip r:embed="rId5"/>
          <a:srcRect l="17777" t="7864" r="17223" b="5675"/>
          <a:stretch>
            <a:fillRect/>
          </a:stretch>
        </p:blipFill>
        <p:spPr bwMode="auto">
          <a:xfrm>
            <a:off x="1142976" y="4000504"/>
            <a:ext cx="159821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Georgia" pitchFamily="18" charset="0"/>
              </a:rPr>
              <a:t>Конкурс-игра «Устами младенца»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 сказкам А.С. Пушкина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3257544" cy="78581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А.С. Пушкин</a:t>
            </a:r>
            <a:endParaRPr lang="ru-RU" dirty="0"/>
          </a:p>
        </p:txBody>
      </p:sp>
      <p:pic>
        <p:nvPicPr>
          <p:cNvPr id="36866" name="Picture 2" descr="http://www.hrono.info/img/pisateli/push_kip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00174"/>
            <a:ext cx="4286280" cy="5227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Georgia" pitchFamily="18" charset="0"/>
              </a:rPr>
              <a:t>Конкурс-игра «Устами младенца»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 сказкам А.С. Пушкина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5"/>
            <a:ext cx="8572560" cy="214314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Это такой предмет, он не волшебный, но если б его не было, то не было бы и сказки.</a:t>
            </a:r>
          </a:p>
          <a:p>
            <a:pPr lvl="0"/>
            <a:r>
              <a:rPr lang="ru-RU" dirty="0" smtClean="0"/>
              <a:t>Эта вещь длинная и крепкая.</a:t>
            </a:r>
          </a:p>
          <a:p>
            <a:pPr lvl="0"/>
            <a:r>
              <a:rPr lang="ru-RU" dirty="0" smtClean="0"/>
              <a:t>Но она как бы вся рваная.</a:t>
            </a:r>
          </a:p>
          <a:p>
            <a:pPr lvl="0"/>
            <a:r>
              <a:rPr lang="ru-RU" dirty="0" smtClean="0"/>
              <a:t>Ею можно кого-то поймать.</a:t>
            </a:r>
          </a:p>
        </p:txBody>
      </p:sp>
      <p:pic>
        <p:nvPicPr>
          <p:cNvPr id="37890" name="Picture 2" descr="http://multjashki.net/img_kadr/skazka.o.rybake.i.rybke.avi.imag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81400"/>
            <a:ext cx="43815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Georgia" pitchFamily="18" charset="0"/>
              </a:rPr>
              <a:t>Конкурс-игра «Устами младенца»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 сказкам А.С. Пушкина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4857784" cy="400052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Это одежда, но не совсем, просто одежда из неё состоит.</a:t>
            </a:r>
          </a:p>
          <a:p>
            <a:pPr lvl="0"/>
            <a:r>
              <a:rPr lang="ru-RU" dirty="0" smtClean="0"/>
              <a:t>В неё одеты много героев из одной сказки.</a:t>
            </a:r>
          </a:p>
          <a:p>
            <a:pPr lvl="0"/>
            <a:r>
              <a:rPr lang="ru-RU" dirty="0" smtClean="0"/>
              <a:t>Она блестит.</a:t>
            </a:r>
          </a:p>
          <a:p>
            <a:pPr lvl="0"/>
            <a:r>
              <a:rPr lang="ru-RU" dirty="0" smtClean="0"/>
              <a:t>А в сказке сказано, что «как жар горит».</a:t>
            </a:r>
          </a:p>
          <a:p>
            <a:pPr lvl="0"/>
            <a:r>
              <a:rPr lang="ru-RU" dirty="0" smtClean="0"/>
              <a:t>Это есть и у рыбок.</a:t>
            </a:r>
            <a:endParaRPr lang="ru-RU" dirty="0"/>
          </a:p>
        </p:txBody>
      </p:sp>
      <p:pic>
        <p:nvPicPr>
          <p:cNvPr id="38918" name="Picture 6" descr="http://www.kuzbass.ru/moshkow/koi/LITRA/PUSHKIN/saltan/saltan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05056"/>
            <a:ext cx="4071934" cy="5421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Georgia" pitchFamily="18" charset="0"/>
              </a:rPr>
              <a:t>Конкурс-игра «Устами младенца»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 сказкам А.С. Пушкина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4857784" cy="392909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Это бедный человек и плохо одетый.</a:t>
            </a:r>
          </a:p>
          <a:p>
            <a:pPr lvl="0"/>
            <a:r>
              <a:rPr lang="ru-RU" dirty="0" smtClean="0"/>
              <a:t>У него нет денег, но он работает, только не на работе.</a:t>
            </a:r>
          </a:p>
          <a:p>
            <a:pPr lvl="0"/>
            <a:r>
              <a:rPr lang="ru-RU" dirty="0" smtClean="0"/>
              <a:t>Он добрый и сильный. Он никого не обижает, но может и обидеть.</a:t>
            </a:r>
          </a:p>
          <a:p>
            <a:pPr lvl="0"/>
            <a:r>
              <a:rPr lang="ru-RU" dirty="0" smtClean="0"/>
              <a:t>Он больно щёлкнул одного дядьку по лбу.</a:t>
            </a:r>
            <a:endParaRPr lang="ru-RU" dirty="0"/>
          </a:p>
        </p:txBody>
      </p:sp>
      <p:pic>
        <p:nvPicPr>
          <p:cNvPr id="39940" name="Picture 4" descr="http://religion.ng.ru/images/2006-09-20/16-1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14488"/>
            <a:ext cx="4143372" cy="4957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Georgia" pitchFamily="18" charset="0"/>
              </a:rPr>
              <a:t>Конкурс-игра «Устами младенца»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 сказкам А.С. Пушкина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4857784" cy="392909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Она красивая, очень даже красивая.</a:t>
            </a:r>
          </a:p>
          <a:p>
            <a:pPr lvl="0"/>
            <a:r>
              <a:rPr lang="ru-RU" dirty="0" smtClean="0"/>
              <a:t>Она волшебная.</a:t>
            </a:r>
          </a:p>
          <a:p>
            <a:pPr lvl="0"/>
            <a:r>
              <a:rPr lang="ru-RU" dirty="0" smtClean="0"/>
              <a:t>Она царица, наверное.</a:t>
            </a:r>
          </a:p>
          <a:p>
            <a:pPr lvl="0"/>
            <a:r>
              <a:rPr lang="ru-RU" dirty="0" smtClean="0"/>
              <a:t>Она может выполнить любые просьбы.</a:t>
            </a:r>
          </a:p>
          <a:p>
            <a:pPr lvl="0"/>
            <a:r>
              <a:rPr lang="ru-RU" dirty="0" smtClean="0"/>
              <a:t>Если её поймать.</a:t>
            </a:r>
            <a:endParaRPr lang="ru-RU" dirty="0"/>
          </a:p>
        </p:txBody>
      </p:sp>
      <p:pic>
        <p:nvPicPr>
          <p:cNvPr id="40966" name="Picture 6" descr="http://www.teremok.in/images/Zolotaja_ribk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5748" y="1857364"/>
            <a:ext cx="424825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Georgia" pitchFamily="18" charset="0"/>
              </a:rPr>
              <a:t>Конкурс-игра «Устами младенца»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 сказкам А.С. Пушкина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4643470" cy="400052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Он очень волшебный. Может, в него превратился волшебник.</a:t>
            </a:r>
          </a:p>
          <a:p>
            <a:pPr lvl="0"/>
            <a:r>
              <a:rPr lang="ru-RU" dirty="0" smtClean="0"/>
              <a:t>Но вообще-то это не человек</a:t>
            </a:r>
          </a:p>
          <a:p>
            <a:pPr lvl="0"/>
            <a:r>
              <a:rPr lang="ru-RU" dirty="0" smtClean="0"/>
              <a:t>В сказке он приносит пользу для страны.</a:t>
            </a:r>
          </a:p>
          <a:p>
            <a:pPr lvl="0"/>
            <a:r>
              <a:rPr lang="ru-RU" dirty="0" smtClean="0"/>
              <a:t>В конце сказки он сильно наказывает царя.</a:t>
            </a:r>
          </a:p>
          <a:p>
            <a:pPr lvl="0"/>
            <a:r>
              <a:rPr lang="ru-RU" dirty="0" smtClean="0"/>
              <a:t>Это птица такая.</a:t>
            </a:r>
            <a:endParaRPr lang="ru-RU" dirty="0"/>
          </a:p>
        </p:txBody>
      </p:sp>
      <p:pic>
        <p:nvPicPr>
          <p:cNvPr id="41988" name="Picture 4" descr="http://3.bp.blogspot.com/_vYPIDwOMhm4/RzxQfVpX5BI/AAAAAAAAE5s/Cmb2k541c84/s400/Serov0096.jpg"/>
          <p:cNvPicPr>
            <a:picLocks noChangeAspect="1" noChangeArrowheads="1"/>
          </p:cNvPicPr>
          <p:nvPr/>
        </p:nvPicPr>
        <p:blipFill>
          <a:blip r:embed="rId2"/>
          <a:srcRect b="11874"/>
          <a:stretch>
            <a:fillRect/>
          </a:stretch>
        </p:blipFill>
        <p:spPr bwMode="auto">
          <a:xfrm>
            <a:off x="4764952" y="1643050"/>
            <a:ext cx="4379048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капитанов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«От мухи до слона»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1643050"/>
            <a:ext cx="4929222" cy="507209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Муха…  </a:t>
            </a:r>
          </a:p>
          <a:p>
            <a:r>
              <a:rPr lang="ru-RU" dirty="0" smtClean="0"/>
              <a:t>Удав..  </a:t>
            </a:r>
          </a:p>
          <a:p>
            <a:r>
              <a:rPr lang="ru-RU" dirty="0" smtClean="0"/>
              <a:t>Ослик …  </a:t>
            </a:r>
          </a:p>
          <a:p>
            <a:r>
              <a:rPr lang="ru-RU" dirty="0" smtClean="0"/>
              <a:t>Братец…  </a:t>
            </a:r>
          </a:p>
          <a:p>
            <a:r>
              <a:rPr lang="ru-RU" dirty="0" smtClean="0"/>
              <a:t>Обезьяна…  </a:t>
            </a:r>
          </a:p>
          <a:p>
            <a:r>
              <a:rPr lang="ru-RU" dirty="0" smtClean="0"/>
              <a:t>Пудель …</a:t>
            </a:r>
          </a:p>
          <a:p>
            <a:r>
              <a:rPr lang="ru-RU" dirty="0" smtClean="0"/>
              <a:t>Сивка …</a:t>
            </a:r>
          </a:p>
          <a:p>
            <a:r>
              <a:rPr lang="ru-RU" dirty="0" smtClean="0"/>
              <a:t>Лиса…  </a:t>
            </a:r>
          </a:p>
          <a:p>
            <a:r>
              <a:rPr lang="ru-RU" dirty="0" smtClean="0"/>
              <a:t>Змей …</a:t>
            </a:r>
          </a:p>
          <a:p>
            <a:r>
              <a:rPr lang="ru-RU" dirty="0" smtClean="0"/>
              <a:t>Пчела …</a:t>
            </a:r>
          </a:p>
          <a:p>
            <a:r>
              <a:rPr lang="ru-RU" dirty="0" smtClean="0"/>
              <a:t>Курочка…</a:t>
            </a:r>
          </a:p>
          <a:p>
            <a:r>
              <a:rPr lang="ru-RU" dirty="0" smtClean="0"/>
              <a:t>Черепаха…</a:t>
            </a:r>
          </a:p>
          <a:p>
            <a:r>
              <a:rPr lang="ru-RU" dirty="0" smtClean="0"/>
              <a:t>Оленёнок…</a:t>
            </a:r>
          </a:p>
          <a:p>
            <a:r>
              <a:rPr lang="ru-RU" dirty="0" smtClean="0"/>
              <a:t>Конёк…</a:t>
            </a:r>
          </a:p>
          <a:p>
            <a:r>
              <a:rPr lang="ru-RU" dirty="0" smtClean="0"/>
              <a:t>Поросёнок…</a:t>
            </a:r>
          </a:p>
          <a:p>
            <a:r>
              <a:rPr lang="ru-RU" dirty="0" err="1" smtClean="0"/>
              <a:t>Винни</a:t>
            </a:r>
            <a:r>
              <a:rPr lang="ru-RU" dirty="0" smtClean="0"/>
              <a:t>…  </a:t>
            </a:r>
          </a:p>
          <a:p>
            <a:r>
              <a:rPr lang="ru-RU" dirty="0" smtClean="0"/>
              <a:t>Крокодил…</a:t>
            </a:r>
          </a:p>
          <a:p>
            <a:r>
              <a:rPr lang="ru-RU" dirty="0" smtClean="0"/>
              <a:t>Акула…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2214554"/>
            <a:ext cx="42862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Raavi" pitchFamily="2"/>
              </a:rPr>
              <a:t>Задание: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Raavi" pitchFamily="2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Raavi" pitchFamily="2"/>
              </a:rPr>
              <a:t>дописать на карточке недостающие части имён литературных героев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Raavi" pitchFamily="2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Raav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Georgia" pitchFamily="18" charset="0"/>
              </a:rPr>
              <a:t>Конкурс-игра «Устами младенца»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 сказкам А.С. Пушкина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4"/>
            <a:ext cx="5000660" cy="392909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Это предмет. Он деревянный, но может, и не совсем.</a:t>
            </a:r>
          </a:p>
          <a:p>
            <a:pPr lvl="0"/>
            <a:r>
              <a:rPr lang="ru-RU" dirty="0" smtClean="0"/>
              <a:t>Он может плыть.</a:t>
            </a:r>
          </a:p>
          <a:p>
            <a:pPr lvl="0"/>
            <a:r>
              <a:rPr lang="ru-RU" dirty="0" smtClean="0"/>
              <a:t>Но может и утонуть, если есть щели.</a:t>
            </a:r>
          </a:p>
          <a:p>
            <a:pPr lvl="0"/>
            <a:r>
              <a:rPr lang="ru-RU" dirty="0" smtClean="0"/>
              <a:t>В нём много человек поместится.</a:t>
            </a:r>
          </a:p>
          <a:p>
            <a:pPr lvl="0"/>
            <a:r>
              <a:rPr lang="ru-RU" dirty="0" smtClean="0"/>
              <a:t>А в сказке там были двое.</a:t>
            </a:r>
          </a:p>
          <a:p>
            <a:pPr lvl="0"/>
            <a:r>
              <a:rPr lang="ru-RU" dirty="0" smtClean="0"/>
              <a:t>Они не утонули, а выбрались на берег.</a:t>
            </a:r>
          </a:p>
        </p:txBody>
      </p:sp>
      <p:pic>
        <p:nvPicPr>
          <p:cNvPr id="43012" name="Picture 4" descr="http://www.kuzbass.ru/moshkow/koi/LITRA/PUSHKIN/saltan/saltan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021" y="1544106"/>
            <a:ext cx="3990979" cy="5313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Georgia" pitchFamily="18" charset="0"/>
              </a:rPr>
              <a:t>Конкурс-игра «Устами младенца»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 сказкам А.С. Пушкина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5357850" cy="478634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Это такая тётенька. Она злая.</a:t>
            </a:r>
          </a:p>
          <a:p>
            <a:pPr lvl="0"/>
            <a:r>
              <a:rPr lang="ru-RU" dirty="0" smtClean="0"/>
              <a:t>Она, может, и не злая, просто боится.</a:t>
            </a:r>
          </a:p>
          <a:p>
            <a:pPr lvl="0"/>
            <a:r>
              <a:rPr lang="ru-RU" dirty="0" smtClean="0"/>
              <a:t>Она боится царицу.</a:t>
            </a:r>
          </a:p>
          <a:p>
            <a:pPr lvl="0"/>
            <a:r>
              <a:rPr lang="ru-RU" dirty="0" smtClean="0"/>
              <a:t>Царица злая, а если бы была добрая, то и сказки бы не было или была бы совсем другая.</a:t>
            </a:r>
          </a:p>
          <a:p>
            <a:pPr lvl="0"/>
            <a:r>
              <a:rPr lang="ru-RU" dirty="0" smtClean="0"/>
              <a:t>Эта тётенька служанка и у неё плохое имя. </a:t>
            </a:r>
          </a:p>
          <a:p>
            <a:pPr lvl="0"/>
            <a:r>
              <a:rPr lang="ru-RU" dirty="0" smtClean="0"/>
              <a:t>Это не имя, а прозвище. Наверное, она делает грязную работу и одета в чёрную одежду.</a:t>
            </a:r>
            <a:endParaRPr lang="ru-RU" dirty="0"/>
          </a:p>
        </p:txBody>
      </p:sp>
      <p:pic>
        <p:nvPicPr>
          <p:cNvPr id="44034" name="Picture 2" descr="http://s53.radikal.ru/i142/0908/48/aab6cd22185a.jpg"/>
          <p:cNvPicPr>
            <a:picLocks noChangeAspect="1" noChangeArrowheads="1"/>
          </p:cNvPicPr>
          <p:nvPr/>
        </p:nvPicPr>
        <p:blipFill>
          <a:blip r:embed="rId2"/>
          <a:srcRect l="55981" t="54626"/>
          <a:stretch>
            <a:fillRect/>
          </a:stretch>
        </p:blipFill>
        <p:spPr bwMode="auto">
          <a:xfrm>
            <a:off x="5572132" y="1476042"/>
            <a:ext cx="3571868" cy="5381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«Эрудит»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5143536" cy="4714908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sz="6000" i="1" dirty="0" smtClean="0">
                <a:latin typeface="Monotype Corsiva" pitchFamily="66" charset="0"/>
              </a:rPr>
              <a:t>СНЕГУРОЧКА</a:t>
            </a:r>
          </a:p>
          <a:p>
            <a:pPr lvl="0" algn="ctr">
              <a:buNone/>
            </a:pPr>
            <a:r>
              <a:rPr lang="ru-RU" sz="3600" i="1" dirty="0" smtClean="0">
                <a:latin typeface="Monotype Corsiva" pitchFamily="66" charset="0"/>
              </a:rPr>
              <a:t>Снег</a:t>
            </a:r>
          </a:p>
          <a:p>
            <a:pPr lvl="0" algn="ctr">
              <a:buNone/>
            </a:pPr>
            <a:r>
              <a:rPr lang="ru-RU" sz="3600" i="1" dirty="0" smtClean="0">
                <a:latin typeface="Monotype Corsiva" pitchFamily="66" charset="0"/>
              </a:rPr>
              <a:t>Урок</a:t>
            </a:r>
          </a:p>
          <a:p>
            <a:pPr lvl="0" algn="ctr">
              <a:buNone/>
            </a:pPr>
            <a:r>
              <a:rPr lang="ru-RU" sz="3600" i="1" dirty="0" smtClean="0">
                <a:latin typeface="Monotype Corsiva" pitchFamily="66" charset="0"/>
              </a:rPr>
              <a:t>Речка</a:t>
            </a:r>
          </a:p>
          <a:p>
            <a:pPr lvl="0" algn="ctr">
              <a:buNone/>
            </a:pPr>
            <a:r>
              <a:rPr lang="ru-RU" sz="3600" i="1" dirty="0" err="1" smtClean="0">
                <a:latin typeface="Monotype Corsiva" pitchFamily="66" charset="0"/>
              </a:rPr>
              <a:t>Негр</a:t>
            </a:r>
            <a:endParaRPr lang="ru-RU" sz="3600" i="1" dirty="0" smtClean="0">
              <a:latin typeface="Monotype Corsiva" pitchFamily="66" charset="0"/>
            </a:endParaRPr>
          </a:p>
          <a:p>
            <a:pPr lvl="0" algn="ctr">
              <a:buNone/>
            </a:pPr>
            <a:r>
              <a:rPr lang="ru-RU" sz="3600" i="1" dirty="0" smtClean="0">
                <a:latin typeface="Monotype Corsiva" pitchFamily="66" charset="0"/>
              </a:rPr>
              <a:t>Сено</a:t>
            </a:r>
          </a:p>
          <a:p>
            <a:pPr lvl="0" algn="ctr">
              <a:buNone/>
            </a:pPr>
            <a:r>
              <a:rPr lang="ru-RU" sz="3600" i="1" dirty="0" smtClean="0">
                <a:latin typeface="Monotype Corsiva" pitchFamily="66" charset="0"/>
              </a:rPr>
              <a:t>Урон</a:t>
            </a:r>
          </a:p>
          <a:p>
            <a:pPr lvl="0" algn="ctr">
              <a:buNone/>
            </a:pP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45058" name="Picture 2" descr="http://img0.liveinternet.ru/images/attach/c/0/52/609/52609508_1261169920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687076"/>
            <a:ext cx="3714744" cy="517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Жил-был поп,</a:t>
            </a:r>
          </a:p>
          <a:p>
            <a:r>
              <a:rPr lang="ru-RU" sz="3600" dirty="0" smtClean="0"/>
              <a:t>Толоконный лоб…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Жил-был поп,</a:t>
            </a:r>
          </a:p>
          <a:p>
            <a:r>
              <a:rPr lang="ru-RU" sz="3600" dirty="0" smtClean="0"/>
              <a:t>Толоконный лоб…</a:t>
            </a:r>
          </a:p>
          <a:p>
            <a:r>
              <a:rPr lang="ru-RU" sz="3600" dirty="0" smtClean="0"/>
              <a:t>Пошёл поп по базару</a:t>
            </a:r>
          </a:p>
          <a:p>
            <a:r>
              <a:rPr lang="ru-RU" sz="3600" dirty="0" smtClean="0"/>
              <a:t>Посмотреть кой-какого товару…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1000" dirty="0" smtClean="0"/>
          </a:p>
          <a:p>
            <a:pPr marL="0" lvl="0" indent="0" algn="ctr">
              <a:buNone/>
            </a:pPr>
            <a:r>
              <a:rPr lang="ru-RU" sz="3600" dirty="0" smtClean="0"/>
              <a:t>А.С. Пушкин </a:t>
            </a:r>
          </a:p>
          <a:p>
            <a:pPr marL="0" lvl="0" indent="0" algn="ctr">
              <a:buNone/>
            </a:pPr>
            <a:r>
              <a:rPr lang="ru-RU" sz="3600" dirty="0" smtClean="0"/>
              <a:t>«Сказка о попе и о работнике его </a:t>
            </a:r>
            <a:r>
              <a:rPr lang="ru-RU" sz="3600" dirty="0" err="1" smtClean="0"/>
              <a:t>Балде</a:t>
            </a:r>
            <a:r>
              <a:rPr lang="ru-RU" sz="3600" dirty="0" smtClean="0"/>
              <a:t>»</a:t>
            </a:r>
          </a:p>
        </p:txBody>
      </p:sp>
      <p:pic>
        <p:nvPicPr>
          <p:cNvPr id="46084" name="Picture 4" descr="http://www.as-pushkin.ru/img/tale/0_1.jpg"/>
          <p:cNvPicPr>
            <a:picLocks noChangeAspect="1" noChangeArrowheads="1"/>
          </p:cNvPicPr>
          <p:nvPr/>
        </p:nvPicPr>
        <p:blipFill>
          <a:blip r:embed="rId2"/>
          <a:srcRect t="4167" b="4166"/>
          <a:stretch>
            <a:fillRect/>
          </a:stretch>
        </p:blipFill>
        <p:spPr bwMode="auto">
          <a:xfrm>
            <a:off x="7558086" y="1571612"/>
            <a:ext cx="1585913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Белая берёза </a:t>
            </a:r>
          </a:p>
          <a:p>
            <a:r>
              <a:rPr lang="ru-RU" sz="3600" dirty="0" smtClean="0"/>
              <a:t>Под моим окном…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Белая берёза </a:t>
            </a:r>
          </a:p>
          <a:p>
            <a:r>
              <a:rPr lang="ru-RU" sz="3600" dirty="0" smtClean="0"/>
              <a:t>Под моим окном…</a:t>
            </a:r>
          </a:p>
          <a:p>
            <a:r>
              <a:rPr lang="ru-RU" sz="3600" dirty="0" smtClean="0"/>
              <a:t>Принакрылась снегом, </a:t>
            </a:r>
          </a:p>
          <a:p>
            <a:r>
              <a:rPr lang="ru-RU" sz="3600" dirty="0" smtClean="0"/>
              <a:t>Точно серебром.</a:t>
            </a:r>
          </a:p>
          <a:p>
            <a:pPr>
              <a:buNone/>
            </a:pPr>
            <a:endParaRPr lang="ru-RU" sz="2400" dirty="0" smtClean="0"/>
          </a:p>
          <a:p>
            <a:pPr lvl="0">
              <a:buNone/>
            </a:pPr>
            <a:r>
              <a:rPr lang="ru-RU" sz="3600" dirty="0" smtClean="0"/>
              <a:t>     С.А. Есенин «Берёза»</a:t>
            </a:r>
          </a:p>
          <a:p>
            <a:endParaRPr lang="ru-RU" sz="3600" dirty="0"/>
          </a:p>
        </p:txBody>
      </p:sp>
      <p:pic>
        <p:nvPicPr>
          <p:cNvPr id="47106" name="Picture 2" descr="http://www.lensart.ru/picturecontent-pid-60a3-et-33e084b"/>
          <p:cNvPicPr>
            <a:picLocks noChangeAspect="1" noChangeArrowheads="1"/>
          </p:cNvPicPr>
          <p:nvPr/>
        </p:nvPicPr>
        <p:blipFill>
          <a:blip r:embed="rId2"/>
          <a:srcRect l="4747" t="3138" r="5063" b="2719"/>
          <a:stretch>
            <a:fillRect/>
          </a:stretch>
        </p:blipFill>
        <p:spPr bwMode="auto">
          <a:xfrm>
            <a:off x="5786446" y="1556599"/>
            <a:ext cx="3357554" cy="5301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Уж небо осенью дышало,</a:t>
            </a:r>
          </a:p>
          <a:p>
            <a:r>
              <a:rPr lang="ru-RU" sz="3600" dirty="0" smtClean="0"/>
              <a:t>Уж реже солнышко блистало…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8572560" cy="4572032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Уж небо осенью дышало,</a:t>
            </a:r>
          </a:p>
          <a:p>
            <a:r>
              <a:rPr lang="ru-RU" sz="3600" dirty="0" smtClean="0"/>
              <a:t>Уж реже солнышко блистало,</a:t>
            </a:r>
          </a:p>
          <a:p>
            <a:r>
              <a:rPr lang="ru-RU" sz="3600" dirty="0" smtClean="0"/>
              <a:t>Короче становился день,</a:t>
            </a:r>
          </a:p>
          <a:p>
            <a:r>
              <a:rPr lang="ru-RU" sz="3600" dirty="0" smtClean="0"/>
              <a:t>Лесов таинственная сень </a:t>
            </a:r>
          </a:p>
          <a:p>
            <a:r>
              <a:rPr lang="ru-RU" sz="3600" dirty="0" smtClean="0"/>
              <a:t>С печальным шумом обнажалась…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900" dirty="0" smtClean="0"/>
          </a:p>
          <a:p>
            <a:pPr lvl="0" algn="ctr">
              <a:buNone/>
            </a:pPr>
            <a:r>
              <a:rPr lang="ru-RU" sz="3600" dirty="0" smtClean="0"/>
              <a:t>А.С. Пушкин </a:t>
            </a:r>
          </a:p>
          <a:p>
            <a:pPr lvl="0" algn="ctr">
              <a:buNone/>
            </a:pPr>
            <a:r>
              <a:rPr lang="ru-RU" sz="3600" dirty="0" smtClean="0"/>
              <a:t>«Уж небо осенью дышало…»</a:t>
            </a:r>
          </a:p>
        </p:txBody>
      </p:sp>
      <p:pic>
        <p:nvPicPr>
          <p:cNvPr id="50178" name="Picture 2" descr="http://s14.radikal.ru/i187/0908/d0/7f42f51e8f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571612"/>
            <a:ext cx="285748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Жил человек рассеянный </a:t>
            </a:r>
          </a:p>
          <a:p>
            <a:r>
              <a:rPr lang="ru-RU" sz="3600" dirty="0" smtClean="0"/>
              <a:t>На улице </a:t>
            </a:r>
            <a:r>
              <a:rPr lang="ru-RU" sz="3600" dirty="0" err="1" smtClean="0"/>
              <a:t>Бассейной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Сел он утром на кровать…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капитанов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«От мухи до слона»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1571612"/>
            <a:ext cx="5214974" cy="514353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Муха… (Цокотуха)</a:t>
            </a:r>
          </a:p>
          <a:p>
            <a:r>
              <a:rPr lang="ru-RU" dirty="0" smtClean="0"/>
              <a:t>Удав… (</a:t>
            </a:r>
            <a:r>
              <a:rPr lang="ru-RU" dirty="0" err="1" smtClean="0"/>
              <a:t>Каа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Ослик … (</a:t>
            </a:r>
            <a:r>
              <a:rPr lang="ru-RU" dirty="0" err="1" smtClean="0"/>
              <a:t>Иа-Иа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Братец… (Кролик)</a:t>
            </a:r>
          </a:p>
          <a:p>
            <a:r>
              <a:rPr lang="ru-RU" dirty="0" smtClean="0"/>
              <a:t>Обезьяна… (</a:t>
            </a:r>
            <a:r>
              <a:rPr lang="ru-RU" dirty="0" err="1" smtClean="0"/>
              <a:t>Чичи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Пудель… (</a:t>
            </a:r>
            <a:r>
              <a:rPr lang="ru-RU" dirty="0" err="1" smtClean="0"/>
              <a:t>Артемон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Сивка… (Бурка)</a:t>
            </a:r>
          </a:p>
          <a:p>
            <a:r>
              <a:rPr lang="ru-RU" dirty="0" smtClean="0"/>
              <a:t>Лиса… (Алиса)</a:t>
            </a:r>
          </a:p>
          <a:p>
            <a:r>
              <a:rPr lang="ru-RU" dirty="0" smtClean="0"/>
              <a:t>Змей… (Горыныч)</a:t>
            </a:r>
          </a:p>
          <a:p>
            <a:r>
              <a:rPr lang="ru-RU" dirty="0" smtClean="0"/>
              <a:t>Пчела… (Майя)</a:t>
            </a:r>
          </a:p>
          <a:p>
            <a:r>
              <a:rPr lang="ru-RU" dirty="0" smtClean="0"/>
              <a:t>Курочка… (Ряба)</a:t>
            </a:r>
          </a:p>
          <a:p>
            <a:r>
              <a:rPr lang="ru-RU" dirty="0" smtClean="0"/>
              <a:t>Черепаха… (</a:t>
            </a:r>
            <a:r>
              <a:rPr lang="ru-RU" dirty="0" err="1" smtClean="0"/>
              <a:t>Тортила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Оленёнок… (</a:t>
            </a:r>
            <a:r>
              <a:rPr lang="ru-RU" dirty="0" err="1" smtClean="0"/>
              <a:t>Бемби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Конёк… (Горбунок)</a:t>
            </a:r>
          </a:p>
          <a:p>
            <a:r>
              <a:rPr lang="ru-RU" dirty="0" smtClean="0"/>
              <a:t>Поросёнок… (Пятачок)</a:t>
            </a:r>
          </a:p>
          <a:p>
            <a:r>
              <a:rPr lang="ru-RU" dirty="0" err="1" smtClean="0"/>
              <a:t>Винни</a:t>
            </a:r>
            <a:r>
              <a:rPr lang="ru-RU" dirty="0" smtClean="0"/>
              <a:t>… (Пух)</a:t>
            </a:r>
          </a:p>
          <a:p>
            <a:r>
              <a:rPr lang="ru-RU" dirty="0" smtClean="0"/>
              <a:t>Крокодил… (Гена)</a:t>
            </a:r>
          </a:p>
          <a:p>
            <a:r>
              <a:rPr lang="ru-RU" dirty="0" smtClean="0"/>
              <a:t>Акула… (</a:t>
            </a:r>
            <a:r>
              <a:rPr lang="ru-RU" dirty="0" err="1" smtClean="0"/>
              <a:t>Каракула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8610" name="Picture 2" descr="http://mults.spb.ru/screen/muha_cokotuha_1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000396" cy="2253631"/>
          </a:xfrm>
          <a:prstGeom prst="rect">
            <a:avLst/>
          </a:prstGeom>
          <a:noFill/>
        </p:spPr>
      </p:pic>
      <p:pic>
        <p:nvPicPr>
          <p:cNvPr id="68612" name="Picture 4" descr="Винни-Пух и день забо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643050"/>
            <a:ext cx="3131543" cy="2527872"/>
          </a:xfrm>
          <a:prstGeom prst="rect">
            <a:avLst/>
          </a:prstGeom>
          <a:noFill/>
        </p:spPr>
      </p:pic>
      <p:pic>
        <p:nvPicPr>
          <p:cNvPr id="68614" name="Picture 6" descr="http://slavs.org.ua/img/konek_gorbun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2948228" cy="2428892"/>
          </a:xfrm>
          <a:prstGeom prst="rect">
            <a:avLst/>
          </a:prstGeom>
          <a:noFill/>
        </p:spPr>
      </p:pic>
      <p:pic>
        <p:nvPicPr>
          <p:cNvPr id="68620" name="Picture 12" descr="http://nkozlov.ru/upload/images/0703/07032212213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286256"/>
            <a:ext cx="3000531" cy="2208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929222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Жил человек рассеянный </a:t>
            </a:r>
          </a:p>
          <a:p>
            <a:r>
              <a:rPr lang="ru-RU" sz="3600" dirty="0" smtClean="0"/>
              <a:t>На улице </a:t>
            </a:r>
            <a:r>
              <a:rPr lang="ru-RU" sz="3600" dirty="0" err="1" smtClean="0"/>
              <a:t>Бассейной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Сел он утром на кровать,</a:t>
            </a:r>
          </a:p>
          <a:p>
            <a:r>
              <a:rPr lang="ru-RU" sz="3600" dirty="0" smtClean="0"/>
              <a:t>Стал рубашку надевать,</a:t>
            </a:r>
          </a:p>
          <a:p>
            <a:r>
              <a:rPr lang="ru-RU" sz="3600" dirty="0" smtClean="0"/>
              <a:t>В рукава просунул руки – </a:t>
            </a:r>
          </a:p>
          <a:p>
            <a:r>
              <a:rPr lang="ru-RU" sz="3600" dirty="0" smtClean="0"/>
              <a:t>Оказалось, это брюки…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С.Я. Маршак «Вот какой рассеянный»</a:t>
            </a:r>
            <a:endParaRPr lang="ru-RU" sz="3600" dirty="0"/>
          </a:p>
        </p:txBody>
      </p:sp>
      <p:pic>
        <p:nvPicPr>
          <p:cNvPr id="52226" name="Picture 2" descr="http://s-marshak.ru/illustr/konashevich/konashevich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714488"/>
            <a:ext cx="3071802" cy="3913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Однажды, в студёную зимнюю пору</a:t>
            </a:r>
          </a:p>
          <a:p>
            <a:r>
              <a:rPr lang="ru-RU" sz="3600" dirty="0" smtClean="0"/>
              <a:t>Я из лесу вышел…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572560" cy="5072098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Однажды, в студёную зимнюю пору</a:t>
            </a:r>
          </a:p>
          <a:p>
            <a:r>
              <a:rPr lang="ru-RU" sz="3600" dirty="0" smtClean="0"/>
              <a:t>Я из лесу вышел.</a:t>
            </a:r>
          </a:p>
          <a:p>
            <a:r>
              <a:rPr lang="ru-RU" sz="3600" dirty="0" smtClean="0"/>
              <a:t>Был сильный мороз.</a:t>
            </a:r>
          </a:p>
          <a:p>
            <a:r>
              <a:rPr lang="ru-RU" sz="3600" dirty="0" smtClean="0"/>
              <a:t>Гляжу, поднимается медленно в гору</a:t>
            </a:r>
          </a:p>
          <a:p>
            <a:r>
              <a:rPr lang="ru-RU" sz="3600" dirty="0" smtClean="0"/>
              <a:t>Лошадка, везущая хворосту воз…</a:t>
            </a:r>
          </a:p>
          <a:p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                     Н.А. Некрасов </a:t>
            </a:r>
          </a:p>
          <a:p>
            <a:pPr>
              <a:buNone/>
            </a:pPr>
            <a:r>
              <a:rPr lang="ru-RU" sz="3600" dirty="0" smtClean="0"/>
              <a:t>                    «Крестьянские дети»</a:t>
            </a:r>
            <a:endParaRPr lang="ru-RU" sz="3600" dirty="0"/>
          </a:p>
        </p:txBody>
      </p:sp>
      <p:pic>
        <p:nvPicPr>
          <p:cNvPr id="55298" name="Picture 2" descr="http://festival.1september.ru/articles/510666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396611"/>
            <a:ext cx="2071670" cy="2461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Ехали медведи </a:t>
            </a:r>
          </a:p>
          <a:p>
            <a:r>
              <a:rPr lang="ru-RU" sz="3600" dirty="0" smtClean="0"/>
              <a:t>На велосипеде.</a:t>
            </a:r>
          </a:p>
          <a:p>
            <a:r>
              <a:rPr lang="ru-RU" sz="3600" dirty="0" smtClean="0"/>
              <a:t>А за ними кот…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«Продолжи стихотворение»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857784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Ехали медведи </a:t>
            </a:r>
          </a:p>
          <a:p>
            <a:r>
              <a:rPr lang="ru-RU" sz="3600" dirty="0" smtClean="0"/>
              <a:t>На велосипеде.</a:t>
            </a:r>
          </a:p>
          <a:p>
            <a:r>
              <a:rPr lang="ru-RU" sz="3600" dirty="0" smtClean="0"/>
              <a:t>А за ними кот</a:t>
            </a:r>
          </a:p>
          <a:p>
            <a:r>
              <a:rPr lang="ru-RU" sz="3600" dirty="0" smtClean="0"/>
              <a:t>Задом наперёд.</a:t>
            </a:r>
          </a:p>
          <a:p>
            <a:r>
              <a:rPr lang="ru-RU" sz="3600" dirty="0" smtClean="0"/>
              <a:t>А за ним комарики </a:t>
            </a:r>
          </a:p>
          <a:p>
            <a:r>
              <a:rPr lang="ru-RU" sz="3600" dirty="0" smtClean="0"/>
              <a:t>На воздушном шарике.</a:t>
            </a:r>
          </a:p>
          <a:p>
            <a:pPr>
              <a:buNone/>
            </a:pPr>
            <a:endParaRPr lang="ru-RU" sz="2000" dirty="0" smtClean="0"/>
          </a:p>
          <a:p>
            <a:pPr lvl="0" algn="ctr">
              <a:buNone/>
            </a:pPr>
            <a:r>
              <a:rPr lang="ru-RU" sz="3600" dirty="0" smtClean="0"/>
              <a:t>К.И. Чуковский «</a:t>
            </a:r>
            <a:r>
              <a:rPr lang="ru-RU" sz="3600" dirty="0" err="1" smtClean="0"/>
              <a:t>Тараканище</a:t>
            </a:r>
            <a:r>
              <a:rPr lang="ru-RU" sz="3600" dirty="0" smtClean="0"/>
              <a:t>»</a:t>
            </a:r>
          </a:p>
        </p:txBody>
      </p:sp>
      <p:pic>
        <p:nvPicPr>
          <p:cNvPr id="57346" name="Picture 2" descr="http://s55.radikal.ru/i148/0808/d8/f9e3f28f5ac8.jpg"/>
          <p:cNvPicPr>
            <a:picLocks noChangeAspect="1" noChangeArrowheads="1"/>
          </p:cNvPicPr>
          <p:nvPr/>
        </p:nvPicPr>
        <p:blipFill>
          <a:blip r:embed="rId2"/>
          <a:srcRect t="6818" b="12799"/>
          <a:stretch>
            <a:fillRect/>
          </a:stretch>
        </p:blipFill>
        <p:spPr bwMode="auto">
          <a:xfrm>
            <a:off x="5642952" y="1643050"/>
            <a:ext cx="350104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«Стихотворный»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u="sng" dirty="0" smtClean="0"/>
              <a:t>Задание: </a:t>
            </a:r>
            <a:r>
              <a:rPr lang="ru-RU" sz="3600" i="1" dirty="0" smtClean="0"/>
              <a:t>сочинить по предложенным рифмам небольшое стихотворение</a:t>
            </a:r>
          </a:p>
          <a:p>
            <a:pPr>
              <a:buNone/>
            </a:pPr>
            <a:endParaRPr lang="ru-RU" sz="1000" i="1" dirty="0" smtClean="0"/>
          </a:p>
          <a:p>
            <a:pPr>
              <a:buNone/>
            </a:pPr>
            <a:r>
              <a:rPr lang="ru-RU" sz="3600" dirty="0" smtClean="0"/>
              <a:t>      …лета                               …глазами</a:t>
            </a:r>
          </a:p>
          <a:p>
            <a:pPr>
              <a:buNone/>
            </a:pPr>
            <a:r>
              <a:rPr lang="ru-RU" sz="3600" dirty="0" smtClean="0"/>
              <a:t>      …полевой                        …межу</a:t>
            </a:r>
          </a:p>
          <a:p>
            <a:pPr>
              <a:buNone/>
            </a:pPr>
            <a:r>
              <a:rPr lang="ru-RU" sz="3600" dirty="0" smtClean="0"/>
              <a:t>      …где-то                            …на память</a:t>
            </a:r>
          </a:p>
          <a:p>
            <a:pPr>
              <a:buNone/>
            </a:pPr>
            <a:r>
              <a:rPr lang="ru-RU" sz="3600" dirty="0" smtClean="0"/>
              <a:t>      … домой                           …посажу</a:t>
            </a:r>
          </a:p>
          <a:p>
            <a:endParaRPr lang="ru-RU" sz="3600" dirty="0"/>
          </a:p>
        </p:txBody>
      </p:sp>
      <p:pic>
        <p:nvPicPr>
          <p:cNvPr id="59394" name="Picture 2" descr="http://www.chertyaka.ru/img/moydodyr.gif"/>
          <p:cNvPicPr>
            <a:picLocks noChangeAspect="1" noChangeArrowheads="1"/>
          </p:cNvPicPr>
          <p:nvPr/>
        </p:nvPicPr>
        <p:blipFill>
          <a:blip r:embed="rId2"/>
          <a:srcRect l="12000" r="15999"/>
          <a:stretch>
            <a:fillRect/>
          </a:stretch>
        </p:blipFill>
        <p:spPr bwMode="auto">
          <a:xfrm>
            <a:off x="3500430" y="3643314"/>
            <a:ext cx="2071702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Конкурс «Музыкальный»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Вспомнить и исполнить песни (отрывок) из кино- и мультфильмов. Команды поют по очереди. </a:t>
            </a:r>
          </a:p>
          <a:p>
            <a:pPr>
              <a:buNone/>
            </a:pPr>
            <a:r>
              <a:rPr lang="ru-RU" sz="3600" i="1" dirty="0" smtClean="0"/>
              <a:t>   Кто больше?</a:t>
            </a:r>
            <a:endParaRPr lang="ru-RU" sz="3600" dirty="0"/>
          </a:p>
        </p:txBody>
      </p:sp>
      <p:pic>
        <p:nvPicPr>
          <p:cNvPr id="60418" name="Picture 2" descr="http://pics.livejournal.com/where_are_my_fr/pic/00001e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71943"/>
            <a:ext cx="3712801" cy="2786057"/>
          </a:xfrm>
          <a:prstGeom prst="rect">
            <a:avLst/>
          </a:prstGeom>
          <a:noFill/>
        </p:spPr>
      </p:pic>
      <p:pic>
        <p:nvPicPr>
          <p:cNvPr id="60420" name="Picture 4" descr="http://img11.nnm.ru/7/0/4/4/6/70446421e187c7fc7529b7eeb080052c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74928"/>
            <a:ext cx="3714744" cy="2783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/>
              <a:t>Песня «Если с книгой дружишь ты»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43050"/>
            <a:ext cx="7429552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Если с книгой дружишь ты,</a:t>
            </a:r>
          </a:p>
          <a:p>
            <a:r>
              <a:rPr lang="ru-RU" sz="3600" dirty="0" smtClean="0"/>
              <a:t>Если с книгой дружишь ты – </a:t>
            </a:r>
          </a:p>
          <a:p>
            <a:r>
              <a:rPr lang="ru-RU" sz="3600" dirty="0" smtClean="0"/>
              <a:t>Веселей живётся.</a:t>
            </a:r>
          </a:p>
          <a:p>
            <a:r>
              <a:rPr lang="ru-RU" sz="3600" dirty="0" smtClean="0"/>
              <a:t>А без книги, ты пойми,</a:t>
            </a:r>
          </a:p>
          <a:p>
            <a:r>
              <a:rPr lang="ru-RU" sz="3600" dirty="0" smtClean="0"/>
              <a:t>А без книги, ты пойми,</a:t>
            </a:r>
          </a:p>
          <a:p>
            <a:r>
              <a:rPr lang="ru-RU" sz="3600" dirty="0" smtClean="0"/>
              <a:t>Всё трудней даётся.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/>
              <a:t>Песня «Если с книгой дружишь ты»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43050"/>
            <a:ext cx="7143800" cy="4714908"/>
          </a:xfrm>
        </p:spPr>
        <p:txBody>
          <a:bodyPr>
            <a:normAutofit/>
          </a:bodyPr>
          <a:lstStyle/>
          <a:p>
            <a:r>
              <a:rPr lang="ru-RU" sz="3600" i="1" u="sng" dirty="0" smtClean="0"/>
              <a:t>Припев:</a:t>
            </a:r>
            <a:endParaRPr lang="ru-RU" sz="3600" dirty="0" smtClean="0"/>
          </a:p>
          <a:p>
            <a:r>
              <a:rPr lang="ru-RU" sz="3600" dirty="0" smtClean="0"/>
              <a:t>Что мне А, что мне Б,</a:t>
            </a:r>
          </a:p>
          <a:p>
            <a:r>
              <a:rPr lang="ru-RU" sz="3600" dirty="0" smtClean="0"/>
              <a:t>Что мне А, Б, В, Г, Д,</a:t>
            </a:r>
          </a:p>
          <a:p>
            <a:r>
              <a:rPr lang="ru-RU" sz="3600" dirty="0" smtClean="0"/>
              <a:t>Когда буквы знаю все!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/>
              <a:t>Песня «Если с книгой дружишь ты»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43050"/>
            <a:ext cx="714380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 уроках я всегда,</a:t>
            </a:r>
          </a:p>
          <a:p>
            <a:r>
              <a:rPr lang="ru-RU" sz="3600" dirty="0" smtClean="0"/>
              <a:t>На уроках я всегда</a:t>
            </a:r>
          </a:p>
          <a:p>
            <a:r>
              <a:rPr lang="ru-RU" sz="3600" dirty="0" smtClean="0"/>
              <a:t>Отвечаю чётко.</a:t>
            </a:r>
          </a:p>
          <a:p>
            <a:r>
              <a:rPr lang="ru-RU" sz="3600" dirty="0" smtClean="0"/>
              <a:t>Книга верная моя,</a:t>
            </a:r>
          </a:p>
          <a:p>
            <a:r>
              <a:rPr lang="ru-RU" sz="3600" dirty="0" smtClean="0"/>
              <a:t>Книга верная моя,</a:t>
            </a:r>
          </a:p>
          <a:p>
            <a:r>
              <a:rPr lang="ru-RU" sz="3600" dirty="0" smtClean="0"/>
              <a:t>Мне во всём подмога.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«Портретная галерея»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4357718" cy="50006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Ростом только в три вершка, на спине с двумя горбами, да с аршинными ушами. Он хоть роста небольшого, да сменит коня другого. «Как пущусь да побегу, так и беса настигну»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Конёк-Горбунок. </a:t>
            </a:r>
          </a:p>
          <a:p>
            <a:pPr indent="12700">
              <a:buNone/>
            </a:pPr>
            <a:r>
              <a:rPr lang="ru-RU" dirty="0" smtClean="0"/>
              <a:t>П.П. Ершов </a:t>
            </a:r>
          </a:p>
          <a:p>
            <a:pPr marL="355600" indent="0">
              <a:buNone/>
            </a:pPr>
            <a:r>
              <a:rPr lang="ru-RU" dirty="0" smtClean="0"/>
              <a:t>«Конёк-Горбунок»</a:t>
            </a:r>
            <a:endParaRPr lang="ru-RU" dirty="0"/>
          </a:p>
        </p:txBody>
      </p:sp>
      <p:pic>
        <p:nvPicPr>
          <p:cNvPr id="5" name="Picture 2" descr="http://www.trud.ru/userfiles/gallery/a3/b_a3e76fdef58140fd6a5249700a3a8e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473395"/>
            <a:ext cx="4786314" cy="5384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4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/>
              <a:t>Песня «Если с книгой дружишь ты»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43050"/>
            <a:ext cx="7143800" cy="4714908"/>
          </a:xfrm>
        </p:spPr>
        <p:txBody>
          <a:bodyPr>
            <a:normAutofit/>
          </a:bodyPr>
          <a:lstStyle/>
          <a:p>
            <a:r>
              <a:rPr lang="ru-RU" sz="3600" i="1" u="sng" dirty="0" smtClean="0"/>
              <a:t>Припев:</a:t>
            </a:r>
            <a:endParaRPr lang="ru-RU" sz="3600" dirty="0" smtClean="0"/>
          </a:p>
          <a:p>
            <a:r>
              <a:rPr lang="ru-RU" sz="3600" dirty="0" smtClean="0"/>
              <a:t>Что мне А, что мне Б,</a:t>
            </a:r>
          </a:p>
          <a:p>
            <a:r>
              <a:rPr lang="ru-RU" sz="3600" dirty="0" smtClean="0"/>
              <a:t>Что мне А, Б, В, Г, Д,</a:t>
            </a:r>
          </a:p>
          <a:p>
            <a:r>
              <a:rPr lang="ru-RU" sz="3600" dirty="0" smtClean="0"/>
              <a:t>Когда буквы знаю все!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/>
              <a:t>Песня «Если с книгой дружишь ты»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43050"/>
            <a:ext cx="714380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 скажу я вам, друзья,</a:t>
            </a:r>
          </a:p>
          <a:p>
            <a:r>
              <a:rPr lang="ru-RU" sz="3600" dirty="0" smtClean="0"/>
              <a:t>И скажу я вам, друзья, -</a:t>
            </a:r>
          </a:p>
          <a:p>
            <a:r>
              <a:rPr lang="ru-RU" sz="3600" dirty="0" smtClean="0"/>
              <a:t>С книгой вы дружите.</a:t>
            </a:r>
          </a:p>
          <a:p>
            <a:r>
              <a:rPr lang="ru-RU" sz="3600" dirty="0" smtClean="0"/>
              <a:t>Книги – верные друзья,</a:t>
            </a:r>
          </a:p>
          <a:p>
            <a:r>
              <a:rPr lang="ru-RU" sz="3600" dirty="0" smtClean="0"/>
              <a:t>Книги – верные друзья.</a:t>
            </a:r>
          </a:p>
          <a:p>
            <a:r>
              <a:rPr lang="ru-RU" sz="3600" dirty="0" smtClean="0"/>
              <a:t>Книги вы любите!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/>
              <a:t>Песня «Если с книгой дружишь ты»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43050"/>
            <a:ext cx="7143800" cy="4714908"/>
          </a:xfrm>
        </p:spPr>
        <p:txBody>
          <a:bodyPr>
            <a:normAutofit/>
          </a:bodyPr>
          <a:lstStyle/>
          <a:p>
            <a:r>
              <a:rPr lang="ru-RU" sz="3600" i="1" u="sng" dirty="0" smtClean="0"/>
              <a:t>Припев:</a:t>
            </a:r>
            <a:endParaRPr lang="ru-RU" sz="3600" dirty="0" smtClean="0"/>
          </a:p>
          <a:p>
            <a:r>
              <a:rPr lang="ru-RU" sz="3600" dirty="0" smtClean="0"/>
              <a:t>Что мне А, что мне Б,</a:t>
            </a:r>
          </a:p>
          <a:p>
            <a:r>
              <a:rPr lang="ru-RU" sz="3600" dirty="0" smtClean="0"/>
              <a:t>Что мне А, Б, В, Г, Д,</a:t>
            </a:r>
          </a:p>
          <a:p>
            <a:r>
              <a:rPr lang="ru-RU" sz="3600" dirty="0" smtClean="0"/>
              <a:t>Когда буквы знаю все!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Georgia" pitchFamily="18" charset="0"/>
              </a:rPr>
              <a:t>Спасибо за внимание!</a:t>
            </a:r>
            <a:endParaRPr lang="ru-RU" sz="40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857892"/>
            <a:ext cx="2000264" cy="5000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/>
          </a:p>
        </p:txBody>
      </p:sp>
      <p:pic>
        <p:nvPicPr>
          <p:cNvPr id="61442" name="Picture 2" descr="http://byaki.net/uploads/posts/1170590950_4eba.jpg"/>
          <p:cNvPicPr>
            <a:picLocks noChangeAspect="1" noChangeArrowheads="1"/>
          </p:cNvPicPr>
          <p:nvPr/>
        </p:nvPicPr>
        <p:blipFill>
          <a:blip r:embed="rId2"/>
          <a:srcRect r="16412"/>
          <a:stretch>
            <a:fillRect/>
          </a:stretch>
        </p:blipFill>
        <p:spPr bwMode="auto">
          <a:xfrm>
            <a:off x="142844" y="1714488"/>
            <a:ext cx="2928925" cy="2522162"/>
          </a:xfrm>
          <a:prstGeom prst="rect">
            <a:avLst/>
          </a:prstGeom>
          <a:noFill/>
        </p:spPr>
      </p:pic>
      <p:pic>
        <p:nvPicPr>
          <p:cNvPr id="61444" name="Picture 4" descr="http://img0.liveinternet.ru/images/attach/b/2/23/446/23446305_i_0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714488"/>
            <a:ext cx="3071802" cy="4159551"/>
          </a:xfrm>
          <a:prstGeom prst="rect">
            <a:avLst/>
          </a:prstGeom>
          <a:noFill/>
        </p:spPr>
      </p:pic>
      <p:pic>
        <p:nvPicPr>
          <p:cNvPr id="61446" name="Picture 6" descr="http://www.artandphoto.ru/stock/art5/594/34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714488"/>
            <a:ext cx="2905944" cy="4247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«Портретная галерея»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786874" cy="5143536"/>
          </a:xfrm>
        </p:spPr>
        <p:txBody>
          <a:bodyPr>
            <a:normAutofit/>
          </a:bodyPr>
          <a:lstStyle/>
          <a:p>
            <a:r>
              <a:rPr lang="ru-RU" dirty="0" smtClean="0"/>
              <a:t>Это весёлый пёсик, у него чёрная шерсть, остренькие уши и маленькие, забавно блестящие глазки. Из-за него его хозяйка попала в Волшебную страну.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 algn="ctr"/>
            <a:r>
              <a:rPr lang="ru-RU" dirty="0" err="1" smtClean="0"/>
              <a:t>Тотошка</a:t>
            </a:r>
            <a:r>
              <a:rPr lang="ru-RU" dirty="0" smtClean="0"/>
              <a:t>. </a:t>
            </a:r>
          </a:p>
          <a:p>
            <a:pPr lvl="0" algn="ctr">
              <a:buNone/>
            </a:pPr>
            <a:r>
              <a:rPr lang="ru-RU" sz="2800" dirty="0" smtClean="0"/>
              <a:t>А.М. Волков «Волшебник Изумрудного города»</a:t>
            </a:r>
          </a:p>
        </p:txBody>
      </p:sp>
      <p:pic>
        <p:nvPicPr>
          <p:cNvPr id="18434" name="Picture 2" descr="Картинка 31 из 16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00174"/>
            <a:ext cx="50387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6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«Портретная галерея»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43998" cy="492922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 страшный великан. Он рыжий, усатый, рычит и кричит, может шевелить усами. Его боятся все звери и разбегаются по лесам, по полям, лишь завидев его. Сидят и дрожат под кусточками, прячутся за болотными кочками.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/>
            <a:r>
              <a:rPr lang="ru-RU" dirty="0" err="1" smtClean="0"/>
              <a:t>Тараканище</a:t>
            </a:r>
            <a:r>
              <a:rPr lang="ru-RU" dirty="0" smtClean="0"/>
              <a:t>. </a:t>
            </a:r>
          </a:p>
          <a:p>
            <a:pPr algn="ctr">
              <a:buNone/>
            </a:pPr>
            <a:r>
              <a:rPr lang="ru-RU" dirty="0" smtClean="0"/>
              <a:t>К.И. Чуковский «</a:t>
            </a:r>
            <a:r>
              <a:rPr lang="ru-RU" dirty="0" err="1" smtClean="0"/>
              <a:t>Тараканище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9458" name="Picture 2" descr="http://pit.dirty.ru/dirty/1/2009/10/01/27214-113125-c665ae1ad73cf3e5b6007cd609e142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«Портретная галерея»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1435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Когда он появился на свет, то был огромный и некрасивый, не как его братья и сёстры. Его мама считала, что он хоть и некрасив, но у него доброе сердце, что когда он вырастет, то похорошеет или станет со временем поменьше. Его долго все обижали, он перенёс много горя и бед. И в конце концов он стал прекраснейшим между прекрасными, но нисколько не возгордился: доброе сердце не знает гордости.</a:t>
            </a:r>
          </a:p>
          <a:p>
            <a:pPr>
              <a:buNone/>
            </a:pPr>
            <a:endParaRPr lang="ru-RU" dirty="0" smtClean="0"/>
          </a:p>
          <a:p>
            <a:pPr algn="ctr"/>
            <a:r>
              <a:rPr lang="ru-RU" dirty="0" smtClean="0"/>
              <a:t>Гадкий утёнок. </a:t>
            </a:r>
          </a:p>
          <a:p>
            <a:pPr algn="ctr">
              <a:buNone/>
            </a:pPr>
            <a:r>
              <a:rPr lang="ru-RU" dirty="0" smtClean="0"/>
              <a:t>Г.Х. Андерсен «Гадкий утёнок»</a:t>
            </a:r>
          </a:p>
          <a:p>
            <a:endParaRPr lang="ru-RU" dirty="0"/>
          </a:p>
        </p:txBody>
      </p:sp>
      <p:pic>
        <p:nvPicPr>
          <p:cNvPr id="20482" name="Picture 2" descr="http://img1.liveinternet.ru/images/attach/b/3/42/54/42054106_gadk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09091"/>
            <a:ext cx="5930416" cy="429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6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Конкурс «Портретная галерея»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1435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Этот козёл особенный. Ростом не выше стола, ножки тоненькие, головка лёгонькая, а на рожках по пяти веточек. В каком месте топнет правой передней ножкой – там и появится дорогой камень, два топнет – два камня, а где ножкой бить станет – там груда дорогих камней. </a:t>
            </a:r>
          </a:p>
          <a:p>
            <a:pPr>
              <a:buNone/>
            </a:pPr>
            <a:endParaRPr lang="ru-RU" dirty="0" smtClean="0"/>
          </a:p>
          <a:p>
            <a:pPr algn="ctr"/>
            <a:r>
              <a:rPr lang="ru-RU" dirty="0" smtClean="0"/>
              <a:t>Серебряное копытце. П.П. Бажов «Серебряное копытце»</a:t>
            </a:r>
            <a:endParaRPr lang="ru-RU" dirty="0"/>
          </a:p>
        </p:txBody>
      </p:sp>
      <p:pic>
        <p:nvPicPr>
          <p:cNvPr id="21506" name="Picture 2" descr="http://multjashki.net/img_kadr/serebryannoe.kopytce.avi.imag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238756" cy="3929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лассный 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Классный шаблон</Template>
  <TotalTime>252</TotalTime>
  <Words>1742</Words>
  <Application>Microsoft Office PowerPoint</Application>
  <PresentationFormat>Экран (4:3)</PresentationFormat>
  <Paragraphs>315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Классный шаблон</vt:lpstr>
      <vt:lpstr>ГОСУДАРСТВЕННОЕ БЮДЖЕТНОЕ ОБЩЕОБРАЗОВАТЕЛЬНОЕ УЧРЕЖДЕНИЕ СРЕДНЯЯ ОБЩЕОБРАЗОВАТЕЛЬНАЯ ШКОЛА №331 НЕВСКОГО РАЙОНА САНКТ-ПЕТЕРБУРГА </vt:lpstr>
      <vt:lpstr>Конкурс «Разминка»</vt:lpstr>
      <vt:lpstr>Конкурс капитанов  «От мухи до слона»</vt:lpstr>
      <vt:lpstr>Конкурс капитанов  «От мухи до слона»</vt:lpstr>
      <vt:lpstr>Конкурс «Портретная галерея»</vt:lpstr>
      <vt:lpstr>Конкурс «Портретная галерея»</vt:lpstr>
      <vt:lpstr>Конкурс «Портретная галерея»</vt:lpstr>
      <vt:lpstr>Конкурс «Портретная галерея»</vt:lpstr>
      <vt:lpstr>Конкурс «Портретная галерея»</vt:lpstr>
      <vt:lpstr>Конкурс «Портретная галерея»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 «Кто здесь был и что забыл?»</vt:lpstr>
      <vt:lpstr>Конкурс «Сказочный алфавит»</vt:lpstr>
      <vt:lpstr>Конкурс-игра «Устами младенца»  по сказкам А.С. Пушкина</vt:lpstr>
      <vt:lpstr>Конкурс-игра «Устами младенца»  по сказкам А.С. Пушкина</vt:lpstr>
      <vt:lpstr>Конкурс-игра «Устами младенца»  по сказкам А.С. Пушкина</vt:lpstr>
      <vt:lpstr>Конкурс-игра «Устами младенца»  по сказкам А.С. Пушкина</vt:lpstr>
      <vt:lpstr>Конкурс-игра «Устами младенца»  по сказкам А.С. Пушкина</vt:lpstr>
      <vt:lpstr>Конкурс-игра «Устами младенца»  по сказкам А.С. Пушкина</vt:lpstr>
      <vt:lpstr>Конкурс-игра «Устами младенца»  по сказкам А.С. Пушкина</vt:lpstr>
      <vt:lpstr>Конкурс-игра «Устами младенца»  по сказкам А.С. Пушкина</vt:lpstr>
      <vt:lpstr>Конкурс «Эрудит»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 «Продолжи стихотворение»</vt:lpstr>
      <vt:lpstr>Конкурс «Стихотворный»</vt:lpstr>
      <vt:lpstr>Конкурс «Музыкальный»</vt:lpstr>
      <vt:lpstr>Песня «Если с книгой дружишь ты»</vt:lpstr>
      <vt:lpstr>Песня «Если с книгой дружишь ты»</vt:lpstr>
      <vt:lpstr>Песня «Если с книгой дружишь ты»</vt:lpstr>
      <vt:lpstr>Песня «Если с книгой дружишь ты»</vt:lpstr>
      <vt:lpstr>Песня «Если с книгой дружишь ты»</vt:lpstr>
      <vt:lpstr>Песня «Если с книгой дружишь ты»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шаблон</dc:title>
  <dc:creator>asus</dc:creator>
  <cp:lastModifiedBy>Владелец</cp:lastModifiedBy>
  <cp:revision>30</cp:revision>
  <dcterms:created xsi:type="dcterms:W3CDTF">2010-01-31T16:34:45Z</dcterms:created>
  <dcterms:modified xsi:type="dcterms:W3CDTF">2014-01-12T17:14:13Z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TC300076301049</vt:lpwstr>
  </property>
</Properties>
</file>