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321" r:id="rId6"/>
    <p:sldId id="27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2" r:id="rId67"/>
    <p:sldId id="323" r:id="rId68"/>
    <p:sldId id="324" r:id="rId69"/>
    <p:sldId id="325" r:id="rId70"/>
    <p:sldId id="326" r:id="rId71"/>
    <p:sldId id="327" r:id="rId72"/>
    <p:sldId id="328" r:id="rId7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0" autoAdjust="0"/>
    <p:restoredTop sz="94660"/>
  </p:normalViewPr>
  <p:slideViewPr>
    <p:cSldViewPr>
      <p:cViewPr varScale="1">
        <p:scale>
          <a:sx n="42" d="100"/>
          <a:sy n="42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7.xml"/><Relationship Id="rId18" Type="http://schemas.openxmlformats.org/officeDocument/2006/relationships/slide" Target="slide22.xml"/><Relationship Id="rId3" Type="http://schemas.openxmlformats.org/officeDocument/2006/relationships/slide" Target="slide7.xml"/><Relationship Id="rId21" Type="http://schemas.openxmlformats.org/officeDocument/2006/relationships/slide" Target="slide25.xml"/><Relationship Id="rId7" Type="http://schemas.openxmlformats.org/officeDocument/2006/relationships/slide" Target="slide11.xml"/><Relationship Id="rId12" Type="http://schemas.openxmlformats.org/officeDocument/2006/relationships/slide" Target="slide16.xml"/><Relationship Id="rId17" Type="http://schemas.openxmlformats.org/officeDocument/2006/relationships/slide" Target="slide21.xml"/><Relationship Id="rId2" Type="http://schemas.openxmlformats.org/officeDocument/2006/relationships/slide" Target="slide6.xml"/><Relationship Id="rId16" Type="http://schemas.openxmlformats.org/officeDocument/2006/relationships/slide" Target="slide20.xml"/><Relationship Id="rId20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15.xml"/><Relationship Id="rId5" Type="http://schemas.openxmlformats.org/officeDocument/2006/relationships/slide" Target="slide9.xml"/><Relationship Id="rId15" Type="http://schemas.openxmlformats.org/officeDocument/2006/relationships/slide" Target="slide19.xml"/><Relationship Id="rId10" Type="http://schemas.openxmlformats.org/officeDocument/2006/relationships/slide" Target="slide14.xml"/><Relationship Id="rId19" Type="http://schemas.openxmlformats.org/officeDocument/2006/relationships/slide" Target="slide23.xml"/><Relationship Id="rId4" Type="http://schemas.openxmlformats.org/officeDocument/2006/relationships/slide" Target="slide8.xml"/><Relationship Id="rId9" Type="http://schemas.openxmlformats.org/officeDocument/2006/relationships/slide" Target="slide13.xml"/><Relationship Id="rId14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13" Type="http://schemas.openxmlformats.org/officeDocument/2006/relationships/slide" Target="slide37.xml"/><Relationship Id="rId18" Type="http://schemas.openxmlformats.org/officeDocument/2006/relationships/slide" Target="slide42.xml"/><Relationship Id="rId3" Type="http://schemas.openxmlformats.org/officeDocument/2006/relationships/slide" Target="slide27.xml"/><Relationship Id="rId21" Type="http://schemas.openxmlformats.org/officeDocument/2006/relationships/slide" Target="slide45.xml"/><Relationship Id="rId7" Type="http://schemas.openxmlformats.org/officeDocument/2006/relationships/slide" Target="slide31.xml"/><Relationship Id="rId12" Type="http://schemas.openxmlformats.org/officeDocument/2006/relationships/slide" Target="slide36.xml"/><Relationship Id="rId17" Type="http://schemas.openxmlformats.org/officeDocument/2006/relationships/slide" Target="slide41.xml"/><Relationship Id="rId2" Type="http://schemas.openxmlformats.org/officeDocument/2006/relationships/slide" Target="slide26.xml"/><Relationship Id="rId16" Type="http://schemas.openxmlformats.org/officeDocument/2006/relationships/slide" Target="slide40.xml"/><Relationship Id="rId20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11" Type="http://schemas.openxmlformats.org/officeDocument/2006/relationships/slide" Target="slide35.xml"/><Relationship Id="rId5" Type="http://schemas.openxmlformats.org/officeDocument/2006/relationships/slide" Target="slide29.xml"/><Relationship Id="rId15" Type="http://schemas.openxmlformats.org/officeDocument/2006/relationships/slide" Target="slide39.xml"/><Relationship Id="rId10" Type="http://schemas.openxmlformats.org/officeDocument/2006/relationships/slide" Target="slide34.xml"/><Relationship Id="rId19" Type="http://schemas.openxmlformats.org/officeDocument/2006/relationships/slide" Target="slide43.xml"/><Relationship Id="rId4" Type="http://schemas.openxmlformats.org/officeDocument/2006/relationships/slide" Target="slide28.xml"/><Relationship Id="rId9" Type="http://schemas.openxmlformats.org/officeDocument/2006/relationships/slide" Target="slide33.xml"/><Relationship Id="rId14" Type="http://schemas.openxmlformats.org/officeDocument/2006/relationships/slide" Target="slide3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57.xml"/><Relationship Id="rId18" Type="http://schemas.openxmlformats.org/officeDocument/2006/relationships/slide" Target="slide62.xml"/><Relationship Id="rId3" Type="http://schemas.openxmlformats.org/officeDocument/2006/relationships/slide" Target="slide47.xml"/><Relationship Id="rId21" Type="http://schemas.openxmlformats.org/officeDocument/2006/relationships/slide" Target="slide65.xml"/><Relationship Id="rId7" Type="http://schemas.openxmlformats.org/officeDocument/2006/relationships/slide" Target="slide51.xml"/><Relationship Id="rId12" Type="http://schemas.openxmlformats.org/officeDocument/2006/relationships/slide" Target="slide56.xml"/><Relationship Id="rId17" Type="http://schemas.openxmlformats.org/officeDocument/2006/relationships/slide" Target="slide61.xml"/><Relationship Id="rId2" Type="http://schemas.openxmlformats.org/officeDocument/2006/relationships/slide" Target="slide46.xml"/><Relationship Id="rId16" Type="http://schemas.openxmlformats.org/officeDocument/2006/relationships/slide" Target="slide60.xml"/><Relationship Id="rId20" Type="http://schemas.openxmlformats.org/officeDocument/2006/relationships/slide" Target="slide6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0.xml"/><Relationship Id="rId11" Type="http://schemas.openxmlformats.org/officeDocument/2006/relationships/slide" Target="slide55.xml"/><Relationship Id="rId5" Type="http://schemas.openxmlformats.org/officeDocument/2006/relationships/slide" Target="slide49.xml"/><Relationship Id="rId15" Type="http://schemas.openxmlformats.org/officeDocument/2006/relationships/slide" Target="slide59.xml"/><Relationship Id="rId10" Type="http://schemas.openxmlformats.org/officeDocument/2006/relationships/slide" Target="slide54.xml"/><Relationship Id="rId19" Type="http://schemas.openxmlformats.org/officeDocument/2006/relationships/slide" Target="slide63.xml"/><Relationship Id="rId4" Type="http://schemas.openxmlformats.org/officeDocument/2006/relationships/slide" Target="slide48.xml"/><Relationship Id="rId9" Type="http://schemas.openxmlformats.org/officeDocument/2006/relationships/slide" Target="slide53.xml"/><Relationship Id="rId14" Type="http://schemas.openxmlformats.org/officeDocument/2006/relationships/slide" Target="slide5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slide" Target="slide6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0.xml"/><Relationship Id="rId5" Type="http://schemas.openxmlformats.org/officeDocument/2006/relationships/slide" Target="slide69.xml"/><Relationship Id="rId4" Type="http://schemas.openxmlformats.org/officeDocument/2006/relationships/slide" Target="slide6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4;&#1072;&#1085;&#1080;&#1083;.DANILA\&#1056;&#1072;&#1073;&#1086;&#1095;&#1080;&#1081;%20&#1089;&#1090;&#1086;&#1083;\&#1089;&#1074;&#1086;&#1103;%20&#1080;&#1075;&#1088;&#1072;\&#1089;&#1080;&#1075;&#1085;&#1072;&#1083;.wav" TargetMode="Externa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" Target="slide71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71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71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" Target="slide7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" Target="slide71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052513"/>
            <a:ext cx="8497887" cy="466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Народный кукольный рождественский театр.</a:t>
            </a: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740352" y="5517232"/>
            <a:ext cx="720080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Кто-то за кого-то ухватился цепко,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Ох, никак не вытянуть, 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Ох, засела крепко.</a:t>
            </a: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316416" y="6093296"/>
            <a:ext cx="576064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Нет ни речки, ни пруда,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Где воды напиться,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Очень вкусная вода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ямке от копытца.</a:t>
            </a: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172400" y="6093296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 дорога далека,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 корзинка нелегка,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Сесть бы на пенёк,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Съесть бы пирожок!</a:t>
            </a: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028384" y="5949280"/>
            <a:ext cx="720080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Ах ты, Петя, простота,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Оплошал немножко,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Не послушался кота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Выглянул в окошко.</a:t>
            </a: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244408" y="6237312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Колотил да колотил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 тарелке носом,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Ничего не проглотил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 остался с носом.</a:t>
            </a: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244408" y="6093296"/>
            <a:ext cx="576064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6195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дерево называют проклятым: на нем удавился Иуда. Только колом из этого дерева можно убить вампира. Из древесины этого дерева в старину клали срубы колодцев, делали дранку для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покрытия куполов храмов и крыш домов, а в наше время делают спички и фанеру. </a:t>
            </a: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956376" y="5877272"/>
            <a:ext cx="720080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200025" algn="just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Это кустарник или небольшое деревце. В один из православных праздников ветки этого растения, освященные в церкви, по поверью, обретают очистительную силу. </a:t>
            </a: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884368" y="5877272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61950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Ветви и листья этого дерева символизируют могущество, долголетие и здоровье. Их изображали на гербах, медалях и монетах. </a:t>
            </a:r>
          </a:p>
          <a:p>
            <a:pPr marL="0" indent="361950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Древние славяне посвящали его богу грома и молнии Перуну. Изображение Перуна вырезали только из древесины этого дерева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100392" y="6021288"/>
            <a:ext cx="648072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628650">
              <a:buNone/>
            </a:pP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pPr marL="0" indent="628650">
              <a:buNone/>
            </a:pPr>
            <a:r>
              <a:rPr lang="ru-RU" sz="4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   Кот в                 мешке</a:t>
            </a:r>
          </a:p>
          <a:p>
            <a:pPr marL="0" indent="628650"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62865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Дерево это быстро оживает весной, благодаря его особой плодоносящей силе, которую люди надеялись перенести на поля. Оно стало символом праздника Колосяницы, а затем - Троицы. Дерево это украшали лентами, вокруг водили хороводы, плели из его ветвей венки</a:t>
            </a: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884368" y="5949280"/>
            <a:ext cx="792088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anim16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268760"/>
            <a:ext cx="1428750" cy="1447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раунд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67544" y="1268760"/>
          <a:ext cx="8229600" cy="44644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208"/>
                <a:gridCol w="1224136"/>
                <a:gridCol w="1296144"/>
                <a:gridCol w="1224136"/>
                <a:gridCol w="1368152"/>
                <a:gridCol w="1244824"/>
              </a:tblGrid>
              <a:tr h="1116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Рождество 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u="none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2" action="ppaction://hlinksldjump"/>
                        </a:rPr>
                        <a:t>10</a:t>
                      </a:r>
                      <a:endParaRPr lang="ru-RU" sz="2800" b="1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u="none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3" action="ppaction://hlinksldjump"/>
                        </a:rPr>
                        <a:t>20</a:t>
                      </a:r>
                      <a:endParaRPr lang="ru-RU" sz="2800" b="1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none" dirty="0" smtClean="0"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30</a:t>
                      </a:r>
                      <a:endParaRPr lang="ru-RU" sz="2800" b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none" dirty="0" smtClean="0">
                          <a:latin typeface="Times New Roman" pitchFamily="18" charset="0"/>
                          <a:cs typeface="Times New Roman" pitchFamily="18" charset="0"/>
                          <a:hlinkClick r:id="rId5" action="ppaction://hlinksldjump"/>
                        </a:rPr>
                        <a:t>40</a:t>
                      </a:r>
                      <a:endParaRPr lang="ru-RU" sz="2800" b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none" dirty="0" smtClean="0">
                          <a:latin typeface="Times New Roman" pitchFamily="18" charset="0"/>
                          <a:cs typeface="Times New Roman" pitchFamily="18" charset="0"/>
                          <a:hlinkClick r:id="rId6" action="ppaction://hlinksldjump"/>
                        </a:rPr>
                        <a:t>50</a:t>
                      </a:r>
                      <a:endParaRPr lang="ru-RU" sz="2800" b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16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Сказки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u="none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7" action="ppaction://hlinksldjump"/>
                        </a:rPr>
                        <a:t>10</a:t>
                      </a:r>
                      <a:endParaRPr lang="ru-RU" sz="2800" b="1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u="none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8" action="ppaction://hlinksldjump"/>
                        </a:rPr>
                        <a:t>20</a:t>
                      </a:r>
                      <a:endParaRPr lang="ru-RU" sz="2800" b="1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none" dirty="0" smtClean="0">
                          <a:latin typeface="Times New Roman" pitchFamily="18" charset="0"/>
                          <a:cs typeface="Times New Roman" pitchFamily="18" charset="0"/>
                          <a:hlinkClick r:id="rId9" action="ppaction://hlinksldjump"/>
                        </a:rPr>
                        <a:t>30</a:t>
                      </a:r>
                      <a:endParaRPr lang="ru-RU" sz="2800" b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none" dirty="0" smtClean="0">
                          <a:latin typeface="Times New Roman" pitchFamily="18" charset="0"/>
                          <a:cs typeface="Times New Roman" pitchFamily="18" charset="0"/>
                          <a:hlinkClick r:id="rId10" action="ppaction://hlinksldjump"/>
                        </a:rPr>
                        <a:t>40</a:t>
                      </a:r>
                      <a:endParaRPr lang="ru-RU" sz="2800" b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none" dirty="0" smtClean="0">
                          <a:latin typeface="Times New Roman" pitchFamily="18" charset="0"/>
                          <a:cs typeface="Times New Roman" pitchFamily="18" charset="0"/>
                          <a:hlinkClick r:id="rId11" action="ppaction://hlinksldjump"/>
                        </a:rPr>
                        <a:t>50</a:t>
                      </a:r>
                      <a:endParaRPr lang="ru-RU" sz="2800" b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16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Растения 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u="none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12" action="ppaction://hlinksldjump"/>
                        </a:rPr>
                        <a:t>10</a:t>
                      </a:r>
                      <a:endParaRPr lang="ru-RU" sz="2800" b="1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u="none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13" action="ppaction://hlinksldjump"/>
                        </a:rPr>
                        <a:t>20</a:t>
                      </a:r>
                      <a:endParaRPr lang="ru-RU" sz="2800" b="1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none" dirty="0" smtClean="0">
                          <a:latin typeface="Times New Roman" pitchFamily="18" charset="0"/>
                          <a:cs typeface="Times New Roman" pitchFamily="18" charset="0"/>
                          <a:hlinkClick r:id="rId14" action="ppaction://hlinksldjump"/>
                        </a:rPr>
                        <a:t>30</a:t>
                      </a:r>
                      <a:endParaRPr lang="ru-RU" sz="2800" b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none" dirty="0" smtClean="0">
                          <a:latin typeface="Times New Roman" pitchFamily="18" charset="0"/>
                          <a:cs typeface="Times New Roman" pitchFamily="18" charset="0"/>
                          <a:hlinkClick r:id="rId15" action="ppaction://hlinksldjump"/>
                        </a:rPr>
                        <a:t>40</a:t>
                      </a:r>
                      <a:endParaRPr lang="ru-RU" sz="2800" b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none" dirty="0" smtClean="0">
                          <a:latin typeface="Times New Roman" pitchFamily="18" charset="0"/>
                          <a:cs typeface="Times New Roman" pitchFamily="18" charset="0"/>
                          <a:hlinkClick r:id="rId16" action="ppaction://hlinksldjump"/>
                        </a:rPr>
                        <a:t>50</a:t>
                      </a:r>
                      <a:endParaRPr lang="ru-RU" sz="2800" b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16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Изба 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u="none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17" action="ppaction://hlinksldjump"/>
                        </a:rPr>
                        <a:t>10</a:t>
                      </a:r>
                      <a:endParaRPr lang="ru-RU" sz="2800" b="1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u="none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18" action="ppaction://hlinksldjump"/>
                        </a:rPr>
                        <a:t>20</a:t>
                      </a:r>
                      <a:endParaRPr lang="ru-RU" sz="2800" b="1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none" dirty="0" smtClean="0">
                          <a:latin typeface="Times New Roman" pitchFamily="18" charset="0"/>
                          <a:cs typeface="Times New Roman" pitchFamily="18" charset="0"/>
                          <a:hlinkClick r:id="rId19" action="ppaction://hlinksldjump"/>
                        </a:rPr>
                        <a:t>30</a:t>
                      </a:r>
                      <a:endParaRPr lang="ru-RU" sz="2800" b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none" dirty="0" smtClean="0">
                          <a:latin typeface="Times New Roman" pitchFamily="18" charset="0"/>
                          <a:cs typeface="Times New Roman" pitchFamily="18" charset="0"/>
                          <a:hlinkClick r:id="rId20" action="ppaction://hlinksldjump"/>
                        </a:rPr>
                        <a:t>40</a:t>
                      </a:r>
                      <a:endParaRPr lang="ru-RU" sz="2800" b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none" dirty="0" smtClean="0">
                          <a:latin typeface="Times New Roman" pitchFamily="18" charset="0"/>
                          <a:cs typeface="Times New Roman" pitchFamily="18" charset="0"/>
                          <a:hlinkClick r:id="rId21" action="ppaction://hlinksldjump"/>
                        </a:rPr>
                        <a:t>50</a:t>
                      </a:r>
                      <a:endParaRPr lang="ru-RU" sz="2800" b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285750" algn="just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Одолень-трава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! С такими словами обращался витязь к корневищу этого растения, прятал его в ладанку на груди. </a:t>
            </a:r>
          </a:p>
          <a:p>
            <a:pPr marL="0" indent="28575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Еще его называли русалочьим цветком, он всплывал по утрам, а к вечеру таинственно исчезал под водой. </a:t>
            </a: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812360" y="5733256"/>
            <a:ext cx="792088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200025" algn="ctr"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00025"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Парадная часть крестьянской избы, хорошо освещенная?</a:t>
            </a: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244408" y="5877272"/>
            <a:ext cx="576064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photo78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1700807"/>
            <a:ext cx="1368152" cy="3508907"/>
          </a:xfrm>
          <a:prstGeom prst="rect">
            <a:avLst/>
          </a:prstGeom>
        </p:spPr>
      </p:pic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8244408" y="5949280"/>
            <a:ext cx="576064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Универсальный предмет мебели в русской избе. </a:t>
            </a: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100392" y="5877272"/>
            <a:ext cx="720080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Самое распространенное на Руси осветительное устройство.</a:t>
            </a: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028384" y="5949280"/>
            <a:ext cx="648072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Какие избы на Руси называли курными?</a:t>
            </a: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244408" y="6021288"/>
            <a:ext cx="576064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Дедушка смеется, на нем шубонька трясется.</a:t>
            </a: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956376" y="6021288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Худ обед, коли … нет. Какое слово пропущено?</a:t>
            </a:r>
          </a:p>
          <a:p>
            <a:endParaRPr lang="ru-RU" dirty="0"/>
          </a:p>
        </p:txBody>
      </p:sp>
      <p:pic>
        <p:nvPicPr>
          <p:cNvPr id="4" name="Picture 7" descr="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764704"/>
            <a:ext cx="48260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7956376" y="5805264"/>
            <a:ext cx="720080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Святки на столе – кутья и блины. Куда девали остатки еды?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100392" y="5877272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 Прощёный день в Масленицу этот продукт составляет необходимую принадлежность.</a:t>
            </a: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244408" y="5589240"/>
            <a:ext cx="720080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раунд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67544" y="1268760"/>
          <a:ext cx="8229600" cy="47504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304"/>
                <a:gridCol w="1224136"/>
                <a:gridCol w="1008112"/>
                <a:gridCol w="1080120"/>
                <a:gridCol w="1152128"/>
                <a:gridCol w="1028800"/>
              </a:tblGrid>
              <a:tr h="1116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Пища 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u="none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2" action="ppaction://hlinksldjump"/>
                        </a:rPr>
                        <a:t>20</a:t>
                      </a:r>
                      <a:endParaRPr lang="ru-RU" sz="2800" b="1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u="none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3" action="ppaction://hlinksldjump"/>
                        </a:rPr>
                        <a:t>40</a:t>
                      </a:r>
                      <a:endParaRPr lang="ru-RU" sz="2800" b="1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none" dirty="0" smtClean="0"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60</a:t>
                      </a:r>
                      <a:endParaRPr lang="ru-RU" sz="2800" b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none" dirty="0" smtClean="0">
                          <a:latin typeface="Times New Roman" pitchFamily="18" charset="0"/>
                          <a:cs typeface="Times New Roman" pitchFamily="18" charset="0"/>
                          <a:hlinkClick r:id="rId5" action="ppaction://hlinksldjump"/>
                        </a:rPr>
                        <a:t>80</a:t>
                      </a:r>
                      <a:endParaRPr lang="ru-RU" sz="2800" b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none" dirty="0" smtClean="0">
                          <a:latin typeface="Times New Roman" pitchFamily="18" charset="0"/>
                          <a:cs typeface="Times New Roman" pitchFamily="18" charset="0"/>
                          <a:hlinkClick r:id="rId6" action="ppaction://hlinksldjump"/>
                        </a:rPr>
                        <a:t>100</a:t>
                      </a:r>
                      <a:endParaRPr lang="ru-RU" sz="2800" b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16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Пословицы и поговорки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(по смыслу подобрать русскую пословицу)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u="none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7" action="ppaction://hlinksldjump"/>
                        </a:rPr>
                        <a:t>20</a:t>
                      </a:r>
                      <a:endParaRPr lang="ru-RU" sz="2800" b="1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u="none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8" action="ppaction://hlinksldjump"/>
                        </a:rPr>
                        <a:t>40</a:t>
                      </a:r>
                      <a:endParaRPr lang="ru-RU" sz="2800" b="1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none" dirty="0" smtClean="0">
                          <a:latin typeface="Times New Roman" pitchFamily="18" charset="0"/>
                          <a:cs typeface="Times New Roman" pitchFamily="18" charset="0"/>
                          <a:hlinkClick r:id="rId9" action="ppaction://hlinksldjump"/>
                        </a:rPr>
                        <a:t>60</a:t>
                      </a:r>
                      <a:endParaRPr lang="ru-RU" sz="2800" b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none" dirty="0" smtClean="0">
                          <a:latin typeface="Times New Roman" pitchFamily="18" charset="0"/>
                          <a:cs typeface="Times New Roman" pitchFamily="18" charset="0"/>
                          <a:hlinkClick r:id="rId10" action="ppaction://hlinksldjump"/>
                        </a:rPr>
                        <a:t>80</a:t>
                      </a:r>
                      <a:endParaRPr lang="ru-RU" sz="2800" b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none" dirty="0" smtClean="0">
                          <a:latin typeface="Times New Roman" pitchFamily="18" charset="0"/>
                          <a:cs typeface="Times New Roman" pitchFamily="18" charset="0"/>
                          <a:hlinkClick r:id="rId11" action="ppaction://hlinksldjump"/>
                        </a:rPr>
                        <a:t>100</a:t>
                      </a:r>
                      <a:endParaRPr lang="ru-RU" sz="2800" b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16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Праздники 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u="none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12" action="ppaction://hlinksldjump"/>
                        </a:rPr>
                        <a:t>20</a:t>
                      </a:r>
                      <a:endParaRPr lang="ru-RU" sz="2800" b="1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u="none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13" action="ppaction://hlinksldjump"/>
                        </a:rPr>
                        <a:t>40</a:t>
                      </a:r>
                      <a:endParaRPr lang="ru-RU" sz="2800" b="1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none" dirty="0" smtClean="0">
                          <a:latin typeface="Times New Roman" pitchFamily="18" charset="0"/>
                          <a:cs typeface="Times New Roman" pitchFamily="18" charset="0"/>
                          <a:hlinkClick r:id="rId14" action="ppaction://hlinksldjump"/>
                        </a:rPr>
                        <a:t>60</a:t>
                      </a:r>
                      <a:endParaRPr lang="ru-RU" sz="2800" b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none" dirty="0" smtClean="0">
                          <a:latin typeface="Times New Roman" pitchFamily="18" charset="0"/>
                          <a:cs typeface="Times New Roman" pitchFamily="18" charset="0"/>
                          <a:hlinkClick r:id="rId15" action="ppaction://hlinksldjump"/>
                        </a:rPr>
                        <a:t>80</a:t>
                      </a:r>
                      <a:endParaRPr lang="ru-RU" sz="2800" b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none" dirty="0" smtClean="0">
                          <a:latin typeface="Times New Roman" pitchFamily="18" charset="0"/>
                          <a:cs typeface="Times New Roman" pitchFamily="18" charset="0"/>
                          <a:hlinkClick r:id="rId16" action="ppaction://hlinksldjump"/>
                        </a:rPr>
                        <a:t>100</a:t>
                      </a:r>
                      <a:endParaRPr lang="ru-RU" sz="2800" b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16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Труд 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u="none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17" action="ppaction://hlinksldjump"/>
                        </a:rPr>
                        <a:t>20</a:t>
                      </a:r>
                      <a:endParaRPr lang="ru-RU" sz="2800" b="1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u="none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18" action="ppaction://hlinksldjump"/>
                        </a:rPr>
                        <a:t>40</a:t>
                      </a:r>
                      <a:endParaRPr lang="ru-RU" sz="2800" b="1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none" dirty="0" smtClean="0">
                          <a:latin typeface="Times New Roman" pitchFamily="18" charset="0"/>
                          <a:cs typeface="Times New Roman" pitchFamily="18" charset="0"/>
                          <a:hlinkClick r:id="rId19" action="ppaction://hlinksldjump"/>
                        </a:rPr>
                        <a:t>60</a:t>
                      </a:r>
                      <a:endParaRPr lang="ru-RU" sz="2800" b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none" dirty="0" smtClean="0">
                          <a:latin typeface="Times New Roman" pitchFamily="18" charset="0"/>
                          <a:cs typeface="Times New Roman" pitchFamily="18" charset="0"/>
                          <a:hlinkClick r:id="rId20" action="ppaction://hlinksldjump"/>
                        </a:rPr>
                        <a:t>80</a:t>
                      </a:r>
                      <a:endParaRPr lang="ru-RU" sz="2800" b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none" dirty="0" smtClean="0">
                          <a:latin typeface="Times New Roman" pitchFamily="18" charset="0"/>
                          <a:cs typeface="Times New Roman" pitchFamily="18" charset="0"/>
                          <a:hlinkClick r:id="rId21" action="ppaction://hlinksldjump"/>
                        </a:rPr>
                        <a:t>100</a:t>
                      </a:r>
                      <a:endParaRPr lang="ru-RU" sz="2800" b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6195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Русский напиток – шипучий квас, который бродил так, что его можно было держать только в очень толстой бутылке? Сейчас слово употребляется, но в другом значении.</a:t>
            </a: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57606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«Бежал от дождя, попал под ливень»</a:t>
            </a: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316416" y="6021288"/>
            <a:ext cx="576064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«Тот не заблудится, кто спрашивает»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244408" y="5949280"/>
            <a:ext cx="57606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5" descr="photo78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1628800"/>
            <a:ext cx="1512168" cy="3878266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7740352" y="5373216"/>
            <a:ext cx="720080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«Молчаливый рот - золотой рот»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244408" y="6021288"/>
            <a:ext cx="57606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«Терпение ведет к добру, поспешность - к злу» </a:t>
            </a: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100392" y="5661248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Самый короткий народный праздник.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316416" y="5877272"/>
            <a:ext cx="576064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pPr marL="0" indent="361950" algn="ctr">
              <a:buNone/>
            </a:pPr>
            <a:endParaRPr lang="ru-RU" sz="1400" b="1" i="1" dirty="0" smtClean="0">
              <a:solidFill>
                <a:schemeClr val="accent2">
                  <a:lumMod val="40000"/>
                  <a:lumOff val="6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361950" algn="ctr">
              <a:buNone/>
            </a:pPr>
            <a:r>
              <a:rPr lang="ru-RU" sz="4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  <a:cs typeface="Times New Roman" pitchFamily="18" charset="0"/>
              </a:rPr>
              <a:t>Кот в                 мешке</a:t>
            </a:r>
            <a:endParaRPr lang="ru-RU" sz="1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церкви стоят с букетами цветов,  дома ветками украшают, пол выстилают травой, венки завивают. Какой праздник?</a:t>
            </a: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884368" y="5517232"/>
            <a:ext cx="576064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anim16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268760"/>
            <a:ext cx="1428750" cy="1447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этот день Масленицы тёща зятя блинками угощает. </a:t>
            </a: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956376" y="5517232"/>
            <a:ext cx="576064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течение этой недели убирали в домах, пекли куличи, красили яйца. </a:t>
            </a: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316416" y="5877272"/>
            <a:ext cx="576064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раунд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67544" y="1268760"/>
          <a:ext cx="8229600" cy="44644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304"/>
                <a:gridCol w="1224136"/>
                <a:gridCol w="1008112"/>
                <a:gridCol w="1080120"/>
                <a:gridCol w="1152128"/>
                <a:gridCol w="1028800"/>
              </a:tblGrid>
              <a:tr h="1116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Одежда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u="none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2" action="ppaction://hlinksldjump"/>
                        </a:rPr>
                        <a:t>30</a:t>
                      </a:r>
                      <a:endParaRPr lang="ru-RU" sz="2800" b="1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u="none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3" action="ppaction://hlinksldjump"/>
                        </a:rPr>
                        <a:t>60</a:t>
                      </a:r>
                      <a:endParaRPr lang="ru-RU" sz="2800" b="1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none" dirty="0" smtClean="0"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90</a:t>
                      </a:r>
                      <a:endParaRPr lang="ru-RU" sz="2800" b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none" dirty="0" smtClean="0">
                          <a:latin typeface="Times New Roman" pitchFamily="18" charset="0"/>
                          <a:cs typeface="Times New Roman" pitchFamily="18" charset="0"/>
                          <a:hlinkClick r:id="rId5" action="ppaction://hlinksldjump"/>
                        </a:rPr>
                        <a:t>120</a:t>
                      </a:r>
                      <a:endParaRPr lang="ru-RU" sz="2800" b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none" dirty="0" smtClean="0">
                          <a:latin typeface="Times New Roman" pitchFamily="18" charset="0"/>
                          <a:cs typeface="Times New Roman" pitchFamily="18" charset="0"/>
                          <a:hlinkClick r:id="rId6" action="ppaction://hlinksldjump"/>
                        </a:rPr>
                        <a:t>150</a:t>
                      </a:r>
                      <a:endParaRPr lang="ru-RU" sz="2800" b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16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Верования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u="none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7" action="ppaction://hlinksldjump"/>
                        </a:rPr>
                        <a:t>30</a:t>
                      </a:r>
                      <a:endParaRPr lang="ru-RU" sz="2800" b="1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u="none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8" action="ppaction://hlinksldjump"/>
                        </a:rPr>
                        <a:t>60</a:t>
                      </a:r>
                      <a:endParaRPr lang="ru-RU" sz="2800" b="1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none" dirty="0" smtClean="0">
                          <a:latin typeface="Times New Roman" pitchFamily="18" charset="0"/>
                          <a:cs typeface="Times New Roman" pitchFamily="18" charset="0"/>
                          <a:hlinkClick r:id="rId9" action="ppaction://hlinksldjump"/>
                        </a:rPr>
                        <a:t>90</a:t>
                      </a:r>
                      <a:endParaRPr lang="ru-RU" sz="2800" b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none" dirty="0" smtClean="0">
                          <a:latin typeface="Times New Roman" pitchFamily="18" charset="0"/>
                          <a:cs typeface="Times New Roman" pitchFamily="18" charset="0"/>
                          <a:hlinkClick r:id="rId10" action="ppaction://hlinksldjump"/>
                        </a:rPr>
                        <a:t>120</a:t>
                      </a:r>
                      <a:endParaRPr lang="ru-RU" sz="2800" b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none" dirty="0" smtClean="0">
                          <a:latin typeface="Times New Roman" pitchFamily="18" charset="0"/>
                          <a:cs typeface="Times New Roman" pitchFamily="18" charset="0"/>
                          <a:hlinkClick r:id="rId11" action="ppaction://hlinksldjump"/>
                        </a:rPr>
                        <a:t>150</a:t>
                      </a:r>
                      <a:endParaRPr lang="ru-RU" sz="2800" b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16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Родственники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u="none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12" action="ppaction://hlinksldjump"/>
                        </a:rPr>
                        <a:t>30</a:t>
                      </a:r>
                      <a:endParaRPr lang="ru-RU" sz="2800" b="1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u="none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13" action="ppaction://hlinksldjump"/>
                        </a:rPr>
                        <a:t>60</a:t>
                      </a:r>
                      <a:endParaRPr lang="ru-RU" sz="2800" b="1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none" dirty="0" smtClean="0">
                          <a:latin typeface="Times New Roman" pitchFamily="18" charset="0"/>
                          <a:cs typeface="Times New Roman" pitchFamily="18" charset="0"/>
                          <a:hlinkClick r:id="rId14" action="ppaction://hlinksldjump"/>
                        </a:rPr>
                        <a:t>90</a:t>
                      </a:r>
                      <a:endParaRPr lang="ru-RU" sz="2800" b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none" dirty="0" smtClean="0">
                          <a:latin typeface="Times New Roman" pitchFamily="18" charset="0"/>
                          <a:cs typeface="Times New Roman" pitchFamily="18" charset="0"/>
                          <a:hlinkClick r:id="rId15" action="ppaction://hlinksldjump"/>
                        </a:rPr>
                        <a:t>120</a:t>
                      </a:r>
                      <a:endParaRPr lang="ru-RU" sz="2800" b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none" dirty="0" smtClean="0">
                          <a:latin typeface="Times New Roman" pitchFamily="18" charset="0"/>
                          <a:cs typeface="Times New Roman" pitchFamily="18" charset="0"/>
                          <a:hlinkClick r:id="rId16" action="ppaction://hlinksldjump"/>
                        </a:rPr>
                        <a:t>150</a:t>
                      </a:r>
                      <a:endParaRPr lang="ru-RU" sz="2800" b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16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Ремесла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u="none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17" action="ppaction://hlinksldjump"/>
                        </a:rPr>
                        <a:t>30</a:t>
                      </a:r>
                      <a:endParaRPr lang="ru-RU" sz="2800" b="1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u="none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18" action="ppaction://hlinksldjump"/>
                        </a:rPr>
                        <a:t>60</a:t>
                      </a:r>
                      <a:endParaRPr lang="ru-RU" sz="2800" b="1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none" dirty="0" smtClean="0">
                          <a:latin typeface="Times New Roman" pitchFamily="18" charset="0"/>
                          <a:cs typeface="Times New Roman" pitchFamily="18" charset="0"/>
                          <a:hlinkClick r:id="rId19" action="ppaction://hlinksldjump"/>
                        </a:rPr>
                        <a:t>90</a:t>
                      </a:r>
                      <a:endParaRPr lang="ru-RU" sz="2800" b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none" dirty="0" smtClean="0">
                          <a:latin typeface="Times New Roman" pitchFamily="18" charset="0"/>
                          <a:cs typeface="Times New Roman" pitchFamily="18" charset="0"/>
                          <a:hlinkClick r:id="rId20" action="ppaction://hlinksldjump"/>
                        </a:rPr>
                        <a:t>120</a:t>
                      </a:r>
                      <a:endParaRPr lang="ru-RU" sz="2800" b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none" dirty="0" smtClean="0">
                          <a:latin typeface="Times New Roman" pitchFamily="18" charset="0"/>
                          <a:cs typeface="Times New Roman" pitchFamily="18" charset="0"/>
                          <a:hlinkClick r:id="rId21" action="ppaction://hlinksldjump"/>
                        </a:rPr>
                        <a:t>150</a:t>
                      </a:r>
                      <a:endParaRPr lang="ru-RU" sz="2800" b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200025"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Праздник символ весны, Красного Солнышка. В этот день женихи выбирают невест. Дома оставаться никому нельзя. </a:t>
            </a: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884368" y="5805264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Для какой работы использовался валёк?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244408" y="6093296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Чем больше я верчусь, тем больше я толстею.</a:t>
            </a: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388424" y="5949280"/>
            <a:ext cx="576064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Для какой работы использовался рубель?</a:t>
            </a: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028384" y="5805264"/>
            <a:ext cx="720080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 черному пишу,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 зеленому смотрю,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 золотому режу.</a:t>
            </a: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956376" y="5877272"/>
            <a:ext cx="648072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какой день на Руси начинали сенокос?</a:t>
            </a: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244408" y="5877272"/>
            <a:ext cx="57606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Что такое «сорока» и «кика»?</a:t>
            </a: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884368" y="5949280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5" descr="photo78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1556792"/>
            <a:ext cx="1584176" cy="4062946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100392" y="5805264"/>
            <a:ext cx="792088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Как называлась русская мужская рубаха?</a:t>
            </a: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028384" y="5805264"/>
            <a:ext cx="792088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120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Из лыка какого дерева делали праздничные лапти?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884368" y="5877272"/>
            <a:ext cx="648072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Финал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70916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2915816" y="1556792"/>
            <a:ext cx="3420000" cy="7200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Традиции</a:t>
            </a:r>
            <a:endParaRPr lang="ru-RU" sz="4400" dirty="0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2915816" y="2492976"/>
            <a:ext cx="3420000" cy="720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Боги</a:t>
            </a: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2915816" y="3429080"/>
            <a:ext cx="3420000" cy="720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Обряды</a:t>
            </a: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2915816" y="4365184"/>
            <a:ext cx="3420000" cy="720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Песни</a:t>
            </a:r>
            <a:endParaRPr lang="ru-RU" sz="4400" dirty="0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2915816" y="5301288"/>
            <a:ext cx="3420000" cy="720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Фольклор</a:t>
            </a:r>
            <a:endParaRPr lang="ru-RU" sz="4400" dirty="0"/>
          </a:p>
        </p:txBody>
      </p:sp>
      <p:sp>
        <p:nvSpPr>
          <p:cNvPr id="10" name="Управляющая кнопка: далее 9">
            <a:hlinkClick r:id="rId2" action="ppaction://hlinksldjump" highlightClick="1"/>
          </p:cNvPr>
          <p:cNvSpPr/>
          <p:nvPr/>
        </p:nvSpPr>
        <p:spPr>
          <a:xfrm>
            <a:off x="6876256" y="1700808"/>
            <a:ext cx="36000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3" action="ppaction://hlinksldjump" highlightClick="1"/>
          </p:cNvPr>
          <p:cNvSpPr/>
          <p:nvPr/>
        </p:nvSpPr>
        <p:spPr>
          <a:xfrm>
            <a:off x="6876256" y="2636912"/>
            <a:ext cx="36000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rId4" action="ppaction://hlinksldjump" highlightClick="1"/>
          </p:cNvPr>
          <p:cNvSpPr/>
          <p:nvPr/>
        </p:nvSpPr>
        <p:spPr>
          <a:xfrm>
            <a:off x="6876256" y="3645064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rId5" action="ppaction://hlinksldjump" highlightClick="1"/>
          </p:cNvPr>
          <p:cNvSpPr/>
          <p:nvPr/>
        </p:nvSpPr>
        <p:spPr>
          <a:xfrm>
            <a:off x="6876256" y="450912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rId6" action="ppaction://hlinksldjump" highlightClick="1"/>
          </p:cNvPr>
          <p:cNvSpPr/>
          <p:nvPr/>
        </p:nvSpPr>
        <p:spPr>
          <a:xfrm>
            <a:off x="6876256" y="5517232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150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Зачем девушки на выданье в праздники надевали по нескольку юбок?</a:t>
            </a: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884368" y="5517232"/>
            <a:ext cx="648072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57188" algn="just"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7188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Его имя буквально значит «лесной». Внешность очень переменчива. Он представал великаном выше самых высоких деревьев, или съёживался, прячась за низкорослые кусты.</a:t>
            </a: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100392" y="6021288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71475" algn="just"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71475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Его представляли в виде старика, пучеглазого и «ластоногого». В других случаях он был похож на обычного человека и отличался лишь  тем, что с левой полы его одежды постоянно стекала вода.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028384" y="5877272"/>
            <a:ext cx="720080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71475" algn="just"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71475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Его представляли в виде крохотного, очень сильного  старичка с длинной, покрытой плесенью бородой. Его злой воле приписывали обмороки и несчастные случаи,  происходящие в бане.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884368" y="5733256"/>
            <a:ext cx="648072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120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71475" algn="just"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71475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 главный в овине и сарае. Следит за скотиной, гривы лошадям расчесывает. Караулит, чтобы лиса малых утят и цыплят не утащила.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956376" y="5805264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150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marL="0" indent="371475" algn="ctr">
              <a:buNone/>
            </a:pPr>
            <a:r>
              <a:rPr lang="ru-RU" sz="4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  <a:cs typeface="Times New Roman" pitchFamily="18" charset="0"/>
              </a:rPr>
              <a:t> Кот в                 мешке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71475"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71475" algn="just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 народным верованиям, у него были жена и дети. Когда начинали строить дом, в жертву приносили животное, из души которого он и возникал </a:t>
            </a:r>
            <a:endParaRPr lang="ru-RU" sz="3200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740352" y="5373216"/>
            <a:ext cx="792088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anim16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268760"/>
            <a:ext cx="1428750" cy="1447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Сестра мужа</a:t>
            </a: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316416" y="5877272"/>
            <a:ext cx="576064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Брат мужа</a:t>
            </a: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028384" y="5877272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Брат жены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956376" y="5877272"/>
            <a:ext cx="720080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120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Мужья двух сестер</a:t>
            </a: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740352" y="5589240"/>
            <a:ext cx="648072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br>
              <a:rPr lang="ru-RU" sz="4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Рождественское дерево?</a:t>
            </a:r>
          </a:p>
          <a:p>
            <a:pPr algn="ctr">
              <a:buNone/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7524328" y="5373216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сигнал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5576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150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Сестра жены</a:t>
            </a: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956376" y="5877272"/>
            <a:ext cx="648072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Чудо с синими цветами,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Голубыми лепестками,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белом фарфоре,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на заснеженном поле.</a:t>
            </a: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028384" y="5805264"/>
            <a:ext cx="720080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Где плели самое красивое кружево?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172400" y="5877272"/>
            <a:ext cx="648072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Игрушки вятские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все манеры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Есть и барышни,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кавалеры.</a:t>
            </a:r>
          </a:p>
          <a:p>
            <a:endParaRPr lang="ru-RU" dirty="0"/>
          </a:p>
        </p:txBody>
      </p:sp>
      <p:pic>
        <p:nvPicPr>
          <p:cNvPr id="4" name="Picture 7" descr="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692696"/>
            <a:ext cx="48260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7884368" y="5805264"/>
            <a:ext cx="720080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120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Алых ягод россыпь,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Отголоски лета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Шелковые всплески.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Золотой листвы.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668344" y="5589240"/>
            <a:ext cx="792088" cy="6480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150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большом подносе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зеркальной глади лака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Ржаная медь колосьев,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Степной румянец мака.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884368" y="5949280"/>
            <a:ext cx="648072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1340768"/>
            <a:ext cx="66967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Традиционное поздравление на Пасху?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8316416" y="5949280"/>
            <a:ext cx="57606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556792"/>
            <a:ext cx="76328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У греков – Зевс, у римлян – Юпитер, у балтов – Перкунь. Как звали этого бога у славян?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8244408" y="5877272"/>
            <a:ext cx="576064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835696" y="1772816"/>
            <a:ext cx="576064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за обряд «завивание бороды»?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8316416" y="5949280"/>
            <a:ext cx="504056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971600" y="1628800"/>
            <a:ext cx="741682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называется рождественская  народная песня?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8244408" y="5949280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19050"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9050"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Промежуток времени от Рождества до Крещенья?</a:t>
            </a: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668344" y="5373216"/>
            <a:ext cx="576064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683568" y="1073641"/>
            <a:ext cx="79928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какому фольклорному жанру относится это произведение?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Водичка, водичка,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Умой мое личико,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глазки блестели,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 смеялся роток,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 кусался зубок.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8172400" y="5949280"/>
            <a:ext cx="57606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24744"/>
            <a:ext cx="8136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/>
              <a:t>Поздравляем!</a:t>
            </a:r>
            <a:endParaRPr lang="ru-RU" sz="8800" b="1" dirty="0"/>
          </a:p>
        </p:txBody>
      </p:sp>
      <p:pic>
        <p:nvPicPr>
          <p:cNvPr id="7" name="Рисунок 6" descr="0_72b9_30e50d0c_X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665312"/>
            <a:ext cx="4314825" cy="6192688"/>
          </a:xfrm>
          <a:prstGeom prst="rect">
            <a:avLst/>
          </a:prstGeom>
        </p:spPr>
      </p:pic>
      <p:pic>
        <p:nvPicPr>
          <p:cNvPr id="8" name="Рисунок 7" descr="0_ea75_6ffde7cf_X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212976"/>
            <a:ext cx="2171700" cy="24955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4482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/>
              <a:t>До новых встреч!</a:t>
            </a:r>
            <a:endParaRPr lang="ru-RU" sz="8000" b="1" dirty="0"/>
          </a:p>
        </p:txBody>
      </p:sp>
      <p:pic>
        <p:nvPicPr>
          <p:cNvPr id="3" name="Рисунок 2" descr="7662176256999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852936"/>
            <a:ext cx="3810000" cy="3810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11960" y="5733256"/>
            <a:ext cx="1512168" cy="144016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 старину традиционный рождественский подарок?</a:t>
            </a:r>
          </a:p>
          <a:p>
            <a:endParaRPr lang="ru-RU" dirty="0"/>
          </a:p>
        </p:txBody>
      </p:sp>
      <p:pic>
        <p:nvPicPr>
          <p:cNvPr id="4" name="Picture 5" descr="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96752"/>
            <a:ext cx="4176241" cy="233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7740352" y="5877272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Обладатели тайных знаний, мудрецы, принесшие дары младенцу Иисусу?</a:t>
            </a: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100392" y="5661248"/>
            <a:ext cx="576064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367</TotalTime>
  <Words>1052</Words>
  <Application>Microsoft Office PowerPoint</Application>
  <PresentationFormat>Экран (4:3)</PresentationFormat>
  <Paragraphs>309</Paragraphs>
  <Slides>72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72</vt:i4>
      </vt:variant>
    </vt:vector>
  </HeadingPairs>
  <TitlesOfParts>
    <vt:vector size="73" baseType="lpstr">
      <vt:lpstr>Апекс</vt:lpstr>
      <vt:lpstr>Слайд 1</vt:lpstr>
      <vt:lpstr>1 раунд</vt:lpstr>
      <vt:lpstr>2 раунд</vt:lpstr>
      <vt:lpstr>3 раунд</vt:lpstr>
      <vt:lpstr>Финал</vt:lpstr>
      <vt:lpstr>  10  </vt:lpstr>
      <vt:lpstr>20</vt:lpstr>
      <vt:lpstr>30</vt:lpstr>
      <vt:lpstr>40</vt:lpstr>
      <vt:lpstr>50</vt:lpstr>
      <vt:lpstr>10</vt:lpstr>
      <vt:lpstr>20</vt:lpstr>
      <vt:lpstr>30</vt:lpstr>
      <vt:lpstr>40</vt:lpstr>
      <vt:lpstr>50</vt:lpstr>
      <vt:lpstr>10</vt:lpstr>
      <vt:lpstr>20</vt:lpstr>
      <vt:lpstr>30</vt:lpstr>
      <vt:lpstr>40</vt:lpstr>
      <vt:lpstr>50</vt:lpstr>
      <vt:lpstr>10</vt:lpstr>
      <vt:lpstr>20</vt:lpstr>
      <vt:lpstr>30</vt:lpstr>
      <vt:lpstr>40</vt:lpstr>
      <vt:lpstr>50</vt:lpstr>
      <vt:lpstr>20</vt:lpstr>
      <vt:lpstr>40</vt:lpstr>
      <vt:lpstr>60</vt:lpstr>
      <vt:lpstr>80</vt:lpstr>
      <vt:lpstr>100</vt:lpstr>
      <vt:lpstr>20</vt:lpstr>
      <vt:lpstr>40</vt:lpstr>
      <vt:lpstr>60</vt:lpstr>
      <vt:lpstr>80</vt:lpstr>
      <vt:lpstr>100</vt:lpstr>
      <vt:lpstr>20</vt:lpstr>
      <vt:lpstr>40</vt:lpstr>
      <vt:lpstr>60</vt:lpstr>
      <vt:lpstr>80</vt:lpstr>
      <vt:lpstr>100</vt:lpstr>
      <vt:lpstr>20</vt:lpstr>
      <vt:lpstr>40</vt:lpstr>
      <vt:lpstr>60</vt:lpstr>
      <vt:lpstr>80</vt:lpstr>
      <vt:lpstr>100</vt:lpstr>
      <vt:lpstr>30</vt:lpstr>
      <vt:lpstr>60</vt:lpstr>
      <vt:lpstr>90</vt:lpstr>
      <vt:lpstr>120</vt:lpstr>
      <vt:lpstr>150</vt:lpstr>
      <vt:lpstr>30</vt:lpstr>
      <vt:lpstr>60</vt:lpstr>
      <vt:lpstr>90</vt:lpstr>
      <vt:lpstr>120</vt:lpstr>
      <vt:lpstr>150</vt:lpstr>
      <vt:lpstr>30</vt:lpstr>
      <vt:lpstr>60</vt:lpstr>
      <vt:lpstr>90</vt:lpstr>
      <vt:lpstr>120</vt:lpstr>
      <vt:lpstr>150</vt:lpstr>
      <vt:lpstr>30</vt:lpstr>
      <vt:lpstr>60</vt:lpstr>
      <vt:lpstr>90</vt:lpstr>
      <vt:lpstr>120</vt:lpstr>
      <vt:lpstr>150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revaz</dc:creator>
  <cp:lastModifiedBy>re</cp:lastModifiedBy>
  <cp:revision>82</cp:revision>
  <dcterms:modified xsi:type="dcterms:W3CDTF">2014-05-05T21:56:30Z</dcterms:modified>
</cp:coreProperties>
</file>