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0"/>
  </p:notesMasterIdLst>
  <p:sldIdLst>
    <p:sldId id="278" r:id="rId2"/>
    <p:sldId id="274" r:id="rId3"/>
    <p:sldId id="266" r:id="rId4"/>
    <p:sldId id="267" r:id="rId5"/>
    <p:sldId id="268" r:id="rId6"/>
    <p:sldId id="272" r:id="rId7"/>
    <p:sldId id="273" r:id="rId8"/>
    <p:sldId id="277" r:id="rId9"/>
    <p:sldId id="279" r:id="rId10"/>
    <p:sldId id="262" r:id="rId11"/>
    <p:sldId id="263" r:id="rId12"/>
    <p:sldId id="264" r:id="rId13"/>
    <p:sldId id="265" r:id="rId14"/>
    <p:sldId id="258" r:id="rId15"/>
    <p:sldId id="259" r:id="rId16"/>
    <p:sldId id="260" r:id="rId17"/>
    <p:sldId id="276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  <a:srgbClr val="FF3399"/>
    <a:srgbClr val="FF5050"/>
    <a:srgbClr val="FF3300"/>
    <a:srgbClr val="FFFF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8C22F-6B14-48F8-8667-8AADE0E1F9EB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D6D8-2A31-4712-8804-D0EF1FC90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357298"/>
            <a:ext cx="7410472" cy="507209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 </a:t>
            </a:r>
            <a:br>
              <a:rPr lang="ru-RU" sz="8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МОЕЙ ДУШИ</a:t>
            </a:r>
            <a:r>
              <a:rPr lang="ru-RU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Коновалова Е.Ф.</a:t>
            </a:r>
            <a:br>
              <a:rPr lang="ru-RU" sz="2200" b="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«Гимназия № 17»</a:t>
            </a:r>
            <a:br>
              <a:rPr lang="ru-RU" sz="2200" b="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Перми 2014</a:t>
            </a:r>
            <a:r>
              <a:rPr lang="ru-RU" sz="27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85728"/>
            <a:ext cx="7553348" cy="107157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Авторское психотерапевтическое занятия </a:t>
            </a:r>
          </a:p>
          <a:p>
            <a:pPr algn="ctr">
              <a:spcBef>
                <a:spcPts val="0"/>
              </a:spcBef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с применением арт-терапии 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411609" cy="5715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857232"/>
            <a:ext cx="4214842" cy="5618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3383" r="4799"/>
          <a:stretch>
            <a:fillRect/>
          </a:stretch>
        </p:blipFill>
        <p:spPr bwMode="auto">
          <a:xfrm>
            <a:off x="285720" y="428604"/>
            <a:ext cx="4593017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6566" r="3787"/>
          <a:stretch>
            <a:fillRect/>
          </a:stretch>
        </p:blipFill>
        <p:spPr bwMode="auto">
          <a:xfrm>
            <a:off x="4286248" y="2428868"/>
            <a:ext cx="4616212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4286280" cy="5721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08" y="806410"/>
            <a:ext cx="4270817" cy="5694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087" r="5048"/>
          <a:stretch>
            <a:fillRect/>
          </a:stretch>
        </p:blipFill>
        <p:spPr bwMode="auto">
          <a:xfrm>
            <a:off x="642910" y="357166"/>
            <a:ext cx="4357718" cy="5800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857232"/>
            <a:ext cx="3500462" cy="5653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858180" cy="5660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7"/>
            <a:ext cx="7715304" cy="5659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5691" b="4607"/>
          <a:stretch>
            <a:fillRect/>
          </a:stretch>
        </p:blipFill>
        <p:spPr bwMode="auto">
          <a:xfrm>
            <a:off x="500034" y="285728"/>
            <a:ext cx="7715304" cy="59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86742" cy="857256"/>
          </a:xfrm>
        </p:spPr>
        <p:txBody>
          <a:bodyPr>
            <a:normAutofit/>
          </a:bodyPr>
          <a:lstStyle/>
          <a:p>
            <a:pPr algn="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Надин Буре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 fontScale="85000" lnSpcReduction="20000"/>
          </a:bodyPr>
          <a:lstStyle/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Ты обрети, гармонию в душе.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ты узнаешь, где ты проживаешь.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Ведь ты увидишь, счастье на земле.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Уж очень много, и для всех его хватает. </a:t>
            </a:r>
          </a:p>
          <a:p>
            <a:pPr marL="152400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 ты узнаешь, как любить, и жить. </a:t>
            </a:r>
          </a:p>
          <a:p>
            <a:pPr marL="152400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 с чистой, озарённою душою. </a:t>
            </a:r>
          </a:p>
          <a:p>
            <a:pPr marL="152400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 как на свете, всех счастливей быть. </a:t>
            </a:r>
          </a:p>
          <a:p>
            <a:pPr marL="1524000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 как для всех быть, счастьем и судьбою.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Ты подари любовь себе, и всем...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Она к тебе в двойне вернется.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Узнаешь ты, то счастье на земле... </a:t>
            </a:r>
          </a:p>
          <a:p>
            <a:pPr marL="900113" indent="0" algn="just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Когда с любовью, сердце отдается.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15303" cy="5785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58180" cy="1071570"/>
          </a:xfrm>
        </p:spPr>
        <p:txBody>
          <a:bodyPr>
            <a:normAutofit/>
          </a:bodyPr>
          <a:lstStyle/>
          <a:p>
            <a:pPr algn="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Александр Блок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85860"/>
            <a:ext cx="7786742" cy="4794265"/>
          </a:xfrm>
          <a:noFill/>
        </p:spPr>
        <p:txBody>
          <a:bodyPr/>
          <a:lstStyle/>
          <a:p>
            <a:pPr marL="0" indent="0" algn="ctr">
              <a:buNone/>
              <a:tabLst>
                <a:tab pos="720725" algn="l"/>
              </a:tabLs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«Не нарушай гармонии моей – </a:t>
            </a:r>
          </a:p>
          <a:p>
            <a:pPr marL="0" indent="0" algn="ctr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ней всё светло и всё духовно.</a:t>
            </a:r>
          </a:p>
          <a:p>
            <a:pPr marL="0" indent="0" algn="ctr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Когда и ты душой ответишь ей, </a:t>
            </a:r>
          </a:p>
          <a:p>
            <a:pPr marL="0" indent="0" algn="ctr">
              <a:spcBef>
                <a:spcPts val="0"/>
              </a:spcBef>
              <a:buNone/>
              <a:tabLst>
                <a:tab pos="720725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тобой мы связаны любовно».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72428" cy="1071570"/>
          </a:xfrm>
          <a:noFill/>
        </p:spPr>
        <p:txBody>
          <a:bodyPr>
            <a:normAutofit/>
          </a:bodyPr>
          <a:lstStyle/>
          <a:p>
            <a:pPr indent="8255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643050"/>
            <a:ext cx="7643866" cy="4437075"/>
          </a:xfrm>
        </p:spPr>
        <p:txBody>
          <a:bodyPr/>
          <a:lstStyle/>
          <a:p>
            <a:pPr marL="82550" indent="0">
              <a:buNone/>
              <a:tabLst>
                <a:tab pos="179388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гармонизация внутреннего мира 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счёт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скрытых резервов личности, развитие самопознания,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  <a:tabLst>
                <a:tab pos="179388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уверенности в себе, личностное развитие,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  <a:tabLst>
                <a:tab pos="179388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креативности.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643866" cy="8572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643866" cy="4437075"/>
          </a:xfrm>
        </p:spPr>
        <p:txBody>
          <a:bodyPr/>
          <a:lstStyle/>
          <a:p>
            <a:pPr marL="442913" indent="-442913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снижение уровня тревожности и психоэмоционального напряжения; </a:t>
            </a:r>
          </a:p>
          <a:p>
            <a:pPr marL="442913" indent="-442913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повышение самооценки; </a:t>
            </a:r>
          </a:p>
          <a:p>
            <a:pPr marL="442913" indent="-442913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позитивного восприятия  мира; </a:t>
            </a:r>
          </a:p>
          <a:p>
            <a:pPr marL="442913" indent="-442913"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творческое самовыражение.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43866" cy="10001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8001056" cy="5000660"/>
          </a:xfrm>
        </p:spPr>
        <p:txBody>
          <a:bodyPr>
            <a:normAutofit/>
          </a:bodyPr>
          <a:lstStyle/>
          <a:p>
            <a:pPr marL="442913" indent="-442913">
              <a:spcBef>
                <a:spcPts val="600"/>
              </a:spcBef>
              <a:buFont typeface="Wingdings" pitchFamily="2" charset="2"/>
              <a:buChar char="v"/>
              <a:tabLst>
                <a:tab pos="44291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стеклянные баночки, бутылочки, вазочки (любые сосуды из прозрачного стекла); акриловая краска по стеклу (или витражная); </a:t>
            </a:r>
          </a:p>
          <a:p>
            <a:pPr marL="442913" indent="-442913">
              <a:spcBef>
                <a:spcPts val="600"/>
              </a:spcBef>
              <a:buFont typeface="Wingdings" pitchFamily="2" charset="2"/>
              <a:buChar char="v"/>
              <a:tabLst>
                <a:tab pos="36036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кисти; </a:t>
            </a:r>
          </a:p>
          <a:p>
            <a:pPr marL="442913" indent="-442913">
              <a:spcBef>
                <a:spcPts val="600"/>
              </a:spcBef>
              <a:buFont typeface="Wingdings" pitchFamily="2" charset="2"/>
              <a:buChar char="v"/>
              <a:tabLst>
                <a:tab pos="36036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подручный материал для заполнения сосуда (любая крупа, бусины, камушки, ракушки,  красивые фантики, веточки, засушенные и искусственные цветы и т. п.), </a:t>
            </a:r>
          </a:p>
          <a:p>
            <a:pPr marL="442913" indent="-442913">
              <a:spcBef>
                <a:spcPts val="600"/>
              </a:spcBef>
              <a:buFont typeface="Wingdings" pitchFamily="2" charset="2"/>
              <a:buChar char="v"/>
              <a:tabLst>
                <a:tab pos="36036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салфетки для вытирания рук;</a:t>
            </a:r>
          </a:p>
          <a:p>
            <a:pPr marL="442913" indent="-442913">
              <a:spcBef>
                <a:spcPts val="600"/>
              </a:spcBef>
              <a:buFont typeface="Wingdings" pitchFamily="2" charset="2"/>
              <a:buChar char="v"/>
              <a:tabLst>
                <a:tab pos="360363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релаксационная музыка.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572428" cy="7858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Душа это: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736"/>
            <a:ext cx="8072494" cy="5143536"/>
          </a:xfrm>
        </p:spPr>
        <p:txBody>
          <a:bodyPr>
            <a:normAutofit fontScale="92500" lnSpcReduction="10000"/>
          </a:bodyPr>
          <a:lstStyle/>
          <a:p>
            <a:pPr marL="442913" indent="-442913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внутренний, психический мир человека («А душу можно ль рассказать?» М.Ю. Лермонтов);</a:t>
            </a:r>
          </a:p>
          <a:p>
            <a:pPr marL="442913" indent="-442913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мир чувств, эмоций, настроений, переживаний;</a:t>
            </a:r>
          </a:p>
          <a:p>
            <a:pPr marL="442913" indent="-442913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свойство характера, основные черты личности, а также человек с теми или иными свойствами;</a:t>
            </a:r>
          </a:p>
          <a:p>
            <a:pPr marL="442913" indent="-442913">
              <a:spcBef>
                <a:spcPts val="60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чувство, отзывчивость, пыл (говорить с душой).</a:t>
            </a:r>
          </a:p>
          <a:p>
            <a:pPr marL="442913" indent="-442913"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Толковый словарь русского языка Д.Н.Ушакова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43866" cy="10001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Гармония это: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500174"/>
            <a:ext cx="7715304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согласованное сочетание, соответствие элементов внутри чего-нибудь целого, внутренняя цельность, полнота, согласие. Мировая гармония. Душевная гармония («Лицо его выражало запас силы, воли, внутренней гармонии и самообладания» И.А. Гончаров).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Украсьте свой сосуд, разрисуйте и наполните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500174"/>
            <a:ext cx="6496797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Открытый урок 2\Новая папка\Фото02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642918"/>
            <a:ext cx="714380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512</TotalTime>
  <Words>360</Words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СОСУД  МОЕЙ ДУШИ   Педагог-психолог Коновалова Е.Ф. МБОУ «Гимназия № 17»  г. Перми 2014 </vt:lpstr>
      <vt:lpstr>Александр Блок</vt:lpstr>
      <vt:lpstr>Цель:</vt:lpstr>
      <vt:lpstr>Задачи:</vt:lpstr>
      <vt:lpstr>Необходимые материалы:</vt:lpstr>
      <vt:lpstr>Душа это:</vt:lpstr>
      <vt:lpstr>Гармония это:</vt:lpstr>
      <vt:lpstr>Украсьте свой сосуд, разрисуйте и наполните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Надин Буре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59</cp:revision>
  <dcterms:modified xsi:type="dcterms:W3CDTF">2014-01-31T09:22:29Z</dcterms:modified>
</cp:coreProperties>
</file>