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8" r:id="rId3"/>
    <p:sldId id="289" r:id="rId4"/>
    <p:sldId id="290" r:id="rId5"/>
    <p:sldId id="258" r:id="rId6"/>
    <p:sldId id="291" r:id="rId7"/>
    <p:sldId id="273" r:id="rId8"/>
    <p:sldId id="292" r:id="rId9"/>
    <p:sldId id="293" r:id="rId10"/>
    <p:sldId id="260" r:id="rId11"/>
    <p:sldId id="262" r:id="rId12"/>
    <p:sldId id="294" r:id="rId13"/>
    <p:sldId id="297" r:id="rId14"/>
    <p:sldId id="299" r:id="rId15"/>
    <p:sldId id="295" r:id="rId16"/>
    <p:sldId id="298" r:id="rId17"/>
    <p:sldId id="296" r:id="rId18"/>
    <p:sldId id="300" r:id="rId19"/>
    <p:sldId id="274" r:id="rId20"/>
    <p:sldId id="301" r:id="rId21"/>
    <p:sldId id="282" r:id="rId22"/>
    <p:sldId id="287" r:id="rId23"/>
    <p:sldId id="283"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15" autoAdjust="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732A41-3B31-4FB2-A1DD-D9F2D5D7BEC0}" type="datetimeFigureOut">
              <a:rPr lang="ru-RU" smtClean="0"/>
              <a:pPr/>
              <a:t>20.01.2012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732A41-3B31-4FB2-A1DD-D9F2D5D7BEC0}" type="datetimeFigureOut">
              <a:rPr lang="ru-RU" smtClean="0"/>
              <a:pPr/>
              <a:t>20.01.2012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732A41-3B31-4FB2-A1DD-D9F2D5D7BEC0}" type="datetimeFigureOut">
              <a:rPr lang="ru-RU" smtClean="0"/>
              <a:pPr/>
              <a:t>20.01.2012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732A41-3B31-4FB2-A1DD-D9F2D5D7BEC0}" type="datetimeFigureOut">
              <a:rPr lang="ru-RU" smtClean="0"/>
              <a:pPr/>
              <a:t>20.01.2012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732A41-3B31-4FB2-A1DD-D9F2D5D7BEC0}" type="datetimeFigureOut">
              <a:rPr lang="ru-RU" smtClean="0"/>
              <a:pPr/>
              <a:t>20.01.2012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732A41-3B31-4FB2-A1DD-D9F2D5D7BEC0}" type="datetimeFigureOut">
              <a:rPr lang="ru-RU" smtClean="0"/>
              <a:pPr/>
              <a:t>20.01.2012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732A41-3B31-4FB2-A1DD-D9F2D5D7BEC0}" type="datetimeFigureOut">
              <a:rPr lang="ru-RU" smtClean="0"/>
              <a:pPr/>
              <a:t>20.01.2012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732A41-3B31-4FB2-A1DD-D9F2D5D7BEC0}" type="datetimeFigureOut">
              <a:rPr lang="ru-RU" smtClean="0"/>
              <a:pPr/>
              <a:t>20.01.2012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732A41-3B31-4FB2-A1DD-D9F2D5D7BEC0}" type="datetimeFigureOut">
              <a:rPr lang="ru-RU" smtClean="0"/>
              <a:pPr/>
              <a:t>20.01.2012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732A41-3B31-4FB2-A1DD-D9F2D5D7BEC0}" type="datetimeFigureOut">
              <a:rPr lang="ru-RU" smtClean="0"/>
              <a:pPr/>
              <a:t>20.01.2012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732A41-3B31-4FB2-A1DD-D9F2D5D7BEC0}" type="datetimeFigureOut">
              <a:rPr lang="ru-RU" smtClean="0"/>
              <a:pPr/>
              <a:t>20.01.2012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0281F4-CCB7-4B2E-8671-A16C015CA01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32A41-3B31-4FB2-A1DD-D9F2D5D7BEC0}" type="datetimeFigureOut">
              <a:rPr lang="ru-RU" smtClean="0"/>
              <a:pPr/>
              <a:t>20.01.2012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281F4-CCB7-4B2E-8671-A16C015CA01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Информатик\Рабочий стол\1 сентября 2011 г\картинки\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14290"/>
            <a:ext cx="8229600" cy="3429024"/>
          </a:xfrm>
        </p:spPr>
        <p:txBody>
          <a:bodyPr>
            <a:noAutofit/>
          </a:bodyPr>
          <a:lstStyle/>
          <a:p>
            <a:pPr algn="r"/>
            <a:r>
              <a:rPr lang="ru-RU" sz="5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5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5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5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5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5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endParaRPr lang="ru-RU" sz="54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1000100" y="285728"/>
            <a:ext cx="7595284" cy="2123658"/>
          </a:xfrm>
          <a:prstGeom prst="rect">
            <a:avLst/>
          </a:prstGeom>
          <a:noFill/>
        </p:spPr>
        <p:txBody>
          <a:bodyPr wrap="none" lIns="91440" tIns="45720" rIns="91440" bIns="45720">
            <a:spAutoFit/>
          </a:bodyPr>
          <a:lstStyle/>
          <a:p>
            <a:pPr algn="ctr"/>
            <a:r>
              <a:rPr lang="ru-RU" sz="4400" b="1" cap="none" spc="0" dirty="0"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ПЕРЕСЕЛЕНИЕ</a:t>
            </a:r>
          </a:p>
          <a:p>
            <a:pPr algn="ctr"/>
            <a:r>
              <a:rPr lang="ru-RU" sz="4400" b="1" cap="none" spc="0" dirty="0"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 ЧЕРНОМОРСКОГО</a:t>
            </a:r>
          </a:p>
          <a:p>
            <a:pPr algn="ctr"/>
            <a:r>
              <a:rPr lang="ru-RU" sz="4400" b="1" cap="none" spc="0" dirty="0"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 КАЗАЧЕСТВА НА КУБАНЬ</a:t>
            </a:r>
            <a:endParaRPr lang="ru-RU" sz="4400" b="1" cap="none" spc="0" dirty="0">
              <a:ln w="17780" cmpd="sng">
                <a:solidFill>
                  <a:srgbClr val="FFFFFF"/>
                </a:solidFill>
                <a:prstDash val="solid"/>
                <a:miter lim="800000"/>
              </a:ln>
              <a:effectLst>
                <a:outerShdw blurRad="50800" algn="tl" rotWithShape="0">
                  <a:srgbClr val="000000"/>
                </a:outerShdw>
              </a:effectLst>
            </a:endParaRPr>
          </a:p>
        </p:txBody>
      </p:sp>
      <p:sp>
        <p:nvSpPr>
          <p:cNvPr id="7" name="Прямоугольник 6"/>
          <p:cNvSpPr/>
          <p:nvPr/>
        </p:nvSpPr>
        <p:spPr>
          <a:xfrm>
            <a:off x="428596" y="5286388"/>
            <a:ext cx="4786346" cy="1200329"/>
          </a:xfrm>
          <a:prstGeom prst="rect">
            <a:avLst/>
          </a:prstGeom>
          <a:noFill/>
        </p:spPr>
        <p:txBody>
          <a:bodyPr wrap="square" lIns="91440" tIns="45720" rIns="91440" bIns="45720">
            <a:spAutoFit/>
          </a:bodyPr>
          <a:lstStyle/>
          <a:p>
            <a:pPr algn="ctr"/>
            <a:r>
              <a:rPr lang="ru-RU" b="1" cap="none" spc="0" dirty="0" smtClean="0">
                <a:ln w="17780" cmpd="sng">
                  <a:solidFill>
                    <a:srgbClr val="FFFFFF"/>
                  </a:solidFill>
                  <a:prstDash val="solid"/>
                  <a:miter lim="800000"/>
                </a:ln>
                <a:effectLst>
                  <a:outerShdw blurRad="50800" algn="tl" rotWithShape="0">
                    <a:srgbClr val="000000"/>
                  </a:outerShdw>
                </a:effectLst>
              </a:rPr>
              <a:t>Урок истории кубанского казачества </a:t>
            </a:r>
          </a:p>
          <a:p>
            <a:pPr algn="ctr"/>
            <a:r>
              <a:rPr lang="ru-RU" b="1" cap="none" spc="0" dirty="0" smtClean="0">
                <a:ln w="17780" cmpd="sng">
                  <a:solidFill>
                    <a:srgbClr val="FFFFFF"/>
                  </a:solidFill>
                  <a:prstDash val="solid"/>
                  <a:miter lim="800000"/>
                </a:ln>
                <a:effectLst>
                  <a:outerShdw blurRad="50800" algn="tl" rotWithShape="0">
                    <a:srgbClr val="000000"/>
                  </a:outerShdw>
                </a:effectLst>
              </a:rPr>
              <a:t>в 8 классе</a:t>
            </a:r>
          </a:p>
          <a:p>
            <a:pPr algn="ctr"/>
            <a:r>
              <a:rPr lang="ru-RU" b="1" cap="none" spc="0" dirty="0" smtClean="0">
                <a:ln w="17780" cmpd="sng">
                  <a:solidFill>
                    <a:srgbClr val="FFFFFF"/>
                  </a:solidFill>
                  <a:prstDash val="solid"/>
                  <a:miter lim="800000"/>
                </a:ln>
                <a:effectLst>
                  <a:outerShdw blurRad="50800" algn="tl" rotWithShape="0">
                    <a:srgbClr val="000000"/>
                  </a:outerShdw>
                </a:effectLst>
              </a:rPr>
              <a:t>Учитель истории:</a:t>
            </a:r>
          </a:p>
          <a:p>
            <a:pPr algn="ctr"/>
            <a:r>
              <a:rPr lang="ru-RU" b="1" cap="none" spc="0" dirty="0" smtClean="0">
                <a:ln w="17780" cmpd="sng">
                  <a:solidFill>
                    <a:srgbClr val="FFFFFF"/>
                  </a:solidFill>
                  <a:prstDash val="solid"/>
                  <a:miter lim="800000"/>
                </a:ln>
                <a:effectLst>
                  <a:outerShdw blurRad="50800" algn="tl" rotWithShape="0">
                    <a:srgbClr val="000000"/>
                  </a:outerShdw>
                </a:effectLst>
              </a:rPr>
              <a:t> ЧЕРНАЯ ИРИНА ВЛАДИМИРОВНА</a:t>
            </a:r>
            <a:endParaRPr lang="ru-RU" b="1" cap="none" spc="0" dirty="0">
              <a:ln w="17780" cmpd="sng">
                <a:solidFill>
                  <a:srgbClr val="FFFFFF"/>
                </a:solidFill>
                <a:prstDash val="solid"/>
                <a:miter lim="800000"/>
              </a:ln>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Информатик\Рабочий стол\taman-774-2.jpg"/>
          <p:cNvPicPr>
            <a:picLocks noChangeAspect="1" noChangeArrowheads="1"/>
          </p:cNvPicPr>
          <p:nvPr/>
        </p:nvPicPr>
        <p:blipFill>
          <a:blip r:embed="rId2"/>
          <a:srcRect r="18723" b="8235"/>
          <a:stretch>
            <a:fillRect/>
          </a:stretch>
        </p:blipFill>
        <p:spPr bwMode="auto">
          <a:xfrm>
            <a:off x="0" y="0"/>
            <a:ext cx="9144001" cy="6858001"/>
          </a:xfrm>
          <a:prstGeom prst="rect">
            <a:avLst/>
          </a:prstGeom>
          <a:noFill/>
        </p:spPr>
      </p:pic>
      <p:sp>
        <p:nvSpPr>
          <p:cNvPr id="19457" name="Rectangle 1"/>
          <p:cNvSpPr>
            <a:spLocks noChangeArrowheads="1"/>
          </p:cNvSpPr>
          <p:nvPr/>
        </p:nvSpPr>
        <p:spPr bwMode="auto">
          <a:xfrm>
            <a:off x="571472" y="285728"/>
            <a:ext cx="77867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000" b="1" dirty="0" smtClean="0">
                <a:latin typeface="Bookman Old Style" pitchFamily="18" charset="0"/>
                <a:ea typeface="Calibri" pitchFamily="34" charset="0"/>
                <a:cs typeface="Times New Roman" pitchFamily="18" charset="0"/>
              </a:rPr>
              <a:t>1792 год – ПЕРЕСЕЛЕНИЕ КАЗАКОВ НА КУБАНЬ</a:t>
            </a:r>
            <a:endParaRPr kumimoji="0" lang="ru-RU" sz="3600" b="0" i="0" u="none" strike="noStrike" cap="none" normalizeH="0" baseline="0" dirty="0" smtClean="0">
              <a:ln>
                <a:noFill/>
              </a:ln>
              <a:solidFill>
                <a:schemeClr val="tx1"/>
              </a:solidFill>
              <a:effectLst/>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5" name="Picture 3"/>
          <p:cNvPicPr>
            <a:picLocks noChangeAspect="1" noChangeArrowheads="1"/>
          </p:cNvPicPr>
          <p:nvPr/>
        </p:nvPicPr>
        <p:blipFill>
          <a:blip r:embed="rId2"/>
          <a:srcRect l="32541" r="745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a:srcRect/>
          <a:stretch>
            <a:fillRect/>
          </a:stretch>
        </p:blipFill>
        <p:spPr bwMode="auto">
          <a:xfrm>
            <a:off x="0" y="0"/>
            <a:ext cx="9173331" cy="6857999"/>
          </a:xfrm>
          <a:prstGeom prst="rect">
            <a:avLst/>
          </a:prstGeom>
          <a:noFill/>
          <a:ln w="9525">
            <a:noFill/>
            <a:miter lim="800000"/>
            <a:headEnd/>
            <a:tailEnd/>
          </a:ln>
          <a:effectLst/>
        </p:spPr>
      </p:pic>
      <p:sp>
        <p:nvSpPr>
          <p:cNvPr id="3" name="TextBox 2"/>
          <p:cNvSpPr txBox="1"/>
          <p:nvPr/>
        </p:nvSpPr>
        <p:spPr>
          <a:xfrm>
            <a:off x="1428728" y="5857892"/>
            <a:ext cx="7858180" cy="707886"/>
          </a:xfrm>
          <a:prstGeom prst="rect">
            <a:avLst/>
          </a:prstGeom>
          <a:noFill/>
        </p:spPr>
        <p:txBody>
          <a:bodyPr wrap="square" rtlCol="0">
            <a:spAutoFit/>
          </a:bodyPr>
          <a:lstStyle/>
          <a:p>
            <a:pPr algn="ctr"/>
            <a:r>
              <a:rPr lang="ru-RU" sz="2000" b="1" dirty="0" smtClean="0">
                <a:latin typeface="Bookman Old Style" pitchFamily="18" charset="0"/>
              </a:rPr>
              <a:t>УКЛАД ЖИЗНИ В ЗАПОРОЖСКОЙ СЕЧИ КАЗАКИ ПОСТАРАЛИСЬ ПЕРЕНЕСТИ НА НОВЫЕ ЗЕМЛИ</a:t>
            </a:r>
            <a:endParaRPr lang="ru-RU" sz="2000" b="1" dirty="0">
              <a:latin typeface="Bookman Old Styl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Documents and Settings\Информатик\Рабочий стол\5d0f5d0f3f6at.jpg"/>
          <p:cNvPicPr>
            <a:picLocks noChangeAspect="1" noChangeArrowheads="1"/>
          </p:cNvPicPr>
          <p:nvPr/>
        </p:nvPicPr>
        <p:blipFill>
          <a:blip r:embed="rId2"/>
          <a:srcRect b="26862"/>
          <a:stretch>
            <a:fillRect/>
          </a:stretch>
        </p:blipFill>
        <p:spPr bwMode="auto">
          <a:xfrm>
            <a:off x="0" y="-1"/>
            <a:ext cx="9144000" cy="6858001"/>
          </a:xfrm>
          <a:prstGeom prst="rect">
            <a:avLst/>
          </a:prstGeom>
          <a:noFill/>
        </p:spPr>
      </p:pic>
      <p:pic>
        <p:nvPicPr>
          <p:cNvPr id="41987" name="Picture 3"/>
          <p:cNvPicPr>
            <a:picLocks noChangeAspect="1" noChangeArrowheads="1"/>
          </p:cNvPicPr>
          <p:nvPr/>
        </p:nvPicPr>
        <p:blipFill>
          <a:blip r:embed="rId3"/>
          <a:srcRect/>
          <a:stretch>
            <a:fillRect/>
          </a:stretch>
        </p:blipFill>
        <p:spPr bwMode="auto">
          <a:xfrm>
            <a:off x="4857752" y="214290"/>
            <a:ext cx="3960818" cy="6286544"/>
          </a:xfrm>
          <a:prstGeom prst="rect">
            <a:avLst/>
          </a:prstGeom>
          <a:ln>
            <a:noFill/>
          </a:ln>
          <a:effectLst>
            <a:softEdge rad="112500"/>
          </a:effectLst>
        </p:spPr>
      </p:pic>
      <p:sp>
        <p:nvSpPr>
          <p:cNvPr id="5" name="TextBox 4"/>
          <p:cNvSpPr txBox="1"/>
          <p:nvPr/>
        </p:nvSpPr>
        <p:spPr>
          <a:xfrm>
            <a:off x="785786" y="285728"/>
            <a:ext cx="3429024" cy="2554545"/>
          </a:xfrm>
          <a:prstGeom prst="rect">
            <a:avLst/>
          </a:prstGeom>
          <a:noFill/>
        </p:spPr>
        <p:txBody>
          <a:bodyPr wrap="square" rtlCol="0">
            <a:spAutoFit/>
          </a:bodyPr>
          <a:lstStyle/>
          <a:p>
            <a:pPr algn="ctr"/>
            <a:r>
              <a:rPr lang="ru-RU" sz="3200" dirty="0" smtClean="0">
                <a:latin typeface="Bookman Old Style" pitchFamily="18" charset="0"/>
              </a:rPr>
              <a:t>Черноморцы даже внешне походили на своих предков - запорожцев</a:t>
            </a:r>
            <a:endParaRPr lang="ru-RU" sz="3200" dirty="0">
              <a:latin typeface="Bookman Old Style" pitchFamily="18" charset="0"/>
            </a:endParaRPr>
          </a:p>
        </p:txBody>
      </p:sp>
      <p:pic>
        <p:nvPicPr>
          <p:cNvPr id="41988" name="Picture 4"/>
          <p:cNvPicPr>
            <a:picLocks noChangeAspect="1" noChangeArrowheads="1"/>
          </p:cNvPicPr>
          <p:nvPr/>
        </p:nvPicPr>
        <p:blipFill>
          <a:blip r:embed="rId4"/>
          <a:srcRect/>
          <a:stretch>
            <a:fillRect/>
          </a:stretch>
        </p:blipFill>
        <p:spPr bwMode="auto">
          <a:xfrm>
            <a:off x="500034" y="3143248"/>
            <a:ext cx="4286280" cy="34290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Информатик\Рабочий стол\1 сентября 2011 г\картинки\22.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a:srcRect/>
          <a:stretch>
            <a:fillRect/>
          </a:stretch>
        </p:blipFill>
        <p:spPr bwMode="auto">
          <a:xfrm>
            <a:off x="0" y="0"/>
            <a:ext cx="9152241" cy="6857999"/>
          </a:xfrm>
          <a:prstGeom prst="rect">
            <a:avLst/>
          </a:prstGeom>
          <a:noFill/>
          <a:ln w="9525">
            <a:noFill/>
            <a:miter lim="800000"/>
            <a:headEnd/>
            <a:tailEnd/>
          </a:ln>
          <a:effectLst/>
        </p:spPr>
      </p:pic>
      <p:sp>
        <p:nvSpPr>
          <p:cNvPr id="43012" name="Rectangle 4"/>
          <p:cNvSpPr>
            <a:spLocks noChangeArrowheads="1"/>
          </p:cNvSpPr>
          <p:nvPr/>
        </p:nvSpPr>
        <p:spPr bwMode="auto">
          <a:xfrm>
            <a:off x="3342412" y="357166"/>
            <a:ext cx="5801588" cy="378565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bg1"/>
                </a:solidFill>
                <a:effectLst/>
                <a:latin typeface="Bookman Old Style" pitchFamily="18" charset="0"/>
                <a:cs typeface="Bookman Old Style" pitchFamily="18" charset="0"/>
              </a:rPr>
              <a:t>         </a:t>
            </a: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Там, где выгнула русло река,</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Как подкову у глинистой кручи,</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Свиток царский был предком раскручен,</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И прочитан под гул тростника.</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 Здесь границу держать, защищать от  врагов!</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И пшеницу сажать и растить казаков.</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И кизяк задымил под котлом,</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И пропах сей торжественный день</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Духовитой ухой-чебаком.</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Так был город родной утвержден.</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Степь дышала угаром травы.</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Не сносить молодцу головы –</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Он, отважный, для славы рожден!</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Охранять рубежи казаку</a:t>
            </a:r>
            <a:endParaRPr kumimoji="0" lang="ru-RU" sz="2800"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a:t>
            </a:r>
            <a:r>
              <a:rPr kumimoji="0" lang="ru-RU" sz="1600" b="1" i="0" u="none" strike="noStrike" cap="none" normalizeH="0" dirty="0" smtClean="0">
                <a:ln>
                  <a:noFill/>
                </a:ln>
                <a:solidFill>
                  <a:schemeClr val="bg1"/>
                </a:solidFill>
                <a:effectLst/>
                <a:latin typeface="Bookman Old Style" pitchFamily="18" charset="0"/>
                <a:cs typeface="Bookman Old Style" pitchFamily="18" charset="0"/>
              </a:rPr>
              <a:t> </a:t>
            </a:r>
            <a:r>
              <a:rPr kumimoji="0" lang="ru-RU" sz="1600" b="1" i="0" u="none" strike="noStrike" cap="none" normalizeH="0" baseline="0" dirty="0" smtClean="0">
                <a:ln>
                  <a:noFill/>
                </a:ln>
                <a:solidFill>
                  <a:schemeClr val="bg1"/>
                </a:solidFill>
                <a:effectLst/>
                <a:latin typeface="Bookman Old Style" pitchFamily="18" charset="0"/>
                <a:cs typeface="Bookman Old Style" pitchFamily="18" charset="0"/>
              </a:rPr>
              <a:t> И стоять день и ночь начеку!</a:t>
            </a:r>
            <a:endParaRPr kumimoji="0" lang="ru-RU" sz="4000" b="1"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Documents and Settings\Информатик\Рабочий стол\f_clip_image023.jpg"/>
          <p:cNvPicPr>
            <a:picLocks noChangeAspect="1" noChangeArrowheads="1"/>
          </p:cNvPicPr>
          <p:nvPr/>
        </p:nvPicPr>
        <p:blipFill>
          <a:blip r:embed="rId2"/>
          <a:srcRect/>
          <a:stretch>
            <a:fillRect/>
          </a:stretch>
        </p:blipFill>
        <p:spPr bwMode="auto">
          <a:xfrm>
            <a:off x="194555" y="0"/>
            <a:ext cx="8949445" cy="657227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F:\1 сентября 2011 г\1 сентября 2011 г\картинки\32.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49" name="Rectangle 1"/>
          <p:cNvSpPr>
            <a:spLocks noChangeArrowheads="1"/>
          </p:cNvSpPr>
          <p:nvPr/>
        </p:nvSpPr>
        <p:spPr bwMode="auto">
          <a:xfrm>
            <a:off x="0" y="0"/>
            <a:ext cx="850109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000" b="1" dirty="0" smtClean="0">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000" b="1" dirty="0" smtClean="0">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000" b="1" dirty="0" smtClean="0">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000" b="1" dirty="0" smtClean="0">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000" b="1" dirty="0" smtClean="0">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000" b="1" dirty="0" smtClean="0">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rPr>
              <a:t>БЫВАЮТ КРАЯ, </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rPr>
              <a:t>ЧТО НЕДВИЖНЫ ВЕКАМИ,</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rPr>
              <a:t>ЗАРЫВШИСЬ ВО МГЛУ И МОХ,</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rPr>
              <a:t>НО ЕСТЬ И ТАКИЕ, </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rPr>
              <a:t>ГДЕ КАЖДЫЙ КАМЕНЬ</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Bookman Old Style" pitchFamily="18" charset="0"/>
                <a:cs typeface="Times New Roman" pitchFamily="18" charset="0"/>
              </a:rPr>
              <a:t>ГУДИТ ГОЛОСАМИ ЭПОХ!</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Bookman Old Style" pitchFamily="18" charset="0"/>
                <a:cs typeface="Times New Roman" pitchFamily="18" charset="0"/>
              </a:rPr>
              <a:t>                                                                  </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Bookman Old Style" pitchFamily="18" charset="0"/>
                <a:cs typeface="Times New Roman" pitchFamily="18" charset="0"/>
              </a:rPr>
              <a:t>                                                            </a:t>
            </a: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И.Сельвинский</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7106" name="Picture 2"/>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a:effectLst/>
        </p:spPr>
      </p:pic>
      <p:pic>
        <p:nvPicPr>
          <p:cNvPr id="47107" name="Picture 3"/>
          <p:cNvPicPr>
            <a:picLocks noChangeAspect="1" noChangeArrowheads="1"/>
          </p:cNvPicPr>
          <p:nvPr/>
        </p:nvPicPr>
        <p:blipFill>
          <a:blip r:embed="rId3"/>
          <a:srcRect/>
          <a:stretch>
            <a:fillRect/>
          </a:stretch>
        </p:blipFill>
        <p:spPr bwMode="auto">
          <a:xfrm>
            <a:off x="214282" y="0"/>
            <a:ext cx="4064000" cy="6643710"/>
          </a:xfrm>
          <a:prstGeom prst="rect">
            <a:avLst/>
          </a:prstGeom>
          <a:ln>
            <a:noFill/>
          </a:ln>
          <a:effectLst>
            <a:softEdge rad="112500"/>
          </a:effectLst>
        </p:spPr>
      </p:pic>
      <p:pic>
        <p:nvPicPr>
          <p:cNvPr id="47110" name="Picture 6"/>
          <p:cNvPicPr>
            <a:picLocks noChangeAspect="1" noChangeArrowheads="1"/>
          </p:cNvPicPr>
          <p:nvPr/>
        </p:nvPicPr>
        <p:blipFill>
          <a:blip r:embed="rId4"/>
          <a:srcRect/>
          <a:stretch>
            <a:fillRect/>
          </a:stretch>
        </p:blipFill>
        <p:spPr bwMode="auto">
          <a:xfrm>
            <a:off x="2500298" y="214290"/>
            <a:ext cx="2214578" cy="1714512"/>
          </a:xfrm>
          <a:prstGeom prst="rect">
            <a:avLst/>
          </a:prstGeom>
          <a:ln>
            <a:noFill/>
          </a:ln>
          <a:effectLst>
            <a:softEdge rad="112500"/>
          </a:effectLst>
        </p:spPr>
      </p:pic>
      <p:sp>
        <p:nvSpPr>
          <p:cNvPr id="8" name="TextBox 7"/>
          <p:cNvSpPr txBox="1"/>
          <p:nvPr/>
        </p:nvSpPr>
        <p:spPr>
          <a:xfrm>
            <a:off x="5214942" y="500042"/>
            <a:ext cx="3429024" cy="5909310"/>
          </a:xfrm>
          <a:prstGeom prst="rect">
            <a:avLst/>
          </a:prstGeom>
          <a:noFill/>
        </p:spPr>
        <p:txBody>
          <a:bodyPr wrap="square" rtlCol="0">
            <a:spAutoFit/>
          </a:bodyPr>
          <a:lstStyle/>
          <a:p>
            <a:pPr algn="ctr"/>
            <a:r>
              <a:rPr lang="ru-RU" sz="2000" dirty="0" smtClean="0">
                <a:solidFill>
                  <a:srgbClr val="C00000"/>
                </a:solidFill>
                <a:latin typeface="Bookman Old Style" pitchFamily="18" charset="0"/>
              </a:rPr>
              <a:t>ЕКАТЕРИНОДАР ЗАСТРАИВАЛСЯ СТРОГО ПО ПЛАНУ,</a:t>
            </a:r>
          </a:p>
          <a:p>
            <a:pPr algn="ctr"/>
            <a:r>
              <a:rPr lang="ru-RU" sz="2000" dirty="0" smtClean="0">
                <a:solidFill>
                  <a:srgbClr val="C00000"/>
                </a:solidFill>
                <a:latin typeface="Bookman Old Style" pitchFamily="18" charset="0"/>
              </a:rPr>
              <a:t> ЧТО ПОЗВОЛИЛО ГОРОДУ СОХРАНЯТЬ ПРЯМОЛИНЕЙНОСТЬ УЛИЦ И КВАРТАЛОВ </a:t>
            </a:r>
          </a:p>
          <a:p>
            <a:pPr algn="ctr"/>
            <a:endParaRPr lang="ru-RU" sz="2000" dirty="0" smtClean="0">
              <a:solidFill>
                <a:srgbClr val="C00000"/>
              </a:solidFill>
              <a:latin typeface="Bookman Old Style" pitchFamily="18" charset="0"/>
            </a:endParaRPr>
          </a:p>
          <a:p>
            <a:pPr algn="ctr"/>
            <a:r>
              <a:rPr lang="ru-RU" sz="2000" dirty="0" smtClean="0">
                <a:solidFill>
                  <a:srgbClr val="C00000"/>
                </a:solidFill>
                <a:latin typeface="Bookman Old Style" pitchFamily="18" charset="0"/>
              </a:rPr>
              <a:t>УЖЕ В 1794 ГОДУ </a:t>
            </a:r>
          </a:p>
          <a:p>
            <a:pPr algn="ctr"/>
            <a:r>
              <a:rPr lang="ru-RU" sz="2000" dirty="0" smtClean="0">
                <a:solidFill>
                  <a:srgbClr val="C00000"/>
                </a:solidFill>
                <a:latin typeface="Bookman Old Style" pitchFamily="18" charset="0"/>
              </a:rPr>
              <a:t>В СТОЛИЦЕ ЧЕРНОМОРИИ ИМЕЛОСЬ </a:t>
            </a:r>
          </a:p>
          <a:p>
            <a:pPr algn="ctr"/>
            <a:r>
              <a:rPr lang="ru-RU" sz="2000" dirty="0" smtClean="0">
                <a:solidFill>
                  <a:srgbClr val="C00000"/>
                </a:solidFill>
                <a:latin typeface="Bookman Old Style" pitchFamily="18" charset="0"/>
              </a:rPr>
              <a:t>9 КИРПИЧНЫХ ДОМОВ, </a:t>
            </a:r>
          </a:p>
          <a:p>
            <a:pPr algn="ctr"/>
            <a:r>
              <a:rPr lang="ru-RU" sz="2000" dirty="0" smtClean="0">
                <a:solidFill>
                  <a:srgbClr val="C00000"/>
                </a:solidFill>
                <a:latin typeface="Bookman Old Style" pitchFamily="18" charset="0"/>
              </a:rPr>
              <a:t>75 ХАТ, </a:t>
            </a:r>
          </a:p>
          <a:p>
            <a:pPr algn="ctr"/>
            <a:r>
              <a:rPr lang="ru-RU" sz="2000" dirty="0" smtClean="0">
                <a:solidFill>
                  <a:srgbClr val="C00000"/>
                </a:solidFill>
                <a:latin typeface="Bookman Old Style" pitchFamily="18" charset="0"/>
              </a:rPr>
              <a:t>А НАСЕЛЕНИЕ ДОСТИГЛО 580 ЧЕЛОВЕК</a:t>
            </a:r>
          </a:p>
          <a:p>
            <a:pPr algn="ctr"/>
            <a:r>
              <a:rPr lang="ru-RU" sz="2000" dirty="0" smtClean="0">
                <a:solidFill>
                  <a:srgbClr val="C00000"/>
                </a:solidFill>
                <a:latin typeface="Bookman Old Style" pitchFamily="18" charset="0"/>
              </a:rPr>
              <a:t> </a:t>
            </a:r>
            <a:endParaRPr lang="ru-RU" sz="1600" dirty="0" smtClean="0">
              <a:solidFill>
                <a:srgbClr val="C00000"/>
              </a:solidFill>
              <a:latin typeface="Bookman Old Style" pitchFamily="18" charset="0"/>
            </a:endParaRP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Информатик\Рабочий стол\1 сентября 2011 г\картинки\7.jpg"/>
          <p:cNvPicPr>
            <a:picLocks noChangeAspect="1" noChangeArrowheads="1"/>
          </p:cNvPicPr>
          <p:nvPr/>
        </p:nvPicPr>
        <p:blipFill>
          <a:blip r:embed="rId2"/>
          <a:srcRect/>
          <a:stretch>
            <a:fillRect/>
          </a:stretch>
        </p:blipFill>
        <p:spPr bwMode="auto">
          <a:xfrm>
            <a:off x="0" y="0"/>
            <a:ext cx="4459821" cy="3344866"/>
          </a:xfrm>
          <a:prstGeom prst="rect">
            <a:avLst/>
          </a:prstGeom>
          <a:noFill/>
        </p:spPr>
      </p:pic>
      <p:pic>
        <p:nvPicPr>
          <p:cNvPr id="6148" name="Picture 4" descr="C:\Documents and Settings\Информатик\Рабочий стол\1 сентября 2011 г\картинки\16.jpg"/>
          <p:cNvPicPr>
            <a:picLocks noChangeAspect="1" noChangeArrowheads="1"/>
          </p:cNvPicPr>
          <p:nvPr/>
        </p:nvPicPr>
        <p:blipFill>
          <a:blip r:embed="rId3"/>
          <a:srcRect/>
          <a:stretch>
            <a:fillRect/>
          </a:stretch>
        </p:blipFill>
        <p:spPr bwMode="auto">
          <a:xfrm>
            <a:off x="3824278" y="2900127"/>
            <a:ext cx="5319722" cy="3957873"/>
          </a:xfrm>
          <a:prstGeom prst="rect">
            <a:avLst/>
          </a:prstGeom>
          <a:noFill/>
        </p:spPr>
      </p:pic>
      <p:pic>
        <p:nvPicPr>
          <p:cNvPr id="6149" name="Picture 5" descr="C:\Documents and Settings\Информатик\Рабочий стол\1 сентября 2011 г\картинки\40.jpg"/>
          <p:cNvPicPr>
            <a:picLocks noChangeAspect="1" noChangeArrowheads="1"/>
          </p:cNvPicPr>
          <p:nvPr/>
        </p:nvPicPr>
        <p:blipFill>
          <a:blip r:embed="rId4"/>
          <a:srcRect/>
          <a:stretch>
            <a:fillRect/>
          </a:stretch>
        </p:blipFill>
        <p:spPr bwMode="auto">
          <a:xfrm>
            <a:off x="0" y="2595562"/>
            <a:ext cx="4071934" cy="4262438"/>
          </a:xfrm>
          <a:prstGeom prst="rect">
            <a:avLst/>
          </a:prstGeom>
          <a:noFill/>
        </p:spPr>
      </p:pic>
      <p:pic>
        <p:nvPicPr>
          <p:cNvPr id="6150" name="Picture 6" descr="C:\Documents and Settings\Информатик\Рабочий стол\1 сентября 2011 г\картинки\41.jpg"/>
          <p:cNvPicPr>
            <a:picLocks noChangeAspect="1" noChangeArrowheads="1"/>
          </p:cNvPicPr>
          <p:nvPr/>
        </p:nvPicPr>
        <p:blipFill>
          <a:blip r:embed="rId5"/>
          <a:srcRect/>
          <a:stretch>
            <a:fillRect/>
          </a:stretch>
        </p:blipFill>
        <p:spPr bwMode="auto">
          <a:xfrm>
            <a:off x="4071935" y="0"/>
            <a:ext cx="5072066" cy="3414942"/>
          </a:xfrm>
          <a:prstGeom prst="rect">
            <a:avLst/>
          </a:prstGeom>
          <a:noFill/>
        </p:spPr>
      </p:pic>
      <p:sp>
        <p:nvSpPr>
          <p:cNvPr id="6" name="TextBox 5"/>
          <p:cNvSpPr txBox="1"/>
          <p:nvPr/>
        </p:nvSpPr>
        <p:spPr>
          <a:xfrm>
            <a:off x="1714480" y="1643050"/>
            <a:ext cx="2500330" cy="369332"/>
          </a:xfrm>
          <a:prstGeom prst="rect">
            <a:avLst/>
          </a:prstGeom>
          <a:noFill/>
        </p:spPr>
        <p:txBody>
          <a:bodyPr wrap="square" rtlCol="0">
            <a:spAutoFit/>
          </a:bodyPr>
          <a:lstStyle/>
          <a:p>
            <a:endParaRPr lang="ru-RU" dirty="0"/>
          </a:p>
        </p:txBody>
      </p:sp>
      <p:sp>
        <p:nvSpPr>
          <p:cNvPr id="7169" name="Rectangle 1"/>
          <p:cNvSpPr>
            <a:spLocks noChangeArrowheads="1"/>
          </p:cNvSpPr>
          <p:nvPr/>
        </p:nvSpPr>
        <p:spPr bwMode="auto">
          <a:xfrm>
            <a:off x="0" y="0"/>
            <a:ext cx="7806945" cy="67403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900113" algn="l" defTabSz="914400" rtl="0" eaLnBrk="1" fontAlgn="base" latinLnBrk="0" hangingPunct="1">
              <a:lnSpc>
                <a:spcPct val="100000"/>
              </a:lnSpc>
              <a:spcBef>
                <a:spcPct val="0"/>
              </a:spcBef>
              <a:spcAft>
                <a:spcPct val="0"/>
              </a:spcAft>
              <a:buClrTx/>
              <a:buSzTx/>
              <a:buFontTx/>
              <a:buNone/>
              <a:tabLst/>
            </a:pPr>
            <a:endParaRPr kumimoji="0" lang="ru-RU" sz="1200" b="1" i="0" u="none" strike="noStrike" normalizeH="0" baseline="0" dirty="0" smtClean="0">
              <a:ln/>
              <a:solidFill>
                <a:schemeClr val="accent3"/>
              </a:solidFill>
              <a:latin typeface="Calibri" pitchFamily="34" charset="0"/>
              <a:ea typeface="Times New Roman" pitchFamily="18" charset="0"/>
              <a:cs typeface="Times New Roman" pitchFamily="18" charset="0"/>
            </a:endParaRPr>
          </a:p>
          <a:p>
            <a:pPr marL="0" marR="0" lvl="0" indent="900113" algn="l" defTabSz="914400" rtl="0" eaLnBrk="1" fontAlgn="base" latinLnBrk="0" hangingPunct="1">
              <a:lnSpc>
                <a:spcPct val="100000"/>
              </a:lnSpc>
              <a:spcBef>
                <a:spcPct val="0"/>
              </a:spcBef>
              <a:spcAft>
                <a:spcPct val="0"/>
              </a:spcAft>
              <a:buClrTx/>
              <a:buSzTx/>
              <a:buFontTx/>
              <a:buNone/>
              <a:tabLst/>
            </a:pPr>
            <a:endParaRPr lang="ru-RU" sz="1200" b="1" dirty="0" smtClean="0">
              <a:ln/>
              <a:solidFill>
                <a:schemeClr val="accent3"/>
              </a:solidFill>
              <a:latin typeface="Calibri" pitchFamily="34" charset="0"/>
              <a:ea typeface="Times New Roman" pitchFamily="18" charset="0"/>
              <a:cs typeface="Times New Roman" pitchFamily="18" charset="0"/>
            </a:endParaRPr>
          </a:p>
          <a:p>
            <a:pPr marL="0" marR="0" lvl="0" indent="900113" algn="l" defTabSz="914400" rtl="0" eaLnBrk="1" fontAlgn="base" latinLnBrk="0" hangingPunct="1">
              <a:lnSpc>
                <a:spcPct val="100000"/>
              </a:lnSpc>
              <a:spcBef>
                <a:spcPct val="0"/>
              </a:spcBef>
              <a:spcAft>
                <a:spcPct val="0"/>
              </a:spcAft>
              <a:buClrTx/>
              <a:buSzTx/>
              <a:buFontTx/>
              <a:buNone/>
              <a:tabLst/>
            </a:pPr>
            <a:endParaRPr kumimoji="0" lang="ru-RU" sz="1200" b="1" i="0" u="none" strike="noStrike" normalizeH="0" baseline="0" dirty="0" smtClean="0">
              <a:ln/>
              <a:solidFill>
                <a:schemeClr val="accent3"/>
              </a:solidFill>
              <a:latin typeface="Calibri" pitchFamily="34" charset="0"/>
              <a:ea typeface="Times New Roman" pitchFamily="18" charset="0"/>
              <a:cs typeface="Times New Roman" pitchFamily="18" charset="0"/>
            </a:endParaRPr>
          </a:p>
          <a:p>
            <a:pPr marL="0" marR="0" lvl="0" indent="900113" algn="l" defTabSz="914400" rtl="0" eaLnBrk="1" fontAlgn="base" latinLnBrk="0" hangingPunct="1">
              <a:lnSpc>
                <a:spcPct val="100000"/>
              </a:lnSpc>
              <a:spcBef>
                <a:spcPct val="0"/>
              </a:spcBef>
              <a:spcAft>
                <a:spcPct val="0"/>
              </a:spcAft>
              <a:buClrTx/>
              <a:buSzTx/>
              <a:buFontTx/>
              <a:buNone/>
              <a:tabLst/>
            </a:pPr>
            <a:endParaRPr lang="ru-RU" sz="1200" b="1" dirty="0" smtClean="0">
              <a:ln/>
              <a:solidFill>
                <a:schemeClr val="accent3"/>
              </a:solidFill>
              <a:latin typeface="Calibri" pitchFamily="34" charset="0"/>
              <a:ea typeface="Times New Roman" pitchFamily="18" charset="0"/>
              <a:cs typeface="Times New Roman" pitchFamily="18" charset="0"/>
            </a:endParaRPr>
          </a:p>
          <a:p>
            <a:pPr marL="0" marR="0" lvl="0" indent="900113" algn="l" defTabSz="914400" rtl="0" eaLnBrk="1" fontAlgn="base" latinLnBrk="0" hangingPunct="1">
              <a:lnSpc>
                <a:spcPct val="100000"/>
              </a:lnSpc>
              <a:spcBef>
                <a:spcPct val="0"/>
              </a:spcBef>
              <a:spcAft>
                <a:spcPct val="0"/>
              </a:spcAft>
              <a:buClrTx/>
              <a:buSzTx/>
              <a:buFontTx/>
              <a:buNone/>
              <a:tabLst/>
            </a:pPr>
            <a:endParaRPr kumimoji="0" lang="ru-RU" sz="1200" b="1" i="0" u="none" strike="noStrike" normalizeH="0" baseline="0" dirty="0" smtClean="0">
              <a:ln/>
              <a:solidFill>
                <a:schemeClr val="accent3"/>
              </a:solidFill>
              <a:latin typeface="Calibri" pitchFamily="34" charset="0"/>
              <a:ea typeface="Times New Roman" pitchFamily="18" charset="0"/>
              <a:cs typeface="Times New Roman" pitchFamily="18" charset="0"/>
            </a:endParaRPr>
          </a:p>
          <a:p>
            <a:pPr marL="0" marR="0" lvl="0" indent="900113" algn="l" defTabSz="914400" rtl="0" eaLnBrk="1" fontAlgn="base" latinLnBrk="0" hangingPunct="1">
              <a:lnSpc>
                <a:spcPct val="100000"/>
              </a:lnSpc>
              <a:spcBef>
                <a:spcPct val="0"/>
              </a:spcBef>
              <a:spcAft>
                <a:spcPct val="0"/>
              </a:spcAft>
              <a:buClrTx/>
              <a:buSzTx/>
              <a:buFontTx/>
              <a:buNone/>
              <a:tabLst/>
            </a:pPr>
            <a:endParaRPr lang="ru-RU" sz="1200" b="1" dirty="0" smtClean="0">
              <a:ln/>
              <a:solidFill>
                <a:schemeClr val="accent3"/>
              </a:solidFill>
              <a:latin typeface="Calibri" pitchFamily="34" charset="0"/>
              <a:ea typeface="Times New Roman" pitchFamily="18" charset="0"/>
              <a:cs typeface="Times New Roman" pitchFamily="18" charset="0"/>
            </a:endParaRPr>
          </a:p>
          <a:p>
            <a:pPr marL="0" marR="0" lvl="0" indent="900113" algn="l" defTabSz="914400" rtl="0" eaLnBrk="1" fontAlgn="base" latinLnBrk="0" hangingPunct="1">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Шумит пшеница на Кубани</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Среди натруженных полей,</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И тает в желтом океане</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Зеленый парус тополей.</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Стоят хлеба</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В страде горячей.</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Они земле поклоны бьют</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За щедрость, выдержку казачью,</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Times New Roman" pitchFamily="18" charset="0"/>
                <a:cs typeface="Times New Roman" pitchFamily="18" charset="0"/>
              </a:rPr>
              <a:t>За доблесть, мужество и труд.</a:t>
            </a:r>
            <a:endParaRPr kumimoji="0" lang="ru-RU" sz="32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ea typeface="Calibri" pitchFamily="34" charset="0"/>
                <a:cs typeface="Times New Roman" pitchFamily="18" charset="0"/>
              </a:rPr>
              <a:t>	</a:t>
            </a:r>
            <a:r>
              <a:rPr kumimoji="0" lang="ru-RU" sz="2400" b="1" i="1"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ea typeface="Calibri" pitchFamily="34" charset="0"/>
                <a:cs typeface="Times New Roman" pitchFamily="18" charset="0"/>
              </a:rPr>
              <a:t>                                                                      И. Ф. Варавва </a:t>
            </a:r>
            <a:endParaRPr kumimoji="0" lang="ru-RU" sz="48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 y="0"/>
            <a:ext cx="5184758" cy="68580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501697" y="0"/>
            <a:ext cx="4642303" cy="3500438"/>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4488936" y="3357562"/>
            <a:ext cx="4655064" cy="35004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Documents and Settings\Информатик\Рабочий стол\1 сентября 2011 г\5d0f5d0f3f6at.jpg"/>
          <p:cNvPicPr>
            <a:picLocks noChangeAspect="1" noChangeArrowheads="1"/>
          </p:cNvPicPr>
          <p:nvPr/>
        </p:nvPicPr>
        <p:blipFill>
          <a:blip r:embed="rId2"/>
          <a:srcRect b="5185"/>
          <a:stretch>
            <a:fillRect/>
          </a:stretch>
        </p:blipFill>
        <p:spPr bwMode="auto">
          <a:xfrm>
            <a:off x="0" y="0"/>
            <a:ext cx="9144000" cy="6858000"/>
          </a:xfrm>
          <a:prstGeom prst="rect">
            <a:avLst/>
          </a:prstGeom>
          <a:noFill/>
        </p:spPr>
      </p:pic>
      <p:pic>
        <p:nvPicPr>
          <p:cNvPr id="7170" name="Picture 2" descr="C:\Documents and Settings\Информатик\Рабочий стол\1 сентября 2011 г\картинки\33.jpg"/>
          <p:cNvPicPr>
            <a:picLocks noChangeAspect="1" noChangeArrowheads="1"/>
          </p:cNvPicPr>
          <p:nvPr/>
        </p:nvPicPr>
        <p:blipFill>
          <a:blip r:embed="rId3"/>
          <a:srcRect b="19232"/>
          <a:stretch>
            <a:fillRect/>
          </a:stretch>
        </p:blipFill>
        <p:spPr bwMode="auto">
          <a:xfrm>
            <a:off x="3571868" y="142852"/>
            <a:ext cx="5357850" cy="6510796"/>
          </a:xfrm>
          <a:prstGeom prst="rect">
            <a:avLst/>
          </a:prstGeom>
          <a:ln>
            <a:noFill/>
          </a:ln>
          <a:effectLst>
            <a:outerShdw blurRad="292100" dist="139700" dir="2700000" algn="tl" rotWithShape="0">
              <a:srgbClr val="333333">
                <a:alpha val="65000"/>
              </a:srgbClr>
            </a:outerShdw>
          </a:effectLst>
        </p:spPr>
      </p:pic>
      <p:sp>
        <p:nvSpPr>
          <p:cNvPr id="5" name="Заголовок 4"/>
          <p:cNvSpPr>
            <a:spLocks noGrp="1"/>
          </p:cNvSpPr>
          <p:nvPr>
            <p:ph type="title"/>
          </p:nvPr>
        </p:nvSpPr>
        <p:spPr>
          <a:xfrm>
            <a:off x="285720" y="274638"/>
            <a:ext cx="2928958" cy="6369072"/>
          </a:xfrm>
        </p:spPr>
        <p:txBody>
          <a:bodyPr>
            <a:normAutofit/>
          </a:bodyPr>
          <a:lstStyle/>
          <a:p>
            <a:pPr algn="l"/>
            <a:r>
              <a:rPr lang="ru-RU" sz="1500" b="1" i="1" dirty="0" smtClean="0">
                <a:solidFill>
                  <a:schemeClr val="bg2">
                    <a:lumMod val="10000"/>
                  </a:schemeClr>
                </a:solidFill>
                <a:latin typeface="Times New Roman" pitchFamily="18" charset="0"/>
                <a:cs typeface="Times New Roman" pitchFamily="18" charset="0"/>
              </a:rPr>
              <a:t>Люблю тебя, мой край степной,</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За широту земли,</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За то, что ты передо мной</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Дороги расстелил.</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За те сады и тополя.</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Что снились много лет,</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За то, что черная земля</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Даёт нам белый хлеб.</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Люблю тебя, мой край морской,</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Твой ласковый приют,</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Где чаек взлёт над синевой,</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Как праздничный салют.</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Люблю за эту синь и даль,</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За солнце на волне,</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За то, что ты хранишь печаль</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О павших на войне.</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Люблю тебя, мой горный край,</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Орлиная страна.</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С твоих вершин посмотришь в даль -</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Вся Родина видна.</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Люблю за то, что тут звенят</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Высокие леса.</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И песни вольные летят</a:t>
            </a:r>
            <a:br>
              <a:rPr lang="ru-RU" sz="1500" b="1" i="1" dirty="0" smtClean="0">
                <a:solidFill>
                  <a:schemeClr val="bg2">
                    <a:lumMod val="10000"/>
                  </a:schemeClr>
                </a:solidFill>
                <a:latin typeface="Times New Roman" pitchFamily="18" charset="0"/>
                <a:cs typeface="Times New Roman" pitchFamily="18" charset="0"/>
              </a:rPr>
            </a:br>
            <a:r>
              <a:rPr lang="ru-RU" sz="1500" b="1" i="1" dirty="0" smtClean="0">
                <a:solidFill>
                  <a:schemeClr val="bg2">
                    <a:lumMod val="10000"/>
                  </a:schemeClr>
                </a:solidFill>
                <a:latin typeface="Times New Roman" pitchFamily="18" charset="0"/>
                <a:cs typeface="Times New Roman" pitchFamily="18" charset="0"/>
              </a:rPr>
              <a:t>В родные небеса! </a:t>
            </a:r>
            <a:br>
              <a:rPr lang="ru-RU" sz="1500" b="1" i="1" dirty="0" smtClean="0">
                <a:solidFill>
                  <a:schemeClr val="bg2">
                    <a:lumMod val="10000"/>
                  </a:schemeClr>
                </a:solidFill>
                <a:latin typeface="Times New Roman" pitchFamily="18" charset="0"/>
                <a:cs typeface="Times New Roman" pitchFamily="18" charset="0"/>
              </a:rPr>
            </a:br>
            <a:endParaRPr lang="ru-RU" sz="1500" b="1" i="1"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5" descr="C:\Documents and Settings\Информатик\Рабочий стол\5d0f5d0f3f6at.jpg"/>
          <p:cNvPicPr>
            <a:picLocks noChangeAspect="1" noChangeArrowheads="1"/>
          </p:cNvPicPr>
          <p:nvPr/>
        </p:nvPicPr>
        <p:blipFill>
          <a:blip r:embed="rId2"/>
          <a:srcRect b="26862"/>
          <a:stretch>
            <a:fillRect/>
          </a:stretch>
        </p:blipFill>
        <p:spPr bwMode="auto">
          <a:xfrm>
            <a:off x="0" y="-1"/>
            <a:ext cx="9144000" cy="6858001"/>
          </a:xfrm>
          <a:prstGeom prst="rect">
            <a:avLst/>
          </a:prstGeom>
          <a:noFill/>
        </p:spPr>
      </p:pic>
      <p:pic>
        <p:nvPicPr>
          <p:cNvPr id="34818" name="Picture 2" descr="C:\Documents and Settings\Информатик\Рабочий стол\12996.jpg"/>
          <p:cNvPicPr>
            <a:picLocks noChangeAspect="1" noChangeArrowheads="1"/>
          </p:cNvPicPr>
          <p:nvPr/>
        </p:nvPicPr>
        <p:blipFill>
          <a:blip r:embed="rId3"/>
          <a:srcRect b="8846"/>
          <a:stretch>
            <a:fillRect/>
          </a:stretch>
        </p:blipFill>
        <p:spPr bwMode="auto">
          <a:xfrm>
            <a:off x="0" y="0"/>
            <a:ext cx="5091082" cy="6858000"/>
          </a:xfrm>
          <a:prstGeom prst="rect">
            <a:avLst/>
          </a:prstGeom>
          <a:ln>
            <a:noFill/>
          </a:ln>
          <a:effectLst>
            <a:softEdge rad="112500"/>
          </a:effectLst>
        </p:spPr>
      </p:pic>
      <p:sp>
        <p:nvSpPr>
          <p:cNvPr id="6" name="TextBox 5"/>
          <p:cNvSpPr txBox="1"/>
          <p:nvPr/>
        </p:nvSpPr>
        <p:spPr>
          <a:xfrm>
            <a:off x="5357818" y="357166"/>
            <a:ext cx="3429024" cy="6186309"/>
          </a:xfrm>
          <a:prstGeom prst="rect">
            <a:avLst/>
          </a:prstGeom>
          <a:noFill/>
        </p:spPr>
        <p:txBody>
          <a:bodyPr wrap="square" rtlCol="0">
            <a:spAutoFit/>
          </a:bodyPr>
          <a:lstStyle/>
          <a:p>
            <a:pPr algn="ctr"/>
            <a:r>
              <a:rPr lang="ru-RU" sz="3600" dirty="0" smtClean="0">
                <a:latin typeface="Bookman Old Style" pitchFamily="18" charset="0"/>
              </a:rPr>
              <a:t>В ноябре 1777 г. Александр Васильевич</a:t>
            </a:r>
          </a:p>
          <a:p>
            <a:pPr algn="ctr"/>
            <a:r>
              <a:rPr lang="ru-RU" sz="3600" dirty="0" smtClean="0">
                <a:latin typeface="Bookman Old Style" pitchFamily="18" charset="0"/>
              </a:rPr>
              <a:t>Суворов </a:t>
            </a:r>
          </a:p>
          <a:p>
            <a:pPr algn="ctr"/>
            <a:r>
              <a:rPr lang="ru-RU" sz="3600" dirty="0" smtClean="0">
                <a:latin typeface="Bookman Old Style" pitchFamily="18" charset="0"/>
              </a:rPr>
              <a:t>был назначен командиром Кубанского корпуса </a:t>
            </a:r>
          </a:p>
          <a:p>
            <a:pPr algn="ctr"/>
            <a:r>
              <a:rPr lang="ru-RU" sz="3600" dirty="0" smtClean="0">
                <a:latin typeface="Bookman Old Style" pitchFamily="18" charset="0"/>
              </a:rPr>
              <a:t>и прибыл </a:t>
            </a:r>
          </a:p>
          <a:p>
            <a:pPr algn="ctr"/>
            <a:r>
              <a:rPr lang="ru-RU" sz="3600" dirty="0" smtClean="0">
                <a:latin typeface="Bookman Old Style" pitchFamily="18" charset="0"/>
              </a:rPr>
              <a:t>на Кубань</a:t>
            </a:r>
            <a:endParaRPr lang="ru-RU" sz="3600" dirty="0">
              <a:latin typeface="Bookman Old Styl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5" descr="C:\Documents and Settings\Информатик\Рабочий стол\5d0f5d0f3f6at.jpg"/>
          <p:cNvPicPr>
            <a:picLocks noChangeAspect="1" noChangeArrowheads="1"/>
          </p:cNvPicPr>
          <p:nvPr/>
        </p:nvPicPr>
        <p:blipFill>
          <a:blip r:embed="rId2"/>
          <a:srcRect b="26862"/>
          <a:stretch>
            <a:fillRect/>
          </a:stretch>
        </p:blipFill>
        <p:spPr bwMode="auto">
          <a:xfrm>
            <a:off x="0" y="-1"/>
            <a:ext cx="9144000" cy="6858001"/>
          </a:xfrm>
          <a:prstGeom prst="rect">
            <a:avLst/>
          </a:prstGeom>
          <a:noFill/>
        </p:spPr>
      </p:pic>
      <p:pic>
        <p:nvPicPr>
          <p:cNvPr id="35843"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2" name="Picture 4" descr="C:\Documents and Settings\Информатик\Рабочий стол\9c320bce01d4.jpg"/>
          <p:cNvPicPr>
            <a:picLocks noChangeAspect="1" noChangeArrowheads="1"/>
          </p:cNvPicPr>
          <p:nvPr/>
        </p:nvPicPr>
        <p:blipFill>
          <a:blip r:embed="rId2"/>
          <a:srcRect r="20968"/>
          <a:stretch>
            <a:fillRect/>
          </a:stretch>
        </p:blipFill>
        <p:spPr bwMode="auto">
          <a:xfrm>
            <a:off x="4786314" y="0"/>
            <a:ext cx="4357686" cy="6858000"/>
          </a:xfrm>
          <a:prstGeom prst="rect">
            <a:avLst/>
          </a:prstGeom>
          <a:noFill/>
        </p:spPr>
      </p:pic>
      <p:pic>
        <p:nvPicPr>
          <p:cNvPr id="2050" name="Picture 2" descr="C:\Documents and Settings\Информатик\Рабочий стол\taman-ykaz-1.jpg"/>
          <p:cNvPicPr>
            <a:picLocks noChangeAspect="1" noChangeArrowheads="1"/>
          </p:cNvPicPr>
          <p:nvPr/>
        </p:nvPicPr>
        <p:blipFill>
          <a:blip r:embed="rId3"/>
          <a:srcRect/>
          <a:stretch>
            <a:fillRect/>
          </a:stretch>
        </p:blipFill>
        <p:spPr bwMode="auto">
          <a:xfrm>
            <a:off x="0" y="0"/>
            <a:ext cx="4870739"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6866" name="Picture 2"/>
          <p:cNvPicPr>
            <a:picLocks noChangeAspect="1" noChangeArrowheads="1"/>
          </p:cNvPicPr>
          <p:nvPr/>
        </p:nvPicPr>
        <p:blipFill>
          <a:blip r:embed="rId2"/>
          <a:srcRect t="12500"/>
          <a:stretch>
            <a:fillRect/>
          </a:stretch>
        </p:blipFill>
        <p:spPr bwMode="auto">
          <a:xfrm>
            <a:off x="0" y="1"/>
            <a:ext cx="9144000" cy="6858000"/>
          </a:xfrm>
          <a:prstGeom prst="rect">
            <a:avLst/>
          </a:prstGeom>
          <a:noFill/>
          <a:ln w="9525">
            <a:noFill/>
            <a:miter lim="800000"/>
            <a:headEnd/>
            <a:tailEnd/>
          </a:ln>
          <a:effectLst/>
        </p:spPr>
      </p:pic>
      <p:sp>
        <p:nvSpPr>
          <p:cNvPr id="36867" name="Rectangle 3"/>
          <p:cNvSpPr>
            <a:spLocks noChangeArrowheads="1"/>
          </p:cNvSpPr>
          <p:nvPr/>
        </p:nvSpPr>
        <p:spPr bwMode="auto">
          <a:xfrm>
            <a:off x="0" y="0"/>
            <a:ext cx="8572528" cy="646331"/>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968375"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968375" algn="l" defTabSz="914400" rtl="0" eaLnBrk="1" fontAlgn="base" latinLnBrk="0" hangingPunct="1">
              <a:lnSpc>
                <a:spcPct val="100000"/>
              </a:lnSpc>
              <a:spcBef>
                <a:spcPct val="0"/>
              </a:spcBef>
              <a:spcAft>
                <a:spcPct val="0"/>
              </a:spcAft>
              <a:buClrTx/>
              <a:buSzTx/>
              <a:buFontTx/>
              <a:buNone/>
              <a:tabLst/>
            </a:pPr>
            <a:endParaRPr lang="ru-RU" sz="1200" dirty="0" smtClean="0">
              <a:latin typeface="Calibri" pitchFamily="34" charset="0"/>
              <a:ea typeface="Times New Roman" pitchFamily="18" charset="0"/>
              <a:cs typeface="Times New Roman" pitchFamily="18" charset="0"/>
            </a:endParaRPr>
          </a:p>
          <a:p>
            <a:pPr marL="0" marR="0" lvl="0" indent="968375"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p:txBody>
      </p:sp>
      <p:sp>
        <p:nvSpPr>
          <p:cNvPr id="6" name="TextBox 5"/>
          <p:cNvSpPr txBox="1"/>
          <p:nvPr/>
        </p:nvSpPr>
        <p:spPr>
          <a:xfrm>
            <a:off x="4929190" y="642918"/>
            <a:ext cx="3643338" cy="369332"/>
          </a:xfrm>
          <a:prstGeom prst="rect">
            <a:avLst/>
          </a:prstGeom>
          <a:noFill/>
        </p:spPr>
        <p:txBody>
          <a:bodyPr wrap="square" rtlCol="0">
            <a:spAutoFit/>
          </a:bodyPr>
          <a:lstStyle/>
          <a:p>
            <a:endParaRPr lang="ru-RU" dirty="0"/>
          </a:p>
        </p:txBody>
      </p:sp>
      <p:sp>
        <p:nvSpPr>
          <p:cNvPr id="7" name="Прямоугольник 6"/>
          <p:cNvSpPr/>
          <p:nvPr/>
        </p:nvSpPr>
        <p:spPr>
          <a:xfrm>
            <a:off x="4286248" y="500042"/>
            <a:ext cx="4572000" cy="400110"/>
          </a:xfrm>
          <a:prstGeom prst="rect">
            <a:avLst/>
          </a:prstGeom>
        </p:spPr>
        <p:txBody>
          <a:bodyPr>
            <a:spAutoFit/>
          </a:bodyPr>
          <a:lstStyle/>
          <a:p>
            <a:pPr lvl="0" indent="968375" eaLnBrk="0" fontAlgn="base" hangingPunct="0">
              <a:spcBef>
                <a:spcPct val="0"/>
              </a:spcBef>
              <a:spcAft>
                <a:spcPct val="0"/>
              </a:spcAft>
            </a:pPr>
            <a:endParaRPr lang="ru-RU" sz="2000" dirty="0" smtClean="0">
              <a:latin typeface="Arial" pitchFamily="34" charset="0"/>
            </a:endParaRPr>
          </a:p>
        </p:txBody>
      </p:sp>
      <p:graphicFrame>
        <p:nvGraphicFramePr>
          <p:cNvPr id="9" name="Таблица 8"/>
          <p:cNvGraphicFramePr>
            <a:graphicFrameLocks noGrp="1"/>
          </p:cNvGraphicFramePr>
          <p:nvPr/>
        </p:nvGraphicFramePr>
        <p:xfrm>
          <a:off x="-32" y="214290"/>
          <a:ext cx="8858313" cy="6286544"/>
        </p:xfrm>
        <a:graphic>
          <a:graphicData uri="http://schemas.openxmlformats.org/drawingml/2006/table">
            <a:tbl>
              <a:tblPr/>
              <a:tblGrid>
                <a:gridCol w="4571585"/>
                <a:gridCol w="4286728"/>
              </a:tblGrid>
              <a:tr h="6286544">
                <a:tc>
                  <a:txBody>
                    <a:bodyPr/>
                    <a:lstStyle/>
                    <a:p>
                      <a:pPr algn="l">
                        <a:lnSpc>
                          <a:spcPct val="115000"/>
                        </a:lnSpc>
                        <a:spcAft>
                          <a:spcPts val="0"/>
                        </a:spcAft>
                      </a:pPr>
                      <a:r>
                        <a:rPr lang="ru-RU" sz="2000" b="1" dirty="0" smtClean="0">
                          <a:latin typeface="Bookman Old Style"/>
                          <a:ea typeface="Calibri"/>
                          <a:cs typeface="Times New Roman"/>
                        </a:rPr>
                        <a:t>   </a:t>
                      </a:r>
                    </a:p>
                    <a:p>
                      <a:pPr algn="l">
                        <a:lnSpc>
                          <a:spcPct val="115000"/>
                        </a:lnSpc>
                        <a:spcAft>
                          <a:spcPts val="0"/>
                        </a:spcAft>
                      </a:pPr>
                      <a:r>
                        <a:rPr lang="ru-RU" sz="2000" b="1" dirty="0" smtClean="0">
                          <a:latin typeface="Bookman Old Style"/>
                          <a:ea typeface="Calibri"/>
                          <a:cs typeface="Times New Roman"/>
                        </a:rPr>
                        <a:t>    Помнят </a:t>
                      </a:r>
                      <a:r>
                        <a:rPr lang="ru-RU" sz="2000" b="1" dirty="0">
                          <a:latin typeface="Bookman Old Style"/>
                          <a:ea typeface="Calibri"/>
                          <a:cs typeface="Times New Roman"/>
                        </a:rPr>
                        <a:t>земли вековые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Каждый </a:t>
                      </a:r>
                      <a:r>
                        <a:rPr lang="ru-RU" sz="2000" b="1" dirty="0">
                          <a:latin typeface="Bookman Old Style"/>
                          <a:ea typeface="Calibri"/>
                          <a:cs typeface="Times New Roman"/>
                        </a:rPr>
                        <a:t>камень и курган,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Орды </a:t>
                      </a:r>
                      <a:r>
                        <a:rPr lang="ru-RU" sz="2000" b="1" dirty="0">
                          <a:latin typeface="Bookman Old Style"/>
                          <a:ea typeface="Calibri"/>
                          <a:cs typeface="Times New Roman"/>
                        </a:rPr>
                        <a:t>грозные Батыя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И </a:t>
                      </a:r>
                      <a:r>
                        <a:rPr lang="ru-RU" sz="2000" b="1" dirty="0">
                          <a:latin typeface="Bookman Old Style"/>
                          <a:ea typeface="Calibri"/>
                          <a:cs typeface="Times New Roman"/>
                        </a:rPr>
                        <a:t>турецкий ятаган.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Стародавних </a:t>
                      </a:r>
                      <a:r>
                        <a:rPr lang="ru-RU" sz="2000" b="1" dirty="0">
                          <a:latin typeface="Bookman Old Style"/>
                          <a:ea typeface="Calibri"/>
                          <a:cs typeface="Times New Roman"/>
                        </a:rPr>
                        <a:t>лет картины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Нынче </a:t>
                      </a:r>
                      <a:r>
                        <a:rPr lang="ru-RU" sz="2000" b="1" dirty="0">
                          <a:latin typeface="Bookman Old Style"/>
                          <a:ea typeface="Calibri"/>
                          <a:cs typeface="Times New Roman"/>
                        </a:rPr>
                        <a:t>трудно воссоздать.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Реки</a:t>
                      </a:r>
                      <a:r>
                        <a:rPr lang="ru-RU" sz="2000" b="1" dirty="0">
                          <a:latin typeface="Bookman Old Style"/>
                          <a:ea typeface="Calibri"/>
                          <a:cs typeface="Times New Roman"/>
                        </a:rPr>
                        <a:t>, горы и равнины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Волею </a:t>
                      </a:r>
                      <a:r>
                        <a:rPr lang="ru-RU" sz="2000" b="1" dirty="0">
                          <a:latin typeface="Bookman Old Style"/>
                          <a:ea typeface="Calibri"/>
                          <a:cs typeface="Times New Roman"/>
                        </a:rPr>
                        <a:t>Екатерины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Нужно </a:t>
                      </a:r>
                      <a:r>
                        <a:rPr lang="ru-RU" sz="2000" b="1" dirty="0">
                          <a:latin typeface="Bookman Old Style"/>
                          <a:ea typeface="Calibri"/>
                          <a:cs typeface="Times New Roman"/>
                        </a:rPr>
                        <a:t>было защищать.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Запорожцы-черноморцы </a:t>
                      </a:r>
                      <a:r>
                        <a:rPr lang="ru-RU" sz="2000" b="1" dirty="0">
                          <a:latin typeface="Bookman Old Style"/>
                          <a:ea typeface="Calibri"/>
                          <a:cs typeface="Times New Roman"/>
                        </a:rPr>
                        <a:t>–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Удалые </a:t>
                      </a:r>
                      <a:r>
                        <a:rPr lang="ru-RU" sz="2000" b="1" dirty="0">
                          <a:latin typeface="Bookman Old Style"/>
                          <a:ea typeface="Calibri"/>
                          <a:cs typeface="Times New Roman"/>
                        </a:rPr>
                        <a:t>ратоборцы –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Охраняли </a:t>
                      </a:r>
                      <a:r>
                        <a:rPr lang="ru-RU" sz="2000" b="1" dirty="0">
                          <a:latin typeface="Bookman Old Style"/>
                          <a:ea typeface="Calibri"/>
                          <a:cs typeface="Times New Roman"/>
                        </a:rPr>
                        <a:t>рубежи. </a:t>
                      </a:r>
                      <a:endParaRPr lang="ru-RU" sz="1100" b="1" dirty="0">
                        <a:latin typeface="Calibri"/>
                        <a:ea typeface="Calibri"/>
                        <a:cs typeface="Times New Roman"/>
                      </a:endParaRPr>
                    </a:p>
                    <a:p>
                      <a:pPr algn="l">
                        <a:lnSpc>
                          <a:spcPct val="115000"/>
                        </a:lnSpc>
                        <a:spcAft>
                          <a:spcPts val="0"/>
                        </a:spcAft>
                      </a:pPr>
                      <a:r>
                        <a:rPr lang="ru-RU" sz="2000" b="1" dirty="0" smtClean="0">
                          <a:latin typeface="Bookman Old Style"/>
                          <a:ea typeface="Calibri"/>
                          <a:cs typeface="Times New Roman"/>
                        </a:rPr>
                        <a:t>    Тут </a:t>
                      </a:r>
                      <a:r>
                        <a:rPr lang="ru-RU" sz="2000" b="1" dirty="0">
                          <a:latin typeface="Bookman Old Style"/>
                          <a:ea typeface="Calibri"/>
                          <a:cs typeface="Times New Roman"/>
                        </a:rPr>
                        <a:t>была опасной жизнь. </a:t>
                      </a:r>
                      <a:endParaRPr lang="ru-RU" sz="1100" b="1" dirty="0">
                        <a:latin typeface="Calibri"/>
                        <a:ea typeface="Calibri"/>
                        <a:cs typeface="Times New Roman"/>
                      </a:endParaRPr>
                    </a:p>
                  </a:txBody>
                  <a:tcPr marL="58465" marR="58465" marT="0" marB="0">
                    <a:lnL>
                      <a:noFill/>
                    </a:lnL>
                    <a:lnR>
                      <a:noFill/>
                    </a:lnR>
                    <a:lnT>
                      <a:noFill/>
                    </a:lnT>
                    <a:lnB>
                      <a:noFill/>
                    </a:lnB>
                  </a:tcPr>
                </a:tc>
                <a:tc>
                  <a:txBody>
                    <a:bodyPr/>
                    <a:lstStyle/>
                    <a:p>
                      <a:pPr>
                        <a:lnSpc>
                          <a:spcPct val="115000"/>
                        </a:lnSpc>
                        <a:spcAft>
                          <a:spcPts val="0"/>
                        </a:spcAft>
                      </a:pPr>
                      <a:endParaRPr lang="ru-RU" sz="2000" b="1" dirty="0" smtClean="0">
                        <a:latin typeface="Bookman Old Style"/>
                        <a:ea typeface="Calibri"/>
                        <a:cs typeface="Times New Roman"/>
                      </a:endParaRPr>
                    </a:p>
                    <a:p>
                      <a:pPr>
                        <a:lnSpc>
                          <a:spcPct val="115000"/>
                        </a:lnSpc>
                        <a:spcAft>
                          <a:spcPts val="0"/>
                        </a:spcAft>
                      </a:pPr>
                      <a:r>
                        <a:rPr lang="ru-RU" sz="2000" b="1" dirty="0" smtClean="0">
                          <a:latin typeface="Bookman Old Style"/>
                          <a:ea typeface="Calibri"/>
                          <a:cs typeface="Times New Roman"/>
                        </a:rPr>
                        <a:t>На </a:t>
                      </a:r>
                      <a:r>
                        <a:rPr lang="ru-RU" sz="2000" b="1" dirty="0">
                          <a:latin typeface="Bookman Old Style"/>
                          <a:ea typeface="Calibri"/>
                          <a:cs typeface="Times New Roman"/>
                        </a:rPr>
                        <a:t>защиту тех просторов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С казаками твёрдо встал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С верным воинством Суворов –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И навеки отстоял.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Обдуваемый ветрами,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Омываемый морями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И обласканный лучами,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Малой родины исток.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Он любим безмерно нами –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Сердцу милый уголок.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Щедрый дар императрицы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Нашим предкам-казакам –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Плодородная землица –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Урожаи дарит нам. </a:t>
                      </a:r>
                      <a:endParaRPr lang="ru-RU" sz="1100" b="1" dirty="0">
                        <a:latin typeface="Calibri"/>
                        <a:ea typeface="Calibri"/>
                        <a:cs typeface="Times New Roman"/>
                      </a:endParaRPr>
                    </a:p>
                    <a:p>
                      <a:pPr>
                        <a:lnSpc>
                          <a:spcPct val="115000"/>
                        </a:lnSpc>
                        <a:spcAft>
                          <a:spcPts val="0"/>
                        </a:spcAft>
                      </a:pPr>
                      <a:r>
                        <a:rPr lang="ru-RU" sz="2000" b="1" dirty="0">
                          <a:latin typeface="Bookman Old Style"/>
                          <a:ea typeface="Calibri"/>
                          <a:cs typeface="Times New Roman"/>
                        </a:rPr>
                        <a:t>             </a:t>
                      </a:r>
                      <a:endParaRPr lang="ru-RU" sz="1100" b="1" dirty="0">
                        <a:latin typeface="Calibri"/>
                        <a:ea typeface="Calibri"/>
                        <a:cs typeface="Times New Roman"/>
                      </a:endParaRPr>
                    </a:p>
                    <a:p>
                      <a:pPr>
                        <a:lnSpc>
                          <a:spcPct val="115000"/>
                        </a:lnSpc>
                        <a:spcAft>
                          <a:spcPts val="0"/>
                        </a:spcAft>
                      </a:pPr>
                      <a:r>
                        <a:rPr lang="ru-RU" sz="1600" b="1" i="1" dirty="0">
                          <a:latin typeface="Bookman Old Style"/>
                          <a:ea typeface="Calibri"/>
                          <a:cs typeface="Times New Roman"/>
                        </a:rPr>
                        <a:t>  </a:t>
                      </a:r>
                      <a:r>
                        <a:rPr lang="ru-RU" sz="1600" b="1" i="1" dirty="0" smtClean="0">
                          <a:latin typeface="Bookman Old Style"/>
                          <a:ea typeface="Calibri"/>
                          <a:cs typeface="Times New Roman"/>
                        </a:rPr>
                        <a:t>                     </a:t>
                      </a:r>
                      <a:r>
                        <a:rPr lang="ru-RU" sz="1400" b="1" i="1" dirty="0" smtClean="0">
                          <a:latin typeface="Bookman Old Style"/>
                          <a:ea typeface="Calibri"/>
                          <a:cs typeface="Times New Roman"/>
                        </a:rPr>
                        <a:t>В</a:t>
                      </a:r>
                      <a:r>
                        <a:rPr lang="ru-RU" sz="1400" b="1" i="1" dirty="0">
                          <a:latin typeface="Bookman Old Style"/>
                          <a:ea typeface="Calibri"/>
                          <a:cs typeface="Times New Roman"/>
                        </a:rPr>
                        <a:t>. Д. Нестеренко</a:t>
                      </a:r>
                      <a:r>
                        <a:rPr lang="ru-RU" sz="1400" b="1" dirty="0">
                          <a:latin typeface="Bookman Old Style"/>
                          <a:ea typeface="Calibri"/>
                          <a:cs typeface="Times New Roman"/>
                        </a:rPr>
                        <a:t> </a:t>
                      </a:r>
                      <a:endParaRPr lang="ru-RU" sz="1000" b="1" dirty="0">
                        <a:latin typeface="Calibri"/>
                        <a:ea typeface="Calibri"/>
                        <a:cs typeface="Times New Roman"/>
                      </a:endParaRPr>
                    </a:p>
                  </a:txBody>
                  <a:tcPr marL="58465" marR="58465"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Documents and Settings\Информатик\Рабочий стол\5d0f5d0f3f6at.jpg"/>
          <p:cNvPicPr>
            <a:picLocks noChangeAspect="1" noChangeArrowheads="1"/>
          </p:cNvPicPr>
          <p:nvPr/>
        </p:nvPicPr>
        <p:blipFill>
          <a:blip r:embed="rId2"/>
          <a:srcRect b="26862"/>
          <a:stretch>
            <a:fillRect/>
          </a:stretch>
        </p:blipFill>
        <p:spPr bwMode="auto">
          <a:xfrm>
            <a:off x="0" y="-1"/>
            <a:ext cx="9144000" cy="6858001"/>
          </a:xfrm>
          <a:prstGeom prst="rect">
            <a:avLst/>
          </a:prstGeom>
          <a:noFill/>
        </p:spPr>
      </p:pic>
      <p:pic>
        <p:nvPicPr>
          <p:cNvPr id="5127" name="Picture 7" descr="C:\Documents and Settings\Информатик\Рабочий стол\6178-resm9.jpg"/>
          <p:cNvPicPr>
            <a:picLocks noChangeAspect="1" noChangeArrowheads="1"/>
          </p:cNvPicPr>
          <p:nvPr/>
        </p:nvPicPr>
        <p:blipFill>
          <a:blip r:embed="rId3"/>
          <a:srcRect l="7293" t="5000" r="7617" b="6249"/>
          <a:stretch>
            <a:fillRect/>
          </a:stretch>
        </p:blipFill>
        <p:spPr bwMode="auto">
          <a:xfrm>
            <a:off x="1500166" y="142852"/>
            <a:ext cx="6357982" cy="644881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Информатик\Мои документы\1 сентября 2011 г\1 сентября 2011 г\картинки\3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714348" y="285728"/>
            <a:ext cx="8215370" cy="2308324"/>
          </a:xfrm>
          <a:prstGeom prst="rect">
            <a:avLst/>
          </a:prstGeom>
          <a:noFill/>
        </p:spPr>
        <p:txBody>
          <a:bodyPr wrap="square" rtlCol="0">
            <a:spAutoFit/>
          </a:bodyPr>
          <a:lstStyle/>
          <a:p>
            <a:r>
              <a:rPr lang="ru-RU" dirty="0" smtClean="0"/>
              <a:t> </a:t>
            </a:r>
            <a:r>
              <a:rPr lang="ru-RU" sz="2400" dirty="0" smtClean="0">
                <a:latin typeface="Bookman Old Style" pitchFamily="18" charset="0"/>
              </a:rPr>
              <a:t>«…край представлял собою </a:t>
            </a:r>
            <a:r>
              <a:rPr lang="ru-RU" sz="2400" dirty="0" err="1" smtClean="0">
                <a:latin typeface="Bookman Old Style" pitchFamily="18" charset="0"/>
              </a:rPr>
              <a:t>неначатый</a:t>
            </a:r>
            <a:r>
              <a:rPr lang="ru-RU" sz="2400" dirty="0" smtClean="0">
                <a:latin typeface="Bookman Old Style" pitchFamily="18" charset="0"/>
              </a:rPr>
              <a:t> запас естественных богатств…</a:t>
            </a:r>
          </a:p>
          <a:p>
            <a:r>
              <a:rPr lang="ru-RU" sz="2400" dirty="0" smtClean="0">
                <a:latin typeface="Bookman Old Style" pitchFamily="18" charset="0"/>
              </a:rPr>
              <a:t> </a:t>
            </a:r>
          </a:p>
          <a:p>
            <a:r>
              <a:rPr lang="ru-RU" sz="2400" dirty="0" smtClean="0">
                <a:latin typeface="Bookman Old Style" pitchFamily="18" charset="0"/>
              </a:rPr>
              <a:t>благоприятный климат, полноводные реки и плодородная земля сулили материальное довольство"</a:t>
            </a:r>
            <a:endParaRPr lang="ru-RU" dirty="0">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Информатик\Рабочий стол\5d0f5d0f3f6at.jpg"/>
          <p:cNvPicPr>
            <a:picLocks noChangeAspect="1" noChangeArrowheads="1"/>
          </p:cNvPicPr>
          <p:nvPr/>
        </p:nvPicPr>
        <p:blipFill>
          <a:blip r:embed="rId2"/>
          <a:srcRect l="-29905" b="4989"/>
          <a:stretch>
            <a:fillRect/>
          </a:stretch>
        </p:blipFill>
        <p:spPr bwMode="auto">
          <a:xfrm>
            <a:off x="0" y="0"/>
            <a:ext cx="9144000" cy="6858000"/>
          </a:xfrm>
          <a:prstGeom prst="rect">
            <a:avLst/>
          </a:prstGeom>
          <a:noFill/>
        </p:spPr>
      </p:pic>
      <p:pic>
        <p:nvPicPr>
          <p:cNvPr id="5" name="Рисунок 4"/>
          <p:cNvPicPr/>
          <p:nvPr/>
        </p:nvPicPr>
        <p:blipFill>
          <a:blip r:embed="rId3" cstate="print"/>
          <a:srcRect/>
          <a:stretch>
            <a:fillRect/>
          </a:stretch>
        </p:blipFill>
        <p:spPr bwMode="auto">
          <a:xfrm>
            <a:off x="0" y="0"/>
            <a:ext cx="5286380" cy="6858000"/>
          </a:xfrm>
          <a:prstGeom prst="rect">
            <a:avLst/>
          </a:prstGeom>
          <a:ln>
            <a:noFill/>
          </a:ln>
          <a:effectLst>
            <a:softEdge rad="112500"/>
          </a:effectLst>
        </p:spPr>
      </p:pic>
      <p:sp>
        <p:nvSpPr>
          <p:cNvPr id="2" name="Заголовок 1"/>
          <p:cNvSpPr>
            <a:spLocks noGrp="1"/>
          </p:cNvSpPr>
          <p:nvPr>
            <p:ph type="title"/>
          </p:nvPr>
        </p:nvSpPr>
        <p:spPr>
          <a:xfrm>
            <a:off x="5572132" y="0"/>
            <a:ext cx="3357586" cy="5786454"/>
          </a:xfrm>
        </p:spPr>
        <p:txBody>
          <a:bodyPr>
            <a:noAutofit/>
          </a:bodyPr>
          <a:lstStyle/>
          <a:p>
            <a:r>
              <a:rPr lang="ru-RU" sz="2800" dirty="0" smtClean="0">
                <a:latin typeface="Bookman Old Style" pitchFamily="18" charset="0"/>
              </a:rPr>
              <a:t>Казакам предписывались освоение кубанских земель </a:t>
            </a:r>
            <a:br>
              <a:rPr lang="ru-RU" sz="2800" dirty="0" smtClean="0">
                <a:latin typeface="Bookman Old Style" pitchFamily="18" charset="0"/>
              </a:rPr>
            </a:br>
            <a:r>
              <a:rPr lang="ru-RU" sz="2800" dirty="0" smtClean="0">
                <a:latin typeface="Bookman Old Style" pitchFamily="18" charset="0"/>
              </a:rPr>
              <a:t>и охрана </a:t>
            </a:r>
            <a:r>
              <a:rPr lang="ru-RU" sz="2800" dirty="0" err="1" smtClean="0">
                <a:latin typeface="Bookman Old Style" pitchFamily="18" charset="0"/>
              </a:rPr>
              <a:t>южнороссийских</a:t>
            </a:r>
            <a:r>
              <a:rPr lang="ru-RU" sz="2800" dirty="0" smtClean="0">
                <a:latin typeface="Bookman Old Style" pitchFamily="18" charset="0"/>
              </a:rPr>
              <a:t> границ</a:t>
            </a:r>
            <a:endParaRPr lang="ru-RU" sz="2400" b="1" i="1" dirty="0">
              <a:solidFill>
                <a:schemeClr val="bg2">
                  <a:lumMod val="10000"/>
                </a:schemeClr>
              </a:solidFill>
              <a:latin typeface="Bookman Old Style"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426</Words>
  <Application>Microsoft Office PowerPoint</Application>
  <PresentationFormat>Экран (4:3)</PresentationFormat>
  <Paragraphs>114</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     </vt:lpstr>
      <vt:lpstr>Слайд 2</vt:lpstr>
      <vt:lpstr>Слайд 3</vt:lpstr>
      <vt:lpstr>Слайд 4</vt:lpstr>
      <vt:lpstr>Слайд 5</vt:lpstr>
      <vt:lpstr>Слайд 6</vt:lpstr>
      <vt:lpstr>Слайд 7</vt:lpstr>
      <vt:lpstr>Слайд 8</vt:lpstr>
      <vt:lpstr>Казакам предписывались освоение кубанских земель  и охрана южнороссийских границ</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Люблю тебя, мой край степной, За широту земли, За то, что ты передо мной Дороги расстелил. За те сады и тополя. Что снились много лет, За то, что черная земля Даёт нам белый хлеб. Люблю тебя, мой край морской, Твой ласковый приют, Где чаек взлёт над синевой, Как праздничный салют. Люблю за эту синь и даль, За солнце на волне, За то, что ты хранишь печаль О павших на войне. Люблю тебя, мой горный край, Орлиная страна. С твоих вершин посмотришь в даль - Вся Родина видна. Люблю за то, что тут звенят Высокие леса. И песни вольные летят В родные небеса!  </vt:lpstr>
    </vt:vector>
  </TitlesOfParts>
  <Company>Internat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ЗЕМЛЯ ОТЦОВ –  МОЯ ЗЕМЛЯ!     Единый  Всекубанский урок</dc:title>
  <dc:creator>Informatik</dc:creator>
  <cp:lastModifiedBy>Manager</cp:lastModifiedBy>
  <cp:revision>52</cp:revision>
  <dcterms:created xsi:type="dcterms:W3CDTF">2011-08-30T06:17:34Z</dcterms:created>
  <dcterms:modified xsi:type="dcterms:W3CDTF">2012-01-20T09:57:34Z</dcterms:modified>
</cp:coreProperties>
</file>