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257-C9C3-4CAA-9959-CECFCA20706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F53A-527A-4209-ADF5-66572AE63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257-C9C3-4CAA-9959-CECFCA20706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F53A-527A-4209-ADF5-66572AE63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257-C9C3-4CAA-9959-CECFCA20706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F53A-527A-4209-ADF5-66572AE63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257-C9C3-4CAA-9959-CECFCA20706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F53A-527A-4209-ADF5-66572AE63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257-C9C3-4CAA-9959-CECFCA20706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F53A-527A-4209-ADF5-66572AE63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257-C9C3-4CAA-9959-CECFCA20706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F53A-527A-4209-ADF5-66572AE63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257-C9C3-4CAA-9959-CECFCA20706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F53A-527A-4209-ADF5-66572AE63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257-C9C3-4CAA-9959-CECFCA20706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F53A-527A-4209-ADF5-66572AE63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257-C9C3-4CAA-9959-CECFCA20706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F53A-527A-4209-ADF5-66572AE63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257-C9C3-4CAA-9959-CECFCA20706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F53A-527A-4209-ADF5-66572AE63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7257-C9C3-4CAA-9959-CECFCA20706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F53A-527A-4209-ADF5-66572AE63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77257-C9C3-4CAA-9959-CECFCA20706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F53A-527A-4209-ADF5-66572AE63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5212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Г10.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 рисунке</a:t>
            </a:r>
            <a:r>
              <a:rPr lang="en-US" sz="2800" dirty="0" smtClean="0"/>
              <a:t> </a:t>
            </a:r>
            <a:r>
              <a:rPr lang="en-US" sz="2800" i="1" dirty="0" smtClean="0"/>
              <a:t>m</a:t>
            </a:r>
            <a:r>
              <a:rPr lang="en-US" sz="2800" dirty="0" smtClean="0"/>
              <a:t> – </a:t>
            </a:r>
            <a:r>
              <a:rPr lang="ru-RU" sz="2800" dirty="0" smtClean="0"/>
              <a:t>средняя линия трапеции </a:t>
            </a:r>
            <a:r>
              <a:rPr lang="en-US" sz="2800" dirty="0" smtClean="0"/>
              <a:t>ABCD, </a:t>
            </a:r>
            <a:r>
              <a:rPr lang="en-US" sz="2800" i="1" dirty="0" smtClean="0"/>
              <a:t>n –</a:t>
            </a:r>
            <a:r>
              <a:rPr lang="en-US" sz="2800" dirty="0" smtClean="0"/>
              <a:t> </a:t>
            </a:r>
            <a:r>
              <a:rPr lang="ru-RU" sz="2800" dirty="0" smtClean="0"/>
              <a:t>средняя линия треугольника </a:t>
            </a:r>
            <a:r>
              <a:rPr lang="en-US" sz="2800" dirty="0" smtClean="0"/>
              <a:t>A</a:t>
            </a:r>
            <a:r>
              <a:rPr lang="en-US" sz="2800" dirty="0"/>
              <a:t>D</a:t>
            </a:r>
            <a:r>
              <a:rPr lang="en-US" sz="2800" dirty="0" smtClean="0"/>
              <a:t>E</a:t>
            </a:r>
            <a:r>
              <a:rPr lang="ru-RU" sz="2800" dirty="0" smtClean="0"/>
              <a:t>. Как</a:t>
            </a:r>
            <a:r>
              <a:rPr lang="ru-RU" sz="2800" dirty="0"/>
              <a:t>о</a:t>
            </a:r>
            <a:r>
              <a:rPr lang="ru-RU" sz="2800" dirty="0" smtClean="0"/>
              <a:t>во взаимное расположение  </a:t>
            </a:r>
            <a:br>
              <a:rPr lang="ru-RU" sz="2800" dirty="0" smtClean="0"/>
            </a:b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ru-RU" sz="2800" dirty="0" smtClean="0"/>
              <a:t>и </a:t>
            </a:r>
            <a:r>
              <a:rPr lang="en-US" sz="2800" i="1" dirty="0" smtClean="0"/>
              <a:t>n</a:t>
            </a:r>
            <a:r>
              <a:rPr lang="ru-RU" sz="2800" dirty="0" smtClean="0"/>
              <a:t>? Каково взаимное расположение </a:t>
            </a:r>
            <a:r>
              <a:rPr lang="en-US" sz="2800" i="1" dirty="0" smtClean="0"/>
              <a:t>m</a:t>
            </a:r>
            <a:r>
              <a:rPr lang="ru-RU" sz="2800" i="1" dirty="0" smtClean="0"/>
              <a:t> </a:t>
            </a:r>
            <a:r>
              <a:rPr lang="ru-RU" sz="2800" dirty="0" smtClean="0"/>
              <a:t>и</a:t>
            </a:r>
            <a:r>
              <a:rPr lang="ru-RU" sz="2800" i="1" dirty="0" smtClean="0"/>
              <a:t> </a:t>
            </a:r>
            <a:r>
              <a:rPr lang="ru-RU" sz="2800" dirty="0" smtClean="0"/>
              <a:t>плоскости </a:t>
            </a:r>
            <a:r>
              <a:rPr lang="en-US" sz="2800" dirty="0" smtClean="0"/>
              <a:t>ADE</a:t>
            </a:r>
            <a:r>
              <a:rPr lang="ru-RU" sz="2800" dirty="0" smtClean="0"/>
              <a:t>?</a:t>
            </a:r>
            <a:endParaRPr lang="ru-RU" sz="2800" i="1" dirty="0"/>
          </a:p>
        </p:txBody>
      </p:sp>
      <p:sp>
        <p:nvSpPr>
          <p:cNvPr id="6" name="Трапеция 5"/>
          <p:cNvSpPr/>
          <p:nvPr/>
        </p:nvSpPr>
        <p:spPr>
          <a:xfrm>
            <a:off x="1403648" y="3573016"/>
            <a:ext cx="3960440" cy="2160240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15616" y="5661248"/>
            <a:ext cx="533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321297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342900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5661248"/>
            <a:ext cx="490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</a:t>
            </a:r>
            <a:endParaRPr lang="ru-RU" sz="20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5364088" y="4293096"/>
            <a:ext cx="1944216" cy="14401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331640" y="4869160"/>
            <a:ext cx="3765578" cy="86409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5076056" y="4293096"/>
            <a:ext cx="2232248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308304" y="4077072"/>
            <a:ext cx="381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</a:t>
            </a:r>
            <a:endParaRPr lang="ru-RU" sz="2000" b="1" dirty="0"/>
          </a:p>
        </p:txBody>
      </p:sp>
      <p:cxnSp>
        <p:nvCxnSpPr>
          <p:cNvPr id="21" name="Прямая соединительная линия 20"/>
          <p:cNvCxnSpPr>
            <a:stCxn id="6" idx="1"/>
            <a:endCxn id="6" idx="3"/>
          </p:cNvCxnSpPr>
          <p:nvPr/>
        </p:nvCxnSpPr>
        <p:spPr>
          <a:xfrm>
            <a:off x="1673678" y="4653136"/>
            <a:ext cx="34203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71800" y="429309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</a:t>
            </a:r>
            <a:endParaRPr lang="ru-RU" sz="2000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427984" y="501317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24128" y="4653136"/>
            <a:ext cx="432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5620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Через точку О провести сечение, параллельное прямым </a:t>
            </a:r>
            <a:r>
              <a:rPr lang="en-US" sz="2400" dirty="0" smtClean="0"/>
              <a:t>CD</a:t>
            </a:r>
            <a:r>
              <a:rPr lang="ru-RU" sz="2400" dirty="0" smtClean="0"/>
              <a:t> и </a:t>
            </a:r>
            <a:r>
              <a:rPr lang="en-US" sz="2400" dirty="0" smtClean="0"/>
              <a:t>AB.</a:t>
            </a:r>
            <a:endParaRPr lang="ru-RU" sz="2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11960" y="1556792"/>
            <a:ext cx="1872208" cy="31683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2123728" y="1556792"/>
            <a:ext cx="2088232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11960" y="1556792"/>
            <a:ext cx="432048" cy="432048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23728" y="4869160"/>
            <a:ext cx="252028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644008" y="4725144"/>
            <a:ext cx="1440160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123728" y="4725144"/>
            <a:ext cx="3888432" cy="14401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211960" y="1628800"/>
            <a:ext cx="144016" cy="3600400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55976" y="141277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835696" y="4725144"/>
            <a:ext cx="328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923928" y="5229200"/>
            <a:ext cx="55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012160" y="4509120"/>
            <a:ext cx="400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499992" y="5805264"/>
            <a:ext cx="544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</a:t>
            </a:r>
            <a:endParaRPr lang="ru-RU" sz="2000" b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4139952" y="4797152"/>
            <a:ext cx="50405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4139952" y="1556792"/>
            <a:ext cx="72008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4211960" y="3429000"/>
            <a:ext cx="175310" cy="19035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059832" y="3429000"/>
            <a:ext cx="223224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987824" y="5229200"/>
            <a:ext cx="25202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2987824" y="3356992"/>
            <a:ext cx="72008" cy="18722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292080" y="3356992"/>
            <a:ext cx="216024" cy="18722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779912" y="29969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ru-RU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2699792" y="3212976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endParaRPr lang="ru-RU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5364088" y="3284984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ru-RU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771800" y="5229200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436096" y="5229200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851920" y="45091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Постройте сечение куба плоскостью, проходящей через ребро АА</a:t>
            </a:r>
            <a:r>
              <a:rPr lang="ru-RU" sz="1200" dirty="0" smtClean="0"/>
              <a:t>1  </a:t>
            </a:r>
            <a:r>
              <a:rPr lang="ru-RU" sz="2400" dirty="0" smtClean="0"/>
              <a:t> и</a:t>
            </a:r>
            <a:r>
              <a:rPr lang="en-US" sz="2400" dirty="0" smtClean="0"/>
              <a:t> </a:t>
            </a:r>
            <a:r>
              <a:rPr lang="ru-RU" sz="2400" dirty="0" smtClean="0"/>
              <a:t>центр грани </a:t>
            </a:r>
            <a:r>
              <a:rPr lang="en-US" sz="2400" dirty="0" smtClean="0"/>
              <a:t>DD</a:t>
            </a:r>
            <a:r>
              <a:rPr lang="en-US" sz="1200" b="1" dirty="0" smtClean="0"/>
              <a:t>1</a:t>
            </a:r>
            <a:r>
              <a:rPr lang="en-US" sz="2400" dirty="0" smtClean="0"/>
              <a:t>CC</a:t>
            </a:r>
            <a:r>
              <a:rPr lang="en-US" sz="1200" b="1" dirty="0" smtClean="0"/>
              <a:t>1.</a:t>
            </a:r>
            <a:endParaRPr lang="ru-RU" sz="1200" b="1" dirty="0"/>
          </a:p>
        </p:txBody>
      </p:sp>
      <p:sp>
        <p:nvSpPr>
          <p:cNvPr id="5" name="Куб 4"/>
          <p:cNvSpPr/>
          <p:nvPr/>
        </p:nvSpPr>
        <p:spPr>
          <a:xfrm>
            <a:off x="2555776" y="2348880"/>
            <a:ext cx="3312368" cy="330438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56612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419872" y="2348880"/>
            <a:ext cx="0" cy="244827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419872" y="4797152"/>
            <a:ext cx="2448272" cy="0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2555776" y="4797152"/>
            <a:ext cx="864096" cy="7920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47864" y="4509120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868144" y="4581128"/>
            <a:ext cx="38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932040" y="5589240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051720" y="2996952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100" b="1" dirty="0" smtClean="0"/>
              <a:t>1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987824" y="2060848"/>
            <a:ext cx="616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sz="1100" b="1" dirty="0" smtClean="0"/>
              <a:t>1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940152" y="22048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sz="1100" b="1" dirty="0" smtClean="0"/>
              <a:t>1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076056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100" b="1" dirty="0" smtClean="0"/>
              <a:t>1</a:t>
            </a:r>
            <a:endParaRPr lang="ru-RU" b="1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076056" y="3212976"/>
            <a:ext cx="792088" cy="1624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5004048" y="2348880"/>
            <a:ext cx="864096" cy="3312368"/>
          </a:xfrm>
          <a:prstGeom prst="line">
            <a:avLst/>
          </a:prstGeom>
          <a:ln w="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555776" y="3140968"/>
            <a:ext cx="0" cy="24482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436096" y="2780928"/>
            <a:ext cx="72008" cy="24482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20072" y="249289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5508104" y="5157192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2555776" y="2780928"/>
            <a:ext cx="2884742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6" idx="0"/>
          </p:cNvCxnSpPr>
          <p:nvPr/>
        </p:nvCxnSpPr>
        <p:spPr>
          <a:xfrm flipV="1">
            <a:off x="2498610" y="5229200"/>
            <a:ext cx="3009494" cy="4320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 тетраэдр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MABC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Построить сечение этого тетраэдра плоскостью, проходящей через его вершину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точку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ребре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параллельной ребру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483768" y="1988840"/>
            <a:ext cx="1584176" cy="266429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067944" y="1988840"/>
            <a:ext cx="144016" cy="1728192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067944" y="2060848"/>
            <a:ext cx="2016224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483768" y="4437112"/>
            <a:ext cx="360040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211960" y="3645024"/>
            <a:ext cx="1872208" cy="7920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483768" y="3645024"/>
            <a:ext cx="1728192" cy="1008112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95936" y="1700808"/>
            <a:ext cx="4026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4168" y="4221088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1920" y="3356992"/>
            <a:ext cx="33855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95736" y="4509120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Блок-схема: узел 26"/>
          <p:cNvSpPr/>
          <p:nvPr/>
        </p:nvSpPr>
        <p:spPr>
          <a:xfrm flipV="1">
            <a:off x="3347864" y="4077072"/>
            <a:ext cx="45719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23728" y="1628800"/>
            <a:ext cx="4392488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419872" y="4005064"/>
            <a:ext cx="2880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3408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Постройте сечение тетраэдра плоскостью, </a:t>
            </a:r>
            <a:r>
              <a:rPr lang="ru-RU" sz="2400" dirty="0"/>
              <a:t>п</a:t>
            </a:r>
            <a:r>
              <a:rPr lang="ru-RU" sz="2400" dirty="0" smtClean="0"/>
              <a:t>роходящей через точку О параллельно плоскости </a:t>
            </a:r>
            <a:r>
              <a:rPr lang="en-US" sz="2400" dirty="0" smtClean="0"/>
              <a:t>DBC.</a:t>
            </a:r>
            <a:endParaRPr lang="ru-RU" sz="2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3968" y="1484784"/>
            <a:ext cx="1872208" cy="34563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851920" y="1484784"/>
            <a:ext cx="432048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339752" y="1484784"/>
            <a:ext cx="1944216" cy="34563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339752" y="4941168"/>
            <a:ext cx="1512168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851920" y="4941168"/>
            <a:ext cx="2304256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83968" y="1484784"/>
            <a:ext cx="72008" cy="3744416"/>
          </a:xfrm>
          <a:prstGeom prst="line">
            <a:avLst/>
          </a:prstGeom>
          <a:ln w="63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339752" y="4941168"/>
            <a:ext cx="3816424" cy="0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83968" y="1196752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051720" y="4725144"/>
            <a:ext cx="46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156176" y="4725144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563888" y="5877272"/>
            <a:ext cx="38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067944" y="4941168"/>
            <a:ext cx="680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pPr algn="l"/>
            <a:r>
              <a:rPr lang="en-US" sz="2000" b="1" i="1" dirty="0" smtClean="0"/>
              <a:t>     </a:t>
            </a:r>
            <a:r>
              <a:rPr lang="ru-RU" sz="2000" b="1" i="1" dirty="0" smtClean="0"/>
              <a:t>Построение. </a:t>
            </a:r>
            <a:r>
              <a:rPr lang="en-US" sz="2000" b="1" i="1" dirty="0" smtClean="0"/>
              <a:t>       </a:t>
            </a:r>
            <a:br>
              <a:rPr lang="en-US" sz="2000" b="1" i="1" dirty="0" smtClean="0"/>
            </a:br>
            <a:r>
              <a:rPr lang="en-US" sz="2000" b="1" i="1" dirty="0" smtClean="0"/>
              <a:t>              </a:t>
            </a:r>
            <a:r>
              <a:rPr lang="ru-RU" sz="2000" dirty="0" smtClean="0"/>
              <a:t>1. Провести прямую </a:t>
            </a:r>
            <a:r>
              <a:rPr lang="en-US" sz="2000" dirty="0" smtClean="0"/>
              <a:t>EC.</a:t>
            </a:r>
            <a:br>
              <a:rPr lang="en-US" sz="2000" dirty="0" smtClean="0"/>
            </a:br>
            <a:r>
              <a:rPr lang="en-US" sz="2000" dirty="0" smtClean="0"/>
              <a:t>              </a:t>
            </a:r>
            <a:r>
              <a:rPr lang="ru-RU" sz="2000" dirty="0" smtClean="0"/>
              <a:t>2. Через точку </a:t>
            </a:r>
            <a:r>
              <a:rPr lang="en-US" sz="2000" dirty="0" smtClean="0"/>
              <a:t>E</a:t>
            </a:r>
            <a:r>
              <a:rPr lang="ru-RU" sz="2000" dirty="0" smtClean="0"/>
              <a:t> провести прямую </a:t>
            </a:r>
            <a:r>
              <a:rPr lang="en-US" sz="2000" dirty="0" smtClean="0"/>
              <a:t>EF</a:t>
            </a:r>
            <a:r>
              <a:rPr lang="ru-RU" sz="2000" dirty="0" smtClean="0"/>
              <a:t> параллельную прямой </a:t>
            </a:r>
            <a:r>
              <a:rPr lang="en-US" sz="2000" dirty="0" smtClean="0"/>
              <a:t>AM</a:t>
            </a:r>
            <a:r>
              <a:rPr lang="ru-RU" sz="2000" dirty="0" smtClean="0"/>
              <a:t>.                                                                                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        3</a:t>
            </a:r>
            <a:r>
              <a:rPr lang="ru-RU" sz="2000" dirty="0" smtClean="0"/>
              <a:t>.   Провести прямую </a:t>
            </a:r>
            <a:r>
              <a:rPr lang="en-US" sz="2000" dirty="0" smtClean="0"/>
              <a:t>FC</a:t>
            </a:r>
            <a:r>
              <a:rPr lang="ru-RU" sz="20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483768" y="1988840"/>
            <a:ext cx="1584176" cy="266429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067944" y="1988840"/>
            <a:ext cx="144016" cy="1728192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067944" y="2060848"/>
            <a:ext cx="2016224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483768" y="4437112"/>
            <a:ext cx="360040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211960" y="3645024"/>
            <a:ext cx="1872208" cy="7920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483768" y="3645024"/>
            <a:ext cx="1728192" cy="1008112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95936" y="1700808"/>
            <a:ext cx="4026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4168" y="4221088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1920" y="3356992"/>
            <a:ext cx="33855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95736" y="4509120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Блок-схема: узел 26"/>
          <p:cNvSpPr/>
          <p:nvPr/>
        </p:nvSpPr>
        <p:spPr>
          <a:xfrm flipV="1">
            <a:off x="3347864" y="4077072"/>
            <a:ext cx="45719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23728" y="1628800"/>
            <a:ext cx="4392488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131840" y="3717032"/>
            <a:ext cx="2880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>
            <a:stCxn id="27" idx="7"/>
          </p:cNvCxnSpPr>
          <p:nvPr/>
        </p:nvCxnSpPr>
        <p:spPr>
          <a:xfrm flipV="1">
            <a:off x="3386888" y="2924944"/>
            <a:ext cx="753064" cy="1213591"/>
          </a:xfrm>
          <a:prstGeom prst="line">
            <a:avLst/>
          </a:prstGeom>
          <a:ln w="2222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4139952" y="2924944"/>
            <a:ext cx="1872208" cy="1512168"/>
          </a:xfrm>
          <a:prstGeom prst="line">
            <a:avLst/>
          </a:prstGeom>
          <a:ln w="2222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3347864" y="4149080"/>
            <a:ext cx="2713444" cy="256674"/>
          </a:xfrm>
          <a:prstGeom prst="line">
            <a:avLst/>
          </a:prstGeom>
          <a:ln w="2222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67944" y="2564904"/>
            <a:ext cx="3597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9512" y="4826674"/>
            <a:ext cx="87129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Доказательство. </a:t>
            </a:r>
            <a:r>
              <a:rPr lang="ru-RU" sz="1600" dirty="0" smtClean="0"/>
              <a:t>Стороны</a:t>
            </a:r>
            <a:r>
              <a:rPr lang="ru-RU" sz="1600" b="1" i="1" dirty="0" smtClean="0"/>
              <a:t> </a:t>
            </a:r>
            <a:r>
              <a:rPr lang="ru-RU" sz="1600" dirty="0" smtClean="0"/>
              <a:t>треугольника </a:t>
            </a:r>
            <a:r>
              <a:rPr lang="en-US" sz="1600" dirty="0" smtClean="0"/>
              <a:t>EFC </a:t>
            </a:r>
            <a:r>
              <a:rPr lang="ru-RU" sz="1600" dirty="0" smtClean="0"/>
              <a:t>являются отрезками, по которым секущая плоскость пересекает грани тетраэдра. Следовательно, данный треугольник вместе со своей внутренней областью является сечением тетраэдра. Это сечение проходит через вершину </a:t>
            </a:r>
            <a:r>
              <a:rPr lang="en-US" sz="1600" dirty="0" smtClean="0"/>
              <a:t>C</a:t>
            </a:r>
            <a:r>
              <a:rPr lang="ru-RU" sz="1600" dirty="0" smtClean="0"/>
              <a:t> и точку </a:t>
            </a:r>
            <a:r>
              <a:rPr lang="en-US" sz="1600" dirty="0" smtClean="0"/>
              <a:t>E</a:t>
            </a:r>
            <a:r>
              <a:rPr lang="ru-RU" sz="1600" dirty="0" smtClean="0"/>
              <a:t> на ребре </a:t>
            </a:r>
            <a:r>
              <a:rPr lang="en-US" sz="1600" dirty="0" smtClean="0"/>
              <a:t>AB</a:t>
            </a:r>
            <a:r>
              <a:rPr lang="ru-RU" sz="1600" dirty="0" smtClean="0"/>
              <a:t> и по свойству параллельности прямой и плоскости параллельно ребру </a:t>
            </a:r>
            <a:r>
              <a:rPr lang="en-US" sz="1600" dirty="0" smtClean="0"/>
              <a:t>MA</a:t>
            </a:r>
            <a:r>
              <a:rPr lang="ru-RU" sz="1600" dirty="0" smtClean="0"/>
              <a:t>, т.к. в его плоскости существует прямая </a:t>
            </a:r>
            <a:r>
              <a:rPr lang="en-US" sz="1600" dirty="0" smtClean="0"/>
              <a:t>EF</a:t>
            </a:r>
            <a:r>
              <a:rPr lang="ru-RU" sz="1600" dirty="0" smtClean="0"/>
              <a:t>, параллельная прямой </a:t>
            </a:r>
            <a:r>
              <a:rPr lang="en-US" sz="1600" dirty="0" smtClean="0"/>
              <a:t>AM</a:t>
            </a:r>
            <a:r>
              <a:rPr lang="ru-RU" sz="1600" dirty="0" smtClean="0"/>
              <a:t>, не лежащей в этой плоскости. Значит, данное сечение удовлетворяет условию задачи и является искомым.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9" grpId="0"/>
      <p:bldP spid="3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196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Г10.  На  рисунке m – средняя линия трапеции ABCD, n – средняя линия треугольника ADE. Каково взаимное расположение   m и n? Каково взаимное расположение m и плоскости ADE?</vt:lpstr>
      <vt:lpstr>Через точку О провести сечение, параллельное прямым CD и AB.</vt:lpstr>
      <vt:lpstr>Постройте сечение куба плоскостью, проходящей через ребро АА1   и центр грани DD1CC1.</vt:lpstr>
      <vt:lpstr>Дан тетраэдр MABC. Построить сечение этого тетраэдра плоскостью, проходящей через его вершину C, точку E на ребре AB и параллельной ребру MA.</vt:lpstr>
      <vt:lpstr>Постройте сечение тетраэдра плоскостью, проходящей через точку О параллельно плоскости DBC.</vt:lpstr>
      <vt:lpstr>     Построение.                       1. Провести прямую EC.               2. Через точку E провести прямую EF параллельную прямой AM.                                                                                                  3.   Провести прямую FC.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ион</dc:creator>
  <cp:lastModifiedBy>Каб13</cp:lastModifiedBy>
  <cp:revision>67</cp:revision>
  <dcterms:created xsi:type="dcterms:W3CDTF">2012-04-14T08:48:29Z</dcterms:created>
  <dcterms:modified xsi:type="dcterms:W3CDTF">2014-01-28T06:37:29Z</dcterms:modified>
</cp:coreProperties>
</file>