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89" r:id="rId2"/>
    <p:sldId id="302" r:id="rId3"/>
    <p:sldId id="293" r:id="rId4"/>
    <p:sldId id="259" r:id="rId5"/>
    <p:sldId id="290" r:id="rId6"/>
    <p:sldId id="261" r:id="rId7"/>
    <p:sldId id="287" r:id="rId8"/>
    <p:sldId id="262" r:id="rId9"/>
    <p:sldId id="263" r:id="rId10"/>
    <p:sldId id="288" r:id="rId11"/>
    <p:sldId id="286" r:id="rId12"/>
    <p:sldId id="276" r:id="rId13"/>
    <p:sldId id="277" r:id="rId14"/>
    <p:sldId id="278" r:id="rId15"/>
    <p:sldId id="279" r:id="rId16"/>
    <p:sldId id="280" r:id="rId17"/>
    <p:sldId id="281" r:id="rId18"/>
    <p:sldId id="282" r:id="rId19"/>
    <p:sldId id="283" r:id="rId20"/>
    <p:sldId id="284" r:id="rId21"/>
    <p:sldId id="285" r:id="rId22"/>
    <p:sldId id="291" r:id="rId23"/>
    <p:sldId id="266" r:id="rId24"/>
    <p:sldId id="267" r:id="rId25"/>
    <p:sldId id="268" r:id="rId26"/>
    <p:sldId id="292" r:id="rId27"/>
    <p:sldId id="271" r:id="rId28"/>
    <p:sldId id="272" r:id="rId29"/>
    <p:sldId id="273" r:id="rId30"/>
    <p:sldId id="274" r:id="rId31"/>
    <p:sldId id="301" r:id="rId32"/>
    <p:sldId id="294" r:id="rId33"/>
    <p:sldId id="297" r:id="rId34"/>
    <p:sldId id="299" r:id="rId35"/>
    <p:sldId id="295" r:id="rId36"/>
    <p:sldId id="296" r:id="rId37"/>
    <p:sldId id="300" r:id="rId38"/>
    <p:sldId id="275"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9D2DF-4C92-442C-BF96-240E299F1AAC}" type="datetimeFigureOut">
              <a:rPr lang="ru-RU" smtClean="0"/>
              <a:pPr/>
              <a:t>30.01.2014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098C3-B006-438F-AB1A-513792EC2B2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CB9939D-97E7-4EC3-9923-08B62ABCD5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9939D-97E7-4EC3-9923-08B62ABCD5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B9939D-97E7-4EC3-9923-08B62ABCD5F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D558BD3-DA36-482F-86BA-0BE8B2959E54}"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CB9939D-97E7-4EC3-9923-08B62ABCD5F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558BD3-DA36-482F-86BA-0BE8B2959E54}" type="datetimeFigureOut">
              <a:rPr lang="ru-RU" smtClean="0"/>
              <a:pPr/>
              <a:t>30.01.2014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B9939D-97E7-4EC3-9923-08B62ABCD5F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928802"/>
            <a:ext cx="8039128" cy="1714512"/>
          </a:xfrm>
          <a:noFill/>
          <a:ln>
            <a:noFill/>
          </a:ln>
        </p:spPr>
        <p:txBody>
          <a:bodyPr>
            <a:normAutofit fontScale="90000"/>
          </a:bodyPr>
          <a:lstStyle/>
          <a:p>
            <a:pPr algn="ct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5" name="TextBox 4"/>
          <p:cNvSpPr txBox="1"/>
          <p:nvPr/>
        </p:nvSpPr>
        <p:spPr>
          <a:xfrm>
            <a:off x="642910" y="571480"/>
            <a:ext cx="7786742" cy="92333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Краевое государственное бюджетное образовательное учреждение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дополнительного образования детей</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Хабаровский краевой центр внешкольной работы «Созвездие»</a:t>
            </a:r>
            <a:endParaRPr lang="ru-RU" dirty="0"/>
          </a:p>
        </p:txBody>
      </p:sp>
      <p:sp>
        <p:nvSpPr>
          <p:cNvPr id="6" name="TextBox 5"/>
          <p:cNvSpPr txBox="1"/>
          <p:nvPr/>
        </p:nvSpPr>
        <p:spPr>
          <a:xfrm>
            <a:off x="5000628" y="4071942"/>
            <a:ext cx="4000528" cy="1200329"/>
          </a:xfrm>
          <a:prstGeom prst="rect">
            <a:avLst/>
          </a:prstGeom>
          <a:noFill/>
        </p:spPr>
        <p:txBody>
          <a:bodyPr wrap="square" rtlCol="0">
            <a:spAutoFit/>
          </a:bodyPr>
          <a:lstStyle/>
          <a:p>
            <a:r>
              <a:rPr lang="ru-RU" dirty="0" smtClean="0">
                <a:latin typeface="Times New Roman" pitchFamily="18" charset="0"/>
                <a:cs typeface="Times New Roman" pitchFamily="18" charset="0"/>
              </a:rPr>
              <a:t>Выполнила:</a:t>
            </a:r>
          </a:p>
          <a:p>
            <a:r>
              <a:rPr lang="ru-RU" dirty="0" smtClean="0">
                <a:latin typeface="Times New Roman" pitchFamily="18" charset="0"/>
                <a:cs typeface="Times New Roman" pitchFamily="18" charset="0"/>
              </a:rPr>
              <a:t>Мусина Татьяна Валерьевна, </a:t>
            </a:r>
          </a:p>
          <a:p>
            <a:r>
              <a:rPr lang="ru-RU" dirty="0" smtClean="0">
                <a:latin typeface="Times New Roman" pitchFamily="18" charset="0"/>
                <a:cs typeface="Times New Roman" pitchFamily="18" charset="0"/>
              </a:rPr>
              <a:t>учитель русского языка и литературы высшей квалификационной категории</a:t>
            </a:r>
            <a:endParaRPr lang="ru-RU" dirty="0">
              <a:latin typeface="Times New Roman" pitchFamily="18" charset="0"/>
              <a:cs typeface="Times New Roman" pitchFamily="18" charset="0"/>
            </a:endParaRPr>
          </a:p>
        </p:txBody>
      </p:sp>
      <p:sp>
        <p:nvSpPr>
          <p:cNvPr id="7" name="TextBox 6"/>
          <p:cNvSpPr txBox="1"/>
          <p:nvPr/>
        </p:nvSpPr>
        <p:spPr>
          <a:xfrm>
            <a:off x="3286116" y="6000768"/>
            <a:ext cx="2714644"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г. Хабаровск, 2014 г.</a:t>
            </a:r>
            <a:endParaRPr lang="ru-RU" dirty="0">
              <a:latin typeface="Times New Roman" pitchFamily="18" charset="0"/>
              <a:cs typeface="Times New Roman" pitchFamily="18" charset="0"/>
            </a:endParaRPr>
          </a:p>
        </p:txBody>
      </p:sp>
      <p:sp>
        <p:nvSpPr>
          <p:cNvPr id="8" name="TextBox 7"/>
          <p:cNvSpPr txBox="1"/>
          <p:nvPr/>
        </p:nvSpPr>
        <p:spPr>
          <a:xfrm>
            <a:off x="714348" y="2428868"/>
            <a:ext cx="7715304" cy="830997"/>
          </a:xfrm>
          <a:prstGeom prst="rect">
            <a:avLst/>
          </a:prstGeom>
          <a:noFill/>
        </p:spPr>
        <p:txBody>
          <a:bodyPr wrap="square" rtlCol="0">
            <a:spAutoFit/>
          </a:bodyPr>
          <a:lstStyle/>
          <a:p>
            <a:pPr algn="ctr"/>
            <a:r>
              <a:rPr lang="ru-RU" sz="2300" b="1" dirty="0" smtClean="0">
                <a:solidFill>
                  <a:srgbClr val="FFFF00"/>
                </a:solidFill>
                <a:latin typeface="Times New Roman" pitchFamily="18" charset="0"/>
                <a:cs typeface="Times New Roman" pitchFamily="18" charset="0"/>
              </a:rPr>
              <a:t>Программа дополнительного образования</a:t>
            </a:r>
          </a:p>
          <a:p>
            <a:pPr algn="ctr"/>
            <a:r>
              <a:rPr lang="ru-RU" sz="2300" b="1" dirty="0" smtClean="0">
                <a:solidFill>
                  <a:srgbClr val="FFFF00"/>
                </a:solidFill>
                <a:latin typeface="Times New Roman" pitchFamily="18" charset="0"/>
                <a:cs typeface="Times New Roman" pitchFamily="18" charset="0"/>
              </a:rPr>
              <a:t>«Культура речи»</a:t>
            </a:r>
            <a:endParaRPr lang="ru-RU" sz="23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714752"/>
            <a:ext cx="8305800" cy="1143000"/>
          </a:xfrm>
        </p:spPr>
        <p:txBody>
          <a:bodyPr>
            <a:noAutofit/>
          </a:bodyPr>
          <a:lstStyle/>
          <a:p>
            <a:pPr algn="ctr">
              <a:lnSpc>
                <a:spcPct val="150000"/>
              </a:lnSpc>
            </a:pPr>
            <a:r>
              <a:rPr lang="ru-RU" sz="3600" dirty="0" smtClean="0">
                <a:solidFill>
                  <a:schemeClr val="bg1"/>
                </a:solidFill>
                <a:latin typeface="Times New Roman" pitchFamily="18" charset="0"/>
                <a:cs typeface="Times New Roman" pitchFamily="18" charset="0"/>
              </a:rPr>
              <a:t/>
            </a:r>
            <a:br>
              <a:rPr lang="ru-RU" sz="3600" dirty="0" smtClean="0">
                <a:solidFill>
                  <a:schemeClr val="bg1"/>
                </a:solidFill>
                <a:latin typeface="Times New Roman" pitchFamily="18" charset="0"/>
                <a:cs typeface="Times New Roman" pitchFamily="18" charset="0"/>
              </a:rPr>
            </a:br>
            <a:r>
              <a:rPr lang="ru-RU" sz="3600" dirty="0" smtClean="0">
                <a:solidFill>
                  <a:schemeClr val="bg1"/>
                </a:solidFill>
                <a:latin typeface="Times New Roman" pitchFamily="18" charset="0"/>
                <a:cs typeface="Times New Roman" pitchFamily="18" charset="0"/>
              </a:rPr>
              <a:t/>
            </a:r>
            <a:br>
              <a:rPr lang="ru-RU" sz="3600" dirty="0" smtClean="0">
                <a:solidFill>
                  <a:schemeClr val="bg1"/>
                </a:solidFill>
                <a:latin typeface="Times New Roman" pitchFamily="18" charset="0"/>
                <a:cs typeface="Times New Roman" pitchFamily="18" charset="0"/>
              </a:rPr>
            </a:br>
            <a:r>
              <a:rPr lang="ru-RU" sz="3600" b="1" dirty="0" smtClean="0">
                <a:solidFill>
                  <a:srgbClr val="FFFF00"/>
                </a:solidFill>
                <a:latin typeface="Times New Roman" pitchFamily="18" charset="0"/>
                <a:cs typeface="Times New Roman" pitchFamily="18" charset="0"/>
              </a:rPr>
              <a:t>К </a:t>
            </a:r>
            <a:r>
              <a:rPr lang="ru-RU" sz="3600" b="1" dirty="0" smtClean="0">
                <a:solidFill>
                  <a:schemeClr val="bg1"/>
                </a:solidFill>
                <a:latin typeface="Times New Roman" pitchFamily="18" charset="0"/>
                <a:cs typeface="Times New Roman" pitchFamily="18" charset="0"/>
              </a:rPr>
              <a:t> </a:t>
            </a:r>
            <a:r>
              <a:rPr lang="ru-RU" sz="3600" b="1" dirty="0" smtClean="0">
                <a:solidFill>
                  <a:srgbClr val="FFFF00"/>
                </a:solidFill>
                <a:latin typeface="Times New Roman" pitchFamily="18" charset="0"/>
                <a:cs typeface="Times New Roman" pitchFamily="18" charset="0"/>
              </a:rPr>
              <a:t>фразеологизмам</a:t>
            </a:r>
            <a:r>
              <a:rPr lang="ru-RU" sz="3600" b="1" dirty="0" smtClean="0">
                <a:solidFill>
                  <a:schemeClr val="bg1"/>
                </a:solidFill>
                <a:latin typeface="Times New Roman" pitchFamily="18" charset="0"/>
                <a:cs typeface="Times New Roman" pitchFamily="18" charset="0"/>
              </a:rPr>
              <a:t> </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тесно  примыкают пословицы, </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поговорки  и  крылатые  выражения.</a:t>
            </a:r>
            <a:r>
              <a:rPr lang="ru-RU" sz="3600" b="1" dirty="0" smtClean="0"/>
              <a:t/>
            </a:r>
            <a:br>
              <a:rPr lang="ru-RU" sz="3600" b="1" dirty="0" smtClean="0"/>
            </a:br>
            <a:endParaRPr lang="ru-RU"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Татьяна\Фото Созвездие\DSC03790.JPG"/>
          <p:cNvPicPr>
            <a:picLocks noChangeAspect="1" noChangeArrowheads="1"/>
          </p:cNvPicPr>
          <p:nvPr/>
        </p:nvPicPr>
        <p:blipFill>
          <a:blip r:embed="rId2" cstate="print"/>
          <a:srcRect/>
          <a:stretch>
            <a:fillRect/>
          </a:stretch>
        </p:blipFill>
        <p:spPr bwMode="auto">
          <a:xfrm>
            <a:off x="1142976" y="1125025"/>
            <a:ext cx="6858048" cy="5143536"/>
          </a:xfrm>
          <a:prstGeom prst="rect">
            <a:avLst/>
          </a:prstGeom>
          <a:noFill/>
        </p:spPr>
      </p:pic>
      <p:sp>
        <p:nvSpPr>
          <p:cNvPr id="3" name="TextBox 2"/>
          <p:cNvSpPr txBox="1"/>
          <p:nvPr/>
        </p:nvSpPr>
        <p:spPr>
          <a:xfrm>
            <a:off x="571472" y="642918"/>
            <a:ext cx="7929618" cy="646331"/>
          </a:xfrm>
          <a:prstGeom prst="rect">
            <a:avLst/>
          </a:prstGeom>
          <a:noFill/>
        </p:spPr>
        <p:txBody>
          <a:bodyPr wrap="square" rtlCol="0">
            <a:spAutoFit/>
          </a:bodyPr>
          <a:lstStyle/>
          <a:p>
            <a:pPr algn="ctr"/>
            <a:r>
              <a:rPr lang="ru-RU" b="1" dirty="0" smtClean="0">
                <a:solidFill>
                  <a:srgbClr val="FFFF00"/>
                </a:solidFill>
                <a:latin typeface="Times New Roman" pitchFamily="18" charset="0"/>
                <a:cs typeface="Times New Roman" pitchFamily="18" charset="0"/>
              </a:rPr>
              <a:t>Задание: </a:t>
            </a:r>
            <a:r>
              <a:rPr lang="ru-RU" b="1" dirty="0" smtClean="0">
                <a:solidFill>
                  <a:schemeClr val="bg1"/>
                </a:solidFill>
                <a:latin typeface="Times New Roman" pitchFamily="18" charset="0"/>
                <a:cs typeface="Times New Roman" pitchFamily="18" charset="0"/>
              </a:rPr>
              <a:t>нарисуйте  пословицу и  загадайте  её  другой  команде.</a:t>
            </a:r>
            <a:r>
              <a:rPr lang="ru-RU" dirty="0" smtClean="0">
                <a:solidFill>
                  <a:srgbClr val="FFFF00"/>
                </a:solidFill>
                <a:latin typeface="Times New Roman" pitchFamily="18" charset="0"/>
                <a:cs typeface="Times New Roman" pitchFamily="18" charset="0"/>
              </a:rPr>
              <a:t/>
            </a:r>
            <a:br>
              <a:rPr lang="ru-RU" dirty="0" smtClean="0">
                <a:solidFill>
                  <a:srgbClr val="FFFF00"/>
                </a:solidFill>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ей\Desktop\img012.jpg"/>
          <p:cNvPicPr>
            <a:picLocks noChangeAspect="1" noChangeArrowheads="1"/>
          </p:cNvPicPr>
          <p:nvPr/>
        </p:nvPicPr>
        <p:blipFill>
          <a:blip r:embed="rId2" cstate="print"/>
          <a:srcRect r="939"/>
          <a:stretch>
            <a:fillRect/>
          </a:stretch>
        </p:blipFill>
        <p:spPr bwMode="auto">
          <a:xfrm>
            <a:off x="1000100" y="1142984"/>
            <a:ext cx="7072362" cy="5097760"/>
          </a:xfrm>
          <a:prstGeom prst="rect">
            <a:avLst/>
          </a:prstGeom>
          <a:noFill/>
        </p:spPr>
      </p:pic>
      <p:sp>
        <p:nvSpPr>
          <p:cNvPr id="3" name="TextBox 2"/>
          <p:cNvSpPr txBox="1"/>
          <p:nvPr/>
        </p:nvSpPr>
        <p:spPr>
          <a:xfrm>
            <a:off x="1000100" y="571480"/>
            <a:ext cx="6929486"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Любишь кататься – люби и саночки возить</a:t>
            </a:r>
            <a:endParaRPr lang="ru-RU" sz="2000" b="1"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ей\Desktop\img014.jpg"/>
          <p:cNvPicPr>
            <a:picLocks noChangeAspect="1" noChangeArrowheads="1"/>
          </p:cNvPicPr>
          <p:nvPr/>
        </p:nvPicPr>
        <p:blipFill>
          <a:blip r:embed="rId2" cstate="print"/>
          <a:srcRect/>
          <a:stretch>
            <a:fillRect/>
          </a:stretch>
        </p:blipFill>
        <p:spPr bwMode="auto">
          <a:xfrm>
            <a:off x="971774" y="1142984"/>
            <a:ext cx="7129014" cy="5104859"/>
          </a:xfrm>
          <a:prstGeom prst="rect">
            <a:avLst/>
          </a:prstGeom>
          <a:noFill/>
        </p:spPr>
      </p:pic>
      <p:sp>
        <p:nvSpPr>
          <p:cNvPr id="3" name="TextBox 2"/>
          <p:cNvSpPr txBox="1"/>
          <p:nvPr/>
        </p:nvSpPr>
        <p:spPr>
          <a:xfrm>
            <a:off x="928662" y="571480"/>
            <a:ext cx="7143800"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Без труда не выловишь и рыбку из пруда</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ей\Desktop\img020.jpg"/>
          <p:cNvPicPr>
            <a:picLocks noChangeAspect="1" noChangeArrowheads="1"/>
          </p:cNvPicPr>
          <p:nvPr/>
        </p:nvPicPr>
        <p:blipFill>
          <a:blip r:embed="rId2" cstate="print"/>
          <a:srcRect/>
          <a:stretch>
            <a:fillRect/>
          </a:stretch>
        </p:blipFill>
        <p:spPr bwMode="auto">
          <a:xfrm>
            <a:off x="1000100" y="1214422"/>
            <a:ext cx="7143800" cy="4969367"/>
          </a:xfrm>
          <a:prstGeom prst="rect">
            <a:avLst/>
          </a:prstGeom>
          <a:noFill/>
        </p:spPr>
      </p:pic>
      <p:sp>
        <p:nvSpPr>
          <p:cNvPr id="3" name="TextBox 2"/>
          <p:cNvSpPr txBox="1"/>
          <p:nvPr/>
        </p:nvSpPr>
        <p:spPr>
          <a:xfrm>
            <a:off x="1000100" y="642918"/>
            <a:ext cx="7143800"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Рыбак рыбака видит издалека</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лексей\Desktop\img013.jpg"/>
          <p:cNvPicPr>
            <a:picLocks noChangeAspect="1" noChangeArrowheads="1"/>
          </p:cNvPicPr>
          <p:nvPr/>
        </p:nvPicPr>
        <p:blipFill>
          <a:blip r:embed="rId2" cstate="print"/>
          <a:srcRect t="2720"/>
          <a:stretch>
            <a:fillRect/>
          </a:stretch>
        </p:blipFill>
        <p:spPr bwMode="auto">
          <a:xfrm>
            <a:off x="1000100" y="1214422"/>
            <a:ext cx="7054190" cy="5110549"/>
          </a:xfrm>
          <a:prstGeom prst="rect">
            <a:avLst/>
          </a:prstGeom>
          <a:noFill/>
        </p:spPr>
      </p:pic>
      <p:sp>
        <p:nvSpPr>
          <p:cNvPr id="3" name="TextBox 2"/>
          <p:cNvSpPr txBox="1"/>
          <p:nvPr/>
        </p:nvSpPr>
        <p:spPr>
          <a:xfrm>
            <a:off x="785786" y="642918"/>
            <a:ext cx="7429552"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За двумя зайцами погонишься – ни одного не поймаешь</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лексей\Desktop\img017.jpg"/>
          <p:cNvPicPr>
            <a:picLocks noChangeAspect="1" noChangeArrowheads="1"/>
          </p:cNvPicPr>
          <p:nvPr/>
        </p:nvPicPr>
        <p:blipFill>
          <a:blip r:embed="rId2" cstate="print"/>
          <a:srcRect/>
          <a:stretch>
            <a:fillRect/>
          </a:stretch>
        </p:blipFill>
        <p:spPr bwMode="auto">
          <a:xfrm>
            <a:off x="928662" y="1214422"/>
            <a:ext cx="7143800" cy="5136416"/>
          </a:xfrm>
          <a:prstGeom prst="rect">
            <a:avLst/>
          </a:prstGeom>
          <a:noFill/>
        </p:spPr>
      </p:pic>
      <p:sp>
        <p:nvSpPr>
          <p:cNvPr id="3" name="TextBox 2"/>
          <p:cNvSpPr txBox="1"/>
          <p:nvPr/>
        </p:nvSpPr>
        <p:spPr>
          <a:xfrm>
            <a:off x="785786" y="642918"/>
            <a:ext cx="7358114"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Поспешишь – людей насмешишь</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лексей\Desktop\img015.jpg"/>
          <p:cNvPicPr>
            <a:picLocks noChangeAspect="1" noChangeArrowheads="1"/>
          </p:cNvPicPr>
          <p:nvPr/>
        </p:nvPicPr>
        <p:blipFill>
          <a:blip r:embed="rId2" cstate="print"/>
          <a:srcRect l="1816"/>
          <a:stretch>
            <a:fillRect/>
          </a:stretch>
        </p:blipFill>
        <p:spPr bwMode="auto">
          <a:xfrm>
            <a:off x="2571736" y="1000108"/>
            <a:ext cx="3863242" cy="5502276"/>
          </a:xfrm>
          <a:prstGeom prst="rect">
            <a:avLst/>
          </a:prstGeom>
          <a:noFill/>
        </p:spPr>
      </p:pic>
      <p:sp>
        <p:nvSpPr>
          <p:cNvPr id="3" name="TextBox 2"/>
          <p:cNvSpPr txBox="1"/>
          <p:nvPr/>
        </p:nvSpPr>
        <p:spPr>
          <a:xfrm>
            <a:off x="1785918" y="500042"/>
            <a:ext cx="5429288"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Язык до Киева доведёт</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лексей\Desktop\img011.jpg"/>
          <p:cNvPicPr>
            <a:picLocks noChangeAspect="1" noChangeArrowheads="1"/>
          </p:cNvPicPr>
          <p:nvPr/>
        </p:nvPicPr>
        <p:blipFill>
          <a:blip r:embed="rId2" cstate="print"/>
          <a:srcRect/>
          <a:stretch>
            <a:fillRect/>
          </a:stretch>
        </p:blipFill>
        <p:spPr bwMode="auto">
          <a:xfrm>
            <a:off x="2612594" y="1071546"/>
            <a:ext cx="3832434" cy="5367338"/>
          </a:xfrm>
          <a:prstGeom prst="rect">
            <a:avLst/>
          </a:prstGeom>
          <a:noFill/>
        </p:spPr>
      </p:pic>
      <p:sp>
        <p:nvSpPr>
          <p:cNvPr id="3" name="TextBox 2"/>
          <p:cNvSpPr txBox="1"/>
          <p:nvPr/>
        </p:nvSpPr>
        <p:spPr>
          <a:xfrm>
            <a:off x="2571736" y="500042"/>
            <a:ext cx="3929090" cy="400110"/>
          </a:xfrm>
          <a:prstGeom prst="rect">
            <a:avLst/>
          </a:prstGeom>
          <a:noFill/>
        </p:spPr>
        <p:txBody>
          <a:bodyPr wrap="square" rtlCol="0">
            <a:spAutoFit/>
          </a:bodyPr>
          <a:lstStyle/>
          <a:p>
            <a:r>
              <a:rPr lang="ru-RU" sz="2000" b="1" dirty="0" smtClean="0">
                <a:solidFill>
                  <a:srgbClr val="FFFF00"/>
                </a:solidFill>
                <a:latin typeface="Times New Roman" pitchFamily="18" charset="0"/>
                <a:cs typeface="Times New Roman" pitchFamily="18" charset="0"/>
              </a:rPr>
              <a:t>Ученье – свет, а неученье – тьма</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лексей\Desktop\img016.jpg"/>
          <p:cNvPicPr>
            <a:picLocks noChangeAspect="1" noChangeArrowheads="1"/>
          </p:cNvPicPr>
          <p:nvPr/>
        </p:nvPicPr>
        <p:blipFill>
          <a:blip r:embed="rId2" cstate="print"/>
          <a:srcRect/>
          <a:stretch>
            <a:fillRect/>
          </a:stretch>
        </p:blipFill>
        <p:spPr bwMode="auto">
          <a:xfrm>
            <a:off x="2571736" y="1071546"/>
            <a:ext cx="3904790" cy="5430838"/>
          </a:xfrm>
          <a:prstGeom prst="rect">
            <a:avLst/>
          </a:prstGeom>
          <a:noFill/>
        </p:spPr>
      </p:pic>
      <p:sp>
        <p:nvSpPr>
          <p:cNvPr id="3" name="TextBox 2"/>
          <p:cNvSpPr txBox="1"/>
          <p:nvPr/>
        </p:nvSpPr>
        <p:spPr>
          <a:xfrm>
            <a:off x="2500298" y="500042"/>
            <a:ext cx="4000528"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В здоровом теле – здоровый дух</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285860"/>
            <a:ext cx="8039128" cy="2143140"/>
          </a:xfrm>
        </p:spPr>
        <p:txBody>
          <a:bodyPr>
            <a:normAutofit/>
          </a:bodyPr>
          <a:lstStyle/>
          <a:p>
            <a:pPr algn="ctr"/>
            <a:r>
              <a:rPr lang="ru-RU" sz="5400" dirty="0" smtClean="0">
                <a:solidFill>
                  <a:srgbClr val="FFFF00"/>
                </a:solidFill>
                <a:latin typeface="Times New Roman" pitchFamily="18" charset="0"/>
                <a:cs typeface="Times New Roman" pitchFamily="18" charset="0"/>
              </a:rPr>
              <a:t>КУЛЬТУРА  РЕЧИ</a:t>
            </a:r>
            <a:endParaRPr lang="ru-RU" sz="5400" dirty="0">
              <a:solidFill>
                <a:srgbClr val="FFFF00"/>
              </a:solidFill>
              <a:latin typeface="Times New Roman" pitchFamily="18" charset="0"/>
              <a:cs typeface="Times New Roman" pitchFamily="18" charset="0"/>
            </a:endParaRPr>
          </a:p>
        </p:txBody>
      </p:sp>
      <p:sp>
        <p:nvSpPr>
          <p:cNvPr id="3" name="Горизонтальный свиток 2"/>
          <p:cNvSpPr/>
          <p:nvPr/>
        </p:nvSpPr>
        <p:spPr>
          <a:xfrm>
            <a:off x="428596" y="214290"/>
            <a:ext cx="8286808" cy="6215106"/>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5400" b="1" dirty="0" smtClean="0">
                <a:solidFill>
                  <a:srgbClr val="FFFF00"/>
                </a:solidFill>
                <a:latin typeface="Times New Roman" pitchFamily="18" charset="0"/>
                <a:cs typeface="Times New Roman" pitchFamily="18" charset="0"/>
              </a:rPr>
              <a:t>КУЛЬТУРА  РЕЧИ</a:t>
            </a:r>
            <a:endParaRPr lang="ru-RU" sz="54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лексей\Desktop\img019.jpg"/>
          <p:cNvPicPr>
            <a:picLocks noChangeAspect="1" noChangeArrowheads="1"/>
          </p:cNvPicPr>
          <p:nvPr/>
        </p:nvPicPr>
        <p:blipFill>
          <a:blip r:embed="rId2" cstate="print"/>
          <a:srcRect/>
          <a:stretch>
            <a:fillRect/>
          </a:stretch>
        </p:blipFill>
        <p:spPr bwMode="auto">
          <a:xfrm>
            <a:off x="1000100" y="1357298"/>
            <a:ext cx="7104523" cy="4823469"/>
          </a:xfrm>
          <a:prstGeom prst="rect">
            <a:avLst/>
          </a:prstGeom>
          <a:noFill/>
        </p:spPr>
      </p:pic>
      <p:sp>
        <p:nvSpPr>
          <p:cNvPr id="3" name="TextBox 2"/>
          <p:cNvSpPr txBox="1"/>
          <p:nvPr/>
        </p:nvSpPr>
        <p:spPr>
          <a:xfrm>
            <a:off x="928662" y="785794"/>
            <a:ext cx="7072362"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Не имей сто рублей, а имей сто друзей</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лексей\Desktop\img018.jpg"/>
          <p:cNvPicPr>
            <a:picLocks noChangeAspect="1" noChangeArrowheads="1"/>
          </p:cNvPicPr>
          <p:nvPr/>
        </p:nvPicPr>
        <p:blipFill>
          <a:blip r:embed="rId2" cstate="print"/>
          <a:srcRect l="1020" t="1427"/>
          <a:stretch>
            <a:fillRect/>
          </a:stretch>
        </p:blipFill>
        <p:spPr bwMode="auto">
          <a:xfrm>
            <a:off x="1000100" y="1214422"/>
            <a:ext cx="7031348" cy="5007473"/>
          </a:xfrm>
          <a:prstGeom prst="rect">
            <a:avLst/>
          </a:prstGeom>
          <a:noFill/>
        </p:spPr>
      </p:pic>
      <p:sp>
        <p:nvSpPr>
          <p:cNvPr id="3" name="TextBox 2"/>
          <p:cNvSpPr txBox="1"/>
          <p:nvPr/>
        </p:nvSpPr>
        <p:spPr>
          <a:xfrm>
            <a:off x="1000100" y="642918"/>
            <a:ext cx="6858048" cy="400110"/>
          </a:xfrm>
          <a:prstGeom prst="rect">
            <a:avLst/>
          </a:prstGeom>
          <a:noFill/>
        </p:spPr>
        <p:txBody>
          <a:bodyPr wrap="square" rtlCol="0">
            <a:spAutoFit/>
          </a:bodyPr>
          <a:lstStyle/>
          <a:p>
            <a:pPr algn="ctr"/>
            <a:r>
              <a:rPr lang="ru-RU" sz="2000" b="1" dirty="0" smtClean="0">
                <a:solidFill>
                  <a:srgbClr val="FFFF00"/>
                </a:solidFill>
                <a:latin typeface="Times New Roman" pitchFamily="18" charset="0"/>
                <a:cs typeface="Times New Roman" pitchFamily="18" charset="0"/>
              </a:rPr>
              <a:t>Копейка рубль бережёт</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285860"/>
            <a:ext cx="8039128" cy="2143140"/>
          </a:xfrm>
        </p:spPr>
        <p:txBody>
          <a:bodyPr>
            <a:normAutofit/>
          </a:bodyPr>
          <a:lstStyle/>
          <a:p>
            <a:pPr algn="ctr"/>
            <a:r>
              <a:rPr lang="ru-RU" sz="5400" dirty="0" smtClean="0">
                <a:solidFill>
                  <a:srgbClr val="FFFF00"/>
                </a:solidFill>
                <a:latin typeface="Times New Roman" pitchFamily="18" charset="0"/>
                <a:cs typeface="Times New Roman" pitchFamily="18" charset="0"/>
              </a:rPr>
              <a:t>КУЛЬТУРА  РЕЧИ</a:t>
            </a:r>
            <a:endParaRPr lang="ru-RU" sz="5400" dirty="0">
              <a:solidFill>
                <a:srgbClr val="FFFF00"/>
              </a:solidFill>
              <a:latin typeface="Times New Roman" pitchFamily="18" charset="0"/>
              <a:cs typeface="Times New Roman" pitchFamily="18" charset="0"/>
            </a:endParaRPr>
          </a:p>
        </p:txBody>
      </p:sp>
      <p:sp>
        <p:nvSpPr>
          <p:cNvPr id="3" name="Горизонтальный свиток 2"/>
          <p:cNvSpPr/>
          <p:nvPr/>
        </p:nvSpPr>
        <p:spPr>
          <a:xfrm>
            <a:off x="428596" y="214290"/>
            <a:ext cx="8286808" cy="6215106"/>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5400" b="1" dirty="0" smtClean="0">
                <a:solidFill>
                  <a:srgbClr val="FFFF00"/>
                </a:solidFill>
                <a:latin typeface="Times New Roman" pitchFamily="18" charset="0"/>
                <a:cs typeface="Times New Roman" pitchFamily="18" charset="0"/>
              </a:rPr>
              <a:t>ТАВТОЛОГИЯ</a:t>
            </a:r>
            <a:endParaRPr lang="ru-RU" sz="5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9144000" cy="5572164"/>
          </a:xfrm>
        </p:spPr>
        <p:txBody>
          <a:bodyPr>
            <a:normAutofit fontScale="90000"/>
          </a:bodyPr>
          <a:lstStyle/>
          <a:p>
            <a:pPr algn="ctr">
              <a:lnSpc>
                <a:spcPct val="150000"/>
              </a:lnSpc>
            </a:pP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3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ТАВТОЛОГИЯ </a:t>
            </a: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 это употребление однокоренных слов.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Пример:</a:t>
            </a: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Непобедимая </a:t>
            </a:r>
            <a:r>
              <a:rPr lang="ru-RU" sz="3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сила </a:t>
            </a: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русского народа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 полной </a:t>
            </a:r>
            <a:r>
              <a:rPr lang="ru-RU" sz="3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силой</a:t>
            </a: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ощущается в героизме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 патриотизме москвичей.</a:t>
            </a: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785926"/>
            <a:ext cx="7905776" cy="4643470"/>
          </a:xfrm>
        </p:spPr>
        <p:txBody>
          <a:bodyPr>
            <a:normAutofit fontScale="90000"/>
          </a:bodyPr>
          <a:lstStyle/>
          <a:p>
            <a:pPr>
              <a:lnSpc>
                <a:spcPct val="150000"/>
              </a:lnSpc>
            </a:pPr>
            <a: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Своя автобиография.</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 Памятный мемориал.</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 В конечном итоге.</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4. Биография жизни.</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5. Демобилизоваться из армии.</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6. Неприятный инцидент.</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7. Хронометраж времени.</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8. Необычный феномен.</a:t>
            </a:r>
            <a:r>
              <a:rPr lang="ru-RU"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ru-RU"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000100" y="642918"/>
            <a:ext cx="3786214" cy="461665"/>
          </a:xfrm>
          <a:prstGeom prst="rect">
            <a:avLst/>
          </a:prstGeom>
          <a:noFill/>
        </p:spPr>
        <p:txBody>
          <a:bodyPr wrap="square" rtlCol="0">
            <a:spAutoFit/>
          </a:bodyPr>
          <a:lstStyle/>
          <a:p>
            <a:r>
              <a:rPr lang="ru-RU"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Речевая  избыточность</a:t>
            </a:r>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305800" cy="5786478"/>
          </a:xfrm>
        </p:spPr>
        <p:txBody>
          <a:bodyPr>
            <a:normAutofit fontScale="90000"/>
          </a:bodyPr>
          <a:lstStyle/>
          <a:p>
            <a:pPr>
              <a:lnSpc>
                <a:spcPct val="150000"/>
              </a:lnSpc>
            </a:pPr>
            <a:r>
              <a:rPr lang="ru-RU"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Плеонастические и тавтологические сочетания слов</a:t>
            </a:r>
            <a:r>
              <a:rPr lang="ru-RU" sz="27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Грусть-тоска.</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  Путь-дороженька.</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  Житие-бытие.</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4.  Море-окиян.</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5.  Горе горькое.</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6.  Сослужить службу.</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7.  Загадать загадку.</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8.  Постелить постель.</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9.  Всякая всячина.</a:t>
            </a:r>
            <a:b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 Подарить подарок.</a:t>
            </a:r>
            <a:endParaRPr lang="ru-RU" sz="2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285860"/>
            <a:ext cx="8039128" cy="2143140"/>
          </a:xfrm>
        </p:spPr>
        <p:txBody>
          <a:bodyPr>
            <a:normAutofit/>
          </a:bodyPr>
          <a:lstStyle/>
          <a:p>
            <a:pPr algn="ctr"/>
            <a:r>
              <a:rPr lang="ru-RU" sz="5400" dirty="0" smtClean="0">
                <a:solidFill>
                  <a:srgbClr val="FFFF00"/>
                </a:solidFill>
                <a:latin typeface="Times New Roman" pitchFamily="18" charset="0"/>
                <a:cs typeface="Times New Roman" pitchFamily="18" charset="0"/>
              </a:rPr>
              <a:t>КУЛЬТУРА  РЕЧИ</a:t>
            </a:r>
            <a:endParaRPr lang="ru-RU" sz="5400" dirty="0">
              <a:solidFill>
                <a:srgbClr val="FFFF00"/>
              </a:solidFill>
              <a:latin typeface="Times New Roman" pitchFamily="18" charset="0"/>
              <a:cs typeface="Times New Roman" pitchFamily="18" charset="0"/>
            </a:endParaRPr>
          </a:p>
        </p:txBody>
      </p:sp>
      <p:sp>
        <p:nvSpPr>
          <p:cNvPr id="3" name="Горизонтальный свиток 2"/>
          <p:cNvSpPr/>
          <p:nvPr/>
        </p:nvSpPr>
        <p:spPr>
          <a:xfrm>
            <a:off x="428596" y="214290"/>
            <a:ext cx="8286808" cy="6215106"/>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5400" b="1" dirty="0" smtClean="0">
                <a:solidFill>
                  <a:srgbClr val="FFFF00"/>
                </a:solidFill>
                <a:latin typeface="Times New Roman" pitchFamily="18" charset="0"/>
                <a:cs typeface="Times New Roman" pitchFamily="18" charset="0"/>
              </a:rPr>
              <a:t>ОРФОЭПИЯ</a:t>
            </a:r>
            <a:endParaRPr lang="ru-RU" sz="54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71612"/>
            <a:ext cx="8305800" cy="3286148"/>
          </a:xfrm>
        </p:spPr>
        <p:txBody>
          <a:bodyPr>
            <a:normAutofit/>
          </a:bodyPr>
          <a:lstStyle/>
          <a:p>
            <a:pPr algn="ctr">
              <a:lnSpc>
                <a:spcPct val="150000"/>
              </a:lnSpc>
            </a:pPr>
            <a:r>
              <a:rPr lang="ru-RU" sz="3200" b="1" dirty="0" smtClean="0">
                <a:solidFill>
                  <a:srgbClr val="FFFF00"/>
                </a:solidFill>
                <a:latin typeface="Times New Roman" pitchFamily="18" charset="0"/>
                <a:cs typeface="Times New Roman" pitchFamily="18" charset="0"/>
              </a:rPr>
              <a:t>ОРФОЭПИЯ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 это раздел языкознания, изучающий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нормативное литературное произношение.</a:t>
            </a:r>
            <a:r>
              <a:rPr lang="ru-RU" sz="3600" dirty="0" smtClean="0">
                <a:solidFill>
                  <a:schemeClr val="bg1"/>
                </a:solidFill>
                <a:latin typeface="Times New Roman" pitchFamily="18" charset="0"/>
                <a:cs typeface="Times New Roman" pitchFamily="18" charset="0"/>
              </a:rPr>
              <a:t/>
            </a:r>
            <a:br>
              <a:rPr lang="ru-RU" sz="3600" dirty="0" smtClean="0">
                <a:solidFill>
                  <a:schemeClr val="bg1"/>
                </a:solidFill>
                <a:latin typeface="Times New Roman" pitchFamily="18" charset="0"/>
                <a:cs typeface="Times New Roman" pitchFamily="18" charset="0"/>
              </a:rPr>
            </a:b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153804"/>
          </a:xfrm>
        </p:spPr>
        <p:txBody>
          <a:bodyPr>
            <a:normAutofit fontScale="90000"/>
          </a:bodyPr>
          <a:lstStyle/>
          <a:p>
            <a:pPr algn="ctr">
              <a:lnSpc>
                <a:spcPct val="150000"/>
              </a:lnSpc>
            </a:pPr>
            <a:r>
              <a:rPr lang="ru-RU" sz="3200" b="1" dirty="0" smtClean="0">
                <a:solidFill>
                  <a:srgbClr val="FFFF00"/>
                </a:solidFill>
                <a:latin typeface="Times New Roman" pitchFamily="18" charset="0"/>
                <a:cs typeface="Times New Roman" pitchFamily="18" charset="0"/>
              </a:rPr>
              <a:t>Литературный язык</a:t>
            </a:r>
            <a:r>
              <a:rPr lang="ru-RU" sz="3200" dirty="0" smtClean="0">
                <a:solidFill>
                  <a:srgbClr val="FFFF00"/>
                </a:solidFill>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 это идеал, к которому необходимо стремиться, ведь этот язык формируется на основе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живого русского языка. Для того и выпускаются </a:t>
            </a:r>
            <a:r>
              <a:rPr lang="ru-RU" sz="3200" b="1" dirty="0" smtClean="0">
                <a:solidFill>
                  <a:srgbClr val="FFFF00"/>
                </a:solidFill>
                <a:latin typeface="Times New Roman" pitchFamily="18" charset="0"/>
                <a:cs typeface="Times New Roman" pitchFamily="18" charset="0"/>
              </a:rPr>
              <a:t>орфоэпические</a:t>
            </a:r>
            <a:r>
              <a:rPr lang="ru-RU" sz="3200" dirty="0" smtClean="0">
                <a:solidFill>
                  <a:srgbClr val="FFFF00"/>
                </a:solidFill>
                <a:latin typeface="Times New Roman" pitchFamily="18" charset="0"/>
                <a:cs typeface="Times New Roman" pitchFamily="18" charset="0"/>
              </a:rPr>
              <a:t> </a:t>
            </a:r>
            <a:r>
              <a:rPr lang="ru-RU" sz="3200" b="1" dirty="0" smtClean="0">
                <a:solidFill>
                  <a:srgbClr val="FFFF00"/>
                </a:solidFill>
                <a:latin typeface="Times New Roman" pitchFamily="18" charset="0"/>
                <a:cs typeface="Times New Roman" pitchFamily="18" charset="0"/>
              </a:rPr>
              <a:t>словари</a:t>
            </a:r>
            <a:r>
              <a:rPr lang="ru-RU" sz="3200" dirty="0" smtClean="0">
                <a:solidFill>
                  <a:schemeClr val="bg1"/>
                </a:solidFill>
                <a:latin typeface="Times New Roman" pitchFamily="18" charset="0"/>
                <a:cs typeface="Times New Roman" pitchFamily="18" charset="0"/>
              </a:rPr>
              <a:t>, чтобы люди учились правильному произношению и ударению.</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000108"/>
            <a:ext cx="8358214" cy="5510994"/>
          </a:xfrm>
        </p:spPr>
        <p:txBody>
          <a:bodyPr>
            <a:noAutofit/>
          </a:bodyPr>
          <a:lstStyle/>
          <a:p>
            <a:pPr lvl="0">
              <a:lnSpc>
                <a:spcPct val="150000"/>
              </a:lnSpc>
            </a:pP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Задание: поставьте ударение в выделенных словах.</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  А что это мне никто не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звонит</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  Ваше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ходатайство</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отклонено.</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  В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бутиках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продаётся всё дорогое.</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4.  В магазине нет тефлоновых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сковород</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5.  Вы, безусловно,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красивее</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6.  Выбор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шарфов</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в магазине огромный.</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7.  Где у вас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мусоропровод</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8.  Голос из-за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двери</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9.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Директорам</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надо подчиняться.</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 Здесь необходимо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экспертное</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заключение.</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11.</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Избалованные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дети. </a:t>
            </a:r>
            <a:r>
              <a:rPr lang="ru-RU" sz="2000" b="1" dirty="0" smtClean="0"/>
              <a:t/>
            </a:r>
            <a:br>
              <a:rPr lang="ru-RU" sz="2000" b="1" dirty="0" smtClean="0"/>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12.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Иконопись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Третьяковской галереи. </a:t>
            </a:r>
            <a:endParaRPr lang="ru-RU"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868052"/>
          </a:xfrm>
        </p:spPr>
        <p:txBody>
          <a:bodyPr>
            <a:noAutofit/>
          </a:bodyPr>
          <a:lstStyle/>
          <a:p>
            <a:pPr algn="ctr">
              <a:lnSpc>
                <a:spcPct val="150000"/>
              </a:lnSpc>
            </a:pP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КУЛЬТУРА  РЕЧИ</a:t>
            </a:r>
            <a:r>
              <a:rPr lang="ru-RU" sz="32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32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это степень владения литературным языком, его нормами и ресурсами, </a:t>
            </a:r>
            <a:b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 целях наиболее эффективного общения </a:t>
            </a:r>
            <a:b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 различных условиях коммуникации.</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7929618" cy="6143668"/>
          </a:xfrm>
        </p:spPr>
        <p:txBody>
          <a:bodyPr>
            <a:normAutofit/>
          </a:bodyPr>
          <a:lstStyle/>
          <a:p>
            <a:pPr lvl="0">
              <a:lnSpc>
                <a:spcPct val="150000"/>
              </a:lnSpc>
            </a:pPr>
            <a:r>
              <a:rPr lang="ru-RU" sz="2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13.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Искра</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раздует пламя.</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14. Какие красивые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жалюзи</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15. Когда же, наконец,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включат</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свет?</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16. Когда же ты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включишься</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в работу?</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17. Лекция уже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началась</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18. Мечтал о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призе</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целый год. </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19. Рана всё ещё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кровоточит</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20.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Свекла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вещь полезная.</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21. Снег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валит</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с самого утра.</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22. Сотрудников решили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премировать</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 и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премировали</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23. Съешь-ка кусочек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торта</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24. Ты добрался до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аэропорта</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25. </a:t>
            </a: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Щавель</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тоже очень полезен.</a:t>
            </a: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Татьяна\Фото Созвездие\DSC03797.JPG"/>
          <p:cNvPicPr>
            <a:picLocks noChangeAspect="1" noChangeArrowheads="1"/>
          </p:cNvPicPr>
          <p:nvPr/>
        </p:nvPicPr>
        <p:blipFill>
          <a:blip r:embed="rId2" cstate="print"/>
          <a:srcRect/>
          <a:stretch>
            <a:fillRect/>
          </a:stretch>
        </p:blipFill>
        <p:spPr bwMode="auto">
          <a:xfrm>
            <a:off x="1142976" y="1142984"/>
            <a:ext cx="6786610" cy="508995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285860"/>
            <a:ext cx="8039128" cy="2143140"/>
          </a:xfrm>
        </p:spPr>
        <p:txBody>
          <a:bodyPr>
            <a:normAutofit/>
          </a:bodyPr>
          <a:lstStyle/>
          <a:p>
            <a:pPr algn="ctr"/>
            <a:r>
              <a:rPr lang="ru-RU" sz="5400" dirty="0" smtClean="0">
                <a:solidFill>
                  <a:srgbClr val="FFFF00"/>
                </a:solidFill>
                <a:latin typeface="Times New Roman" pitchFamily="18" charset="0"/>
                <a:cs typeface="Times New Roman" pitchFamily="18" charset="0"/>
              </a:rPr>
              <a:t>КУЛЬТУРА  РЕЧИ</a:t>
            </a:r>
            <a:endParaRPr lang="ru-RU" sz="5400" dirty="0">
              <a:solidFill>
                <a:srgbClr val="FFFF00"/>
              </a:solidFill>
              <a:latin typeface="Times New Roman" pitchFamily="18" charset="0"/>
              <a:cs typeface="Times New Roman" pitchFamily="18" charset="0"/>
            </a:endParaRPr>
          </a:p>
        </p:txBody>
      </p:sp>
      <p:sp>
        <p:nvSpPr>
          <p:cNvPr id="3" name="Горизонтальный свиток 2"/>
          <p:cNvSpPr/>
          <p:nvPr/>
        </p:nvSpPr>
        <p:spPr>
          <a:xfrm>
            <a:off x="428596" y="214290"/>
            <a:ext cx="8286808" cy="6215106"/>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5400" b="1" dirty="0" smtClean="0">
                <a:solidFill>
                  <a:srgbClr val="FFFF00"/>
                </a:solidFill>
                <a:latin typeface="Times New Roman" pitchFamily="18" charset="0"/>
                <a:cs typeface="Times New Roman" pitchFamily="18" charset="0"/>
              </a:rPr>
              <a:t>ГОЛОС  И  ДИКЦИЯ</a:t>
            </a:r>
            <a:endParaRPr lang="ru-RU" sz="54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14422"/>
            <a:ext cx="8229600" cy="4389120"/>
          </a:xfrm>
        </p:spPr>
        <p:txBody>
          <a:bodyPr>
            <a:normAutofit/>
          </a:bodyPr>
          <a:lstStyle/>
          <a:p>
            <a:pPr algn="ctr">
              <a:buNone/>
            </a:pPr>
            <a:endParaRPr lang="ru-RU" sz="3200" b="1" dirty="0" smtClean="0">
              <a:solidFill>
                <a:schemeClr val="bg1"/>
              </a:solidFill>
              <a:latin typeface="Times New Roman" pitchFamily="18" charset="0"/>
              <a:cs typeface="Times New Roman" pitchFamily="18" charset="0"/>
            </a:endParaRPr>
          </a:p>
          <a:p>
            <a:pPr algn="ctr">
              <a:lnSpc>
                <a:spcPct val="150000"/>
              </a:lnSpc>
              <a:buNone/>
            </a:pPr>
            <a:r>
              <a:rPr lang="ru-RU" sz="3200" b="1" dirty="0" smtClean="0">
                <a:solidFill>
                  <a:schemeClr val="bg1"/>
                </a:solidFill>
                <a:latin typeface="Times New Roman" pitchFamily="18" charset="0"/>
                <a:cs typeface="Times New Roman" pitchFamily="18" charset="0"/>
              </a:rPr>
              <a:t>Наиболее ярко </a:t>
            </a:r>
          </a:p>
          <a:p>
            <a:pPr algn="ctr">
              <a:lnSpc>
                <a:spcPct val="150000"/>
              </a:lnSpc>
              <a:buNone/>
            </a:pPr>
            <a:r>
              <a:rPr lang="ru-RU" sz="3200" b="1" dirty="0" smtClean="0">
                <a:solidFill>
                  <a:srgbClr val="FFFF00"/>
                </a:solidFill>
                <a:latin typeface="Times New Roman" pitchFamily="18" charset="0"/>
                <a:cs typeface="Times New Roman" pitchFamily="18" charset="0"/>
              </a:rPr>
              <a:t>КУЛЬТУРА  РЕЧИ </a:t>
            </a:r>
          </a:p>
          <a:p>
            <a:pPr algn="ctr">
              <a:lnSpc>
                <a:spcPct val="150000"/>
              </a:lnSpc>
              <a:buNone/>
            </a:pPr>
            <a:r>
              <a:rPr lang="ru-RU" sz="3200" b="1" dirty="0" smtClean="0">
                <a:solidFill>
                  <a:schemeClr val="bg1"/>
                </a:solidFill>
                <a:latin typeface="Times New Roman" pitchFamily="18" charset="0"/>
                <a:cs typeface="Times New Roman" pitchFamily="18" charset="0"/>
              </a:rPr>
              <a:t>проявляется в публичном выступлении.</a:t>
            </a:r>
            <a:endParaRPr lang="ru-RU"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75608"/>
          </a:xfrm>
        </p:spPr>
        <p:txBody>
          <a:bodyPr>
            <a:normAutofit/>
          </a:bodyPr>
          <a:lstStyle/>
          <a:p>
            <a:pPr algn="ctr"/>
            <a:r>
              <a:rPr lang="ru-RU"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Составляющие успеха публичного выступления </a:t>
            </a:r>
            <a:endParaRPr 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Прямая со стрелкой 3"/>
          <p:cNvCxnSpPr/>
          <p:nvPr/>
        </p:nvCxnSpPr>
        <p:spPr>
          <a:xfrm rot="5400000">
            <a:off x="1714480" y="1285860"/>
            <a:ext cx="92869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rot="5400000">
            <a:off x="3822694" y="1963728"/>
            <a:ext cx="150019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6536545" y="1250141"/>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034" y="2143116"/>
            <a:ext cx="2714644" cy="461665"/>
          </a:xfrm>
          <a:prstGeom prst="rect">
            <a:avLst/>
          </a:prstGeom>
          <a:noFill/>
        </p:spPr>
        <p:txBody>
          <a:bodyPr wrap="square" rtlCol="0">
            <a:spAutoFit/>
          </a:bodyPr>
          <a:lstStyle/>
          <a:p>
            <a:r>
              <a:rPr lang="ru-RU" sz="2400" dirty="0" smtClean="0">
                <a:solidFill>
                  <a:schemeClr val="bg1"/>
                </a:solidFill>
                <a:effectLst>
                  <a:outerShdw blurRad="38100" dist="38100" dir="2700000" algn="tl">
                    <a:srgbClr val="000000">
                      <a:alpha val="43137"/>
                    </a:srgbClr>
                  </a:outerShdw>
                </a:effectLst>
              </a:rPr>
              <a:t>богатство  речи</a:t>
            </a:r>
            <a:endParaRPr lang="ru-RU" sz="2400"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858016" y="2143116"/>
            <a:ext cx="1449179" cy="461665"/>
          </a:xfrm>
          <a:prstGeom prst="rect">
            <a:avLst/>
          </a:prstGeom>
          <a:noFill/>
        </p:spPr>
        <p:txBody>
          <a:bodyPr wrap="none" rtlCol="0">
            <a:spAutoFit/>
          </a:bodyPr>
          <a:lstStyle/>
          <a:p>
            <a:r>
              <a:rPr lang="ru-RU" sz="2400" dirty="0" smtClean="0">
                <a:solidFill>
                  <a:schemeClr val="bg1"/>
                </a:solidFill>
                <a:effectLst>
                  <a:outerShdw blurRad="38100" dist="38100" dir="2700000" algn="tl">
                    <a:srgbClr val="000000">
                      <a:alpha val="43137"/>
                    </a:srgbClr>
                  </a:outerShdw>
                </a:effectLst>
              </a:rPr>
              <a:t>точность</a:t>
            </a:r>
            <a:endParaRPr lang="ru-RU" sz="2400"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3286116" y="2643182"/>
            <a:ext cx="2928958" cy="584775"/>
          </a:xfrm>
          <a:prstGeom prst="rect">
            <a:avLst/>
          </a:prstGeom>
          <a:noFill/>
        </p:spPr>
        <p:txBody>
          <a:bodyPr wrap="square" rtlCol="0">
            <a:spAutoFit/>
          </a:bodyPr>
          <a:lstStyle/>
          <a:p>
            <a:r>
              <a:rPr lang="ru-RU" sz="3200" dirty="0" smtClean="0">
                <a:solidFill>
                  <a:schemeClr val="bg1"/>
                </a:solidFill>
                <a:effectLst>
                  <a:outerShdw blurRad="38100" dist="38100" dir="2700000" algn="tl">
                    <a:srgbClr val="000000">
                      <a:alpha val="43137"/>
                    </a:srgbClr>
                  </a:outerShdw>
                </a:effectLst>
              </a:rPr>
              <a:t> </a:t>
            </a:r>
            <a:r>
              <a:rPr lang="ru-RU" sz="2400" dirty="0" smtClean="0">
                <a:solidFill>
                  <a:schemeClr val="bg1"/>
                </a:solidFill>
                <a:effectLst>
                  <a:outerShdw blurRad="38100" dist="38100" dir="2700000" algn="tl">
                    <a:srgbClr val="000000">
                      <a:alpha val="43137"/>
                    </a:srgbClr>
                  </a:outerShdw>
                </a:effectLst>
              </a:rPr>
              <a:t>выразительность</a:t>
            </a:r>
            <a:endParaRPr lang="ru-RU" sz="2400" dirty="0">
              <a:solidFill>
                <a:schemeClr val="bg1"/>
              </a:solidFill>
              <a:effectLst>
                <a:outerShdw blurRad="38100" dist="38100" dir="2700000" algn="tl">
                  <a:srgbClr val="000000">
                    <a:alpha val="43137"/>
                  </a:srgbClr>
                </a:outerShdw>
              </a:effectLst>
            </a:endParaRPr>
          </a:p>
        </p:txBody>
      </p:sp>
      <p:cxnSp>
        <p:nvCxnSpPr>
          <p:cNvPr id="18" name="Прямая со стрелкой 17"/>
          <p:cNvCxnSpPr/>
          <p:nvPr/>
        </p:nvCxnSpPr>
        <p:spPr>
          <a:xfrm rot="5400000">
            <a:off x="1428728" y="2000240"/>
            <a:ext cx="264320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16200000" flipH="1">
            <a:off x="5107785" y="1964521"/>
            <a:ext cx="2571768"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3857628"/>
            <a:ext cx="3643338" cy="830997"/>
          </a:xfrm>
          <a:prstGeom prst="rect">
            <a:avLst/>
          </a:prstGeom>
          <a:noFill/>
        </p:spPr>
        <p:txBody>
          <a:bodyPr wrap="square" rtlCol="0">
            <a:spAutoFit/>
          </a:bodyPr>
          <a:lstStyle/>
          <a:p>
            <a:pPr algn="ctr"/>
            <a:r>
              <a:rPr lang="ru-RU" sz="2400" dirty="0" smtClean="0">
                <a:solidFill>
                  <a:schemeClr val="bg1"/>
                </a:solidFill>
                <a:effectLst>
                  <a:outerShdw blurRad="38100" dist="38100" dir="2700000" algn="tl">
                    <a:srgbClr val="000000">
                      <a:alpha val="43137"/>
                    </a:srgbClr>
                  </a:outerShdw>
                </a:effectLst>
              </a:rPr>
              <a:t>информационная</a:t>
            </a:r>
          </a:p>
          <a:p>
            <a:pPr algn="ctr"/>
            <a:r>
              <a:rPr lang="ru-RU" sz="2400" dirty="0" smtClean="0">
                <a:solidFill>
                  <a:schemeClr val="bg1"/>
                </a:solidFill>
                <a:effectLst>
                  <a:outerShdw blurRad="38100" dist="38100" dir="2700000" algn="tl">
                    <a:srgbClr val="000000">
                      <a:alpha val="43137"/>
                    </a:srgbClr>
                  </a:outerShdw>
                </a:effectLst>
              </a:rPr>
              <a:t>насыщенность</a:t>
            </a:r>
            <a:endParaRPr lang="ru-RU" sz="2400"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4357654" y="3857628"/>
            <a:ext cx="4786346" cy="830997"/>
          </a:xfrm>
          <a:prstGeom prst="rect">
            <a:avLst/>
          </a:prstGeom>
          <a:noFill/>
        </p:spPr>
        <p:txBody>
          <a:bodyPr wrap="square" rtlCol="0">
            <a:spAutoFit/>
          </a:bodyPr>
          <a:lstStyle/>
          <a:p>
            <a:pPr algn="ctr"/>
            <a:r>
              <a:rPr lang="ru-RU" sz="2400" dirty="0" smtClean="0">
                <a:solidFill>
                  <a:schemeClr val="bg1"/>
                </a:solidFill>
                <a:effectLst>
                  <a:outerShdw blurRad="38100" dist="38100" dir="2700000" algn="tl">
                    <a:srgbClr val="000000">
                      <a:alpha val="43137"/>
                    </a:srgbClr>
                  </a:outerShdw>
                </a:effectLst>
              </a:rPr>
              <a:t>правильное  произношение </a:t>
            </a:r>
          </a:p>
          <a:p>
            <a:pPr algn="ctr"/>
            <a:r>
              <a:rPr lang="ru-RU" sz="2400" dirty="0" smtClean="0">
                <a:solidFill>
                  <a:schemeClr val="bg1"/>
                </a:solidFill>
                <a:effectLst>
                  <a:outerShdw blurRad="38100" dist="38100" dir="2700000" algn="tl">
                    <a:srgbClr val="000000">
                      <a:alpha val="43137"/>
                    </a:srgbClr>
                  </a:outerShdw>
                </a:effectLst>
              </a:rPr>
              <a:t>и  ударение</a:t>
            </a:r>
          </a:p>
        </p:txBody>
      </p:sp>
      <p:cxnSp>
        <p:nvCxnSpPr>
          <p:cNvPr id="29" name="Прямая со стрелкой 28"/>
          <p:cNvCxnSpPr/>
          <p:nvPr/>
        </p:nvCxnSpPr>
        <p:spPr>
          <a:xfrm rot="5400000">
            <a:off x="1214414" y="2786058"/>
            <a:ext cx="4286280"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16200000" flipH="1">
            <a:off x="3714744" y="2714620"/>
            <a:ext cx="4286280"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57224" y="5572140"/>
            <a:ext cx="3643338" cy="461665"/>
          </a:xfrm>
          <a:prstGeom prst="rect">
            <a:avLst/>
          </a:prstGeom>
          <a:noFill/>
        </p:spPr>
        <p:txBody>
          <a:bodyPr wrap="square" rtlCol="0">
            <a:spAutoFit/>
          </a:bodyPr>
          <a:lstStyle/>
          <a:p>
            <a:pPr algn="ctr"/>
            <a:r>
              <a:rPr lang="ru-RU" sz="2400" dirty="0" smtClean="0">
                <a:solidFill>
                  <a:schemeClr val="bg1"/>
                </a:solidFill>
                <a:effectLst>
                  <a:outerShdw blurRad="38100" dist="38100" dir="2700000" algn="tl">
                    <a:srgbClr val="000000">
                      <a:alpha val="43137"/>
                    </a:srgbClr>
                  </a:outerShdw>
                </a:effectLst>
              </a:rPr>
              <a:t>звучный голос</a:t>
            </a:r>
          </a:p>
        </p:txBody>
      </p:sp>
      <p:sp>
        <p:nvSpPr>
          <p:cNvPr id="43" name="TextBox 42"/>
          <p:cNvSpPr txBox="1"/>
          <p:nvPr/>
        </p:nvSpPr>
        <p:spPr>
          <a:xfrm>
            <a:off x="4643438" y="5572140"/>
            <a:ext cx="3643338" cy="461665"/>
          </a:xfrm>
          <a:prstGeom prst="rect">
            <a:avLst/>
          </a:prstGeom>
          <a:noFill/>
        </p:spPr>
        <p:txBody>
          <a:bodyPr wrap="square" rtlCol="0">
            <a:spAutoFit/>
          </a:bodyPr>
          <a:lstStyle/>
          <a:p>
            <a:pPr algn="ctr"/>
            <a:r>
              <a:rPr lang="ru-RU" sz="2400" dirty="0" smtClean="0">
                <a:solidFill>
                  <a:schemeClr val="bg1"/>
                </a:solidFill>
                <a:effectLst>
                  <a:outerShdw blurRad="38100" dist="38100" dir="2700000" algn="tl">
                    <a:srgbClr val="000000">
                      <a:alpha val="43137"/>
                    </a:srgbClr>
                  </a:outerShdw>
                </a:effectLst>
              </a:rPr>
              <a:t>ясная дикция</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lnSpc>
                <a:spcPct val="150000"/>
              </a:lnSpc>
              <a:buNone/>
            </a:pPr>
            <a:r>
              <a:rPr lang="ru-RU" sz="3200" b="1" dirty="0" smtClean="0">
                <a:solidFill>
                  <a:srgbClr val="FFFF00"/>
                </a:solidFill>
                <a:latin typeface="Times New Roman" pitchFamily="18" charset="0"/>
                <a:cs typeface="Times New Roman" pitchFamily="18" charset="0"/>
              </a:rPr>
              <a:t>Звучный голос и ясная дикция</a:t>
            </a:r>
          </a:p>
          <a:p>
            <a:pPr algn="ctr">
              <a:lnSpc>
                <a:spcPct val="150000"/>
              </a:lnSpc>
              <a:buNone/>
            </a:pPr>
            <a:r>
              <a:rPr lang="ru-RU" sz="3200" b="1" dirty="0" smtClean="0">
                <a:solidFill>
                  <a:schemeClr val="bg1"/>
                </a:solidFill>
                <a:latin typeface="Times New Roman" pitchFamily="18" charset="0"/>
                <a:cs typeface="Times New Roman" pitchFamily="18" charset="0"/>
              </a:rPr>
              <a:t>- неотъемлемые части речевого имиджа. </a:t>
            </a:r>
            <a:endParaRPr lang="ru-RU"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642918"/>
            <a:ext cx="7858180" cy="5681682"/>
          </a:xfrm>
        </p:spPr>
        <p:txBody>
          <a:bodyPr>
            <a:normAutofit/>
          </a:bodyPr>
          <a:lstStyle/>
          <a:p>
            <a:pPr>
              <a:lnSpc>
                <a:spcPct val="160000"/>
              </a:lnSpc>
              <a:buNone/>
            </a:pPr>
            <a:r>
              <a:rPr lang="ru-RU" sz="2000" b="1" dirty="0" smtClean="0">
                <a:solidFill>
                  <a:srgbClr val="FFFF00"/>
                </a:solidFill>
                <a:latin typeface="Times New Roman" pitchFamily="18" charset="0"/>
                <a:cs typeface="Times New Roman" pitchFamily="18" charset="0"/>
              </a:rPr>
              <a:t>     </a:t>
            </a:r>
            <a:r>
              <a:rPr lang="ru-RU" sz="2400" b="1" dirty="0" smtClean="0">
                <a:solidFill>
                  <a:srgbClr val="FFFF00"/>
                </a:solidFill>
                <a:latin typeface="Times New Roman" pitchFamily="18" charset="0"/>
                <a:cs typeface="Times New Roman" pitchFamily="18" charset="0"/>
              </a:rPr>
              <a:t>Задание: произнесите скороговорки.</a:t>
            </a:r>
          </a:p>
          <a:p>
            <a:pPr>
              <a:lnSpc>
                <a:spcPct val="160000"/>
              </a:lnSpc>
              <a:buNone/>
            </a:pPr>
            <a:r>
              <a:rPr lang="ru-RU" sz="2000" b="1" dirty="0" smtClean="0">
                <a:solidFill>
                  <a:schemeClr val="bg1"/>
                </a:solidFill>
                <a:latin typeface="Times New Roman" pitchFamily="18" charset="0"/>
                <a:cs typeface="Times New Roman" pitchFamily="18" charset="0"/>
              </a:rPr>
              <a:t> 1. Макара укусил комар, прихлопнул комара Макар.</a:t>
            </a:r>
            <a:endParaRPr lang="ru-RU" sz="2000" dirty="0" smtClean="0">
              <a:solidFill>
                <a:schemeClr val="bg1"/>
              </a:solidFill>
              <a:latin typeface="Times New Roman" pitchFamily="18" charset="0"/>
              <a:cs typeface="Times New Roman" pitchFamily="18" charset="0"/>
            </a:endParaRPr>
          </a:p>
          <a:p>
            <a:pPr>
              <a:lnSpc>
                <a:spcPct val="160000"/>
              </a:lnSpc>
              <a:buNone/>
            </a:pPr>
            <a:r>
              <a:rPr lang="ru-RU" sz="2000" b="1" dirty="0" smtClean="0">
                <a:solidFill>
                  <a:schemeClr val="bg1"/>
                </a:solidFill>
                <a:latin typeface="Times New Roman" pitchFamily="18" charset="0"/>
                <a:cs typeface="Times New Roman" pitchFamily="18" charset="0"/>
              </a:rPr>
              <a:t> 2. Три дроворуба на трех дворах дрова рубят.</a:t>
            </a:r>
            <a:endParaRPr lang="ru-RU" sz="2000" dirty="0" smtClean="0">
              <a:solidFill>
                <a:schemeClr val="bg1"/>
              </a:solidFill>
              <a:latin typeface="Times New Roman" pitchFamily="18" charset="0"/>
              <a:cs typeface="Times New Roman" pitchFamily="18" charset="0"/>
            </a:endParaRPr>
          </a:p>
          <a:p>
            <a:pPr>
              <a:lnSpc>
                <a:spcPct val="160000"/>
              </a:lnSpc>
              <a:buNone/>
            </a:pPr>
            <a:r>
              <a:rPr lang="ru-RU" sz="2000" b="1" dirty="0" smtClean="0">
                <a:solidFill>
                  <a:schemeClr val="bg1"/>
                </a:solidFill>
                <a:latin typeface="Times New Roman" pitchFamily="18" charset="0"/>
                <a:cs typeface="Times New Roman" pitchFamily="18" charset="0"/>
              </a:rPr>
              <a:t> 3. На дворе трава, на траве дрова, раз дрова, два дрова, три дрова.</a:t>
            </a:r>
            <a:endParaRPr lang="ru-RU" sz="2000" dirty="0" smtClean="0">
              <a:solidFill>
                <a:schemeClr val="bg1"/>
              </a:solidFill>
              <a:latin typeface="Times New Roman" pitchFamily="18" charset="0"/>
              <a:cs typeface="Times New Roman" pitchFamily="18" charset="0"/>
            </a:endParaRPr>
          </a:p>
          <a:p>
            <a:pPr>
              <a:lnSpc>
                <a:spcPct val="160000"/>
              </a:lnSpc>
              <a:buNone/>
            </a:pPr>
            <a:r>
              <a:rPr lang="ru-RU" sz="2000" b="1" dirty="0" smtClean="0">
                <a:solidFill>
                  <a:schemeClr val="bg1"/>
                </a:solidFill>
                <a:latin typeface="Times New Roman" pitchFamily="18" charset="0"/>
                <a:cs typeface="Times New Roman" pitchFamily="18" charset="0"/>
              </a:rPr>
              <a:t> 4. Бык тупогуб, тупогубенький бычок, у быка была губа тупогубенькая.</a:t>
            </a:r>
            <a:endParaRPr lang="ru-RU" sz="2000" dirty="0" smtClean="0">
              <a:solidFill>
                <a:schemeClr val="bg1"/>
              </a:solidFill>
              <a:latin typeface="Times New Roman" pitchFamily="18" charset="0"/>
              <a:cs typeface="Times New Roman" pitchFamily="18" charset="0"/>
            </a:endParaRPr>
          </a:p>
          <a:p>
            <a:pPr>
              <a:lnSpc>
                <a:spcPct val="160000"/>
              </a:lnSpc>
              <a:buNone/>
            </a:pPr>
            <a:r>
              <a:rPr lang="ru-RU" sz="2000" b="1" dirty="0" smtClean="0">
                <a:solidFill>
                  <a:schemeClr val="bg1"/>
                </a:solidFill>
                <a:latin typeface="Times New Roman" pitchFamily="18" charset="0"/>
                <a:cs typeface="Times New Roman" pitchFamily="18" charset="0"/>
              </a:rPr>
              <a:t> 5. Стоит поп на копне, колпак на попе, копна под попом, поп под колпаком.</a:t>
            </a:r>
            <a:endParaRPr lang="ru-RU" sz="2000" dirty="0" smtClean="0">
              <a:solidFill>
                <a:schemeClr val="bg1"/>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Татьяна\Фото Созвездие\DSC03801.JPG"/>
          <p:cNvPicPr>
            <a:picLocks noChangeAspect="1" noChangeArrowheads="1"/>
          </p:cNvPicPr>
          <p:nvPr/>
        </p:nvPicPr>
        <p:blipFill>
          <a:blip r:embed="rId2" cstate="print"/>
          <a:srcRect l="3093" t="1375" r="2062"/>
          <a:stretch>
            <a:fillRect/>
          </a:stretch>
        </p:blipFill>
        <p:spPr bwMode="auto">
          <a:xfrm>
            <a:off x="1102652" y="1000108"/>
            <a:ext cx="6755496" cy="526855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14356"/>
            <a:ext cx="8020048" cy="6072206"/>
          </a:xfrm>
        </p:spPr>
        <p:txBody>
          <a:bodyPr>
            <a:normAutofit fontScale="90000"/>
          </a:bodyPr>
          <a:lstStyle/>
          <a:p>
            <a:pPr>
              <a:lnSpc>
                <a:spcPct val="150000"/>
              </a:lnSpc>
            </a:pPr>
            <a:r>
              <a:rPr lang="ru-RU" sz="2400" dirty="0" smtClean="0">
                <a:solidFill>
                  <a:schemeClr val="bg1"/>
                </a:solidFill>
                <a:latin typeface="Times New Roman" pitchFamily="18" charset="0"/>
                <a:cs typeface="Times New Roman" pitchFamily="18" charset="0"/>
              </a:rPr>
              <a:t>    </a:t>
            </a:r>
            <a:r>
              <a:rPr lang="ru-RU" sz="2200" b="1" dirty="0" smtClean="0">
                <a:solidFill>
                  <a:srgbClr val="FFFF00"/>
                </a:solidFill>
                <a:latin typeface="Times New Roman" pitchFamily="18" charset="0"/>
                <a:cs typeface="Times New Roman" pitchFamily="18" charset="0"/>
              </a:rPr>
              <a:t>Вопросы. </a:t>
            </a:r>
            <a:br>
              <a:rPr lang="ru-RU" sz="2200" b="1" dirty="0" smtClean="0">
                <a:solidFill>
                  <a:srgbClr val="FFFF00"/>
                </a:solidFill>
                <a:latin typeface="Times New Roman" pitchFamily="18" charset="0"/>
                <a:cs typeface="Times New Roman" pitchFamily="18" charset="0"/>
              </a:rPr>
            </a:br>
            <a:r>
              <a:rPr lang="ru-RU" sz="2200" b="1" dirty="0" smtClean="0">
                <a:solidFill>
                  <a:srgbClr val="FFFF00"/>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1. </a:t>
            </a:r>
            <a:r>
              <a:rPr lang="ru-RU" sz="2000" b="1" dirty="0" smtClean="0">
                <a:solidFill>
                  <a:schemeClr val="bg1"/>
                </a:solidFill>
                <a:latin typeface="Times New Roman" pitchFamily="18" charset="0"/>
                <a:cs typeface="Times New Roman" pitchFamily="18" charset="0"/>
              </a:rPr>
              <a:t>Что изучает культура речи?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2. </a:t>
            </a:r>
            <a:r>
              <a:rPr lang="ru-RU" sz="2000" b="1" dirty="0" smtClean="0">
                <a:solidFill>
                  <a:schemeClr val="bg1"/>
                </a:solidFill>
                <a:latin typeface="Times New Roman" pitchFamily="18" charset="0"/>
                <a:cs typeface="Times New Roman" pitchFamily="18" charset="0"/>
              </a:rPr>
              <a:t>Назовите признаки хорошей речи.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3. </a:t>
            </a:r>
            <a:r>
              <a:rPr lang="ru-RU" sz="2000" b="1" dirty="0" smtClean="0">
                <a:solidFill>
                  <a:schemeClr val="bg1"/>
                </a:solidFill>
                <a:latin typeface="Times New Roman" pitchFamily="18" charset="0"/>
                <a:cs typeface="Times New Roman" pitchFamily="18" charset="0"/>
              </a:rPr>
              <a:t>Что изучает фразеология?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4. </a:t>
            </a:r>
            <a:r>
              <a:rPr lang="ru-RU" sz="2000" b="1" dirty="0" smtClean="0">
                <a:solidFill>
                  <a:schemeClr val="bg1"/>
                </a:solidFill>
                <a:latin typeface="Times New Roman" pitchFamily="18" charset="0"/>
                <a:cs typeface="Times New Roman" pitchFamily="18" charset="0"/>
              </a:rPr>
              <a:t>Дайте определение фразеологизмам.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5. </a:t>
            </a:r>
            <a:r>
              <a:rPr lang="ru-RU" sz="2000" b="1" dirty="0" smtClean="0">
                <a:solidFill>
                  <a:schemeClr val="bg1"/>
                </a:solidFill>
                <a:latin typeface="Times New Roman" pitchFamily="18" charset="0"/>
                <a:cs typeface="Times New Roman" pitchFamily="18" charset="0"/>
              </a:rPr>
              <a:t>Назовите их виды.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6. </a:t>
            </a:r>
            <a:r>
              <a:rPr lang="ru-RU" sz="2000" b="1" dirty="0" smtClean="0">
                <a:solidFill>
                  <a:schemeClr val="bg1"/>
                </a:solidFill>
                <a:latin typeface="Times New Roman" pitchFamily="18" charset="0"/>
                <a:cs typeface="Times New Roman" pitchFamily="18" charset="0"/>
              </a:rPr>
              <a:t>Что порождает тавтология?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7. </a:t>
            </a:r>
            <a:r>
              <a:rPr lang="ru-RU" sz="2000" b="1" dirty="0" smtClean="0">
                <a:solidFill>
                  <a:schemeClr val="bg1"/>
                </a:solidFill>
                <a:latin typeface="Times New Roman" pitchFamily="18" charset="0"/>
                <a:cs typeface="Times New Roman" pitchFamily="18" charset="0"/>
              </a:rPr>
              <a:t>Назовите примеры речевой избыточности.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8. </a:t>
            </a:r>
            <a:r>
              <a:rPr lang="ru-RU" sz="2000" b="1" dirty="0" smtClean="0">
                <a:solidFill>
                  <a:schemeClr val="bg1"/>
                </a:solidFill>
                <a:latin typeface="Times New Roman" pitchFamily="18" charset="0"/>
                <a:cs typeface="Times New Roman" pitchFamily="18" charset="0"/>
              </a:rPr>
              <a:t>Можно ли употреблять в речи словосочетания типа «загадать загадку»,  «постелить постель»?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9. </a:t>
            </a:r>
            <a:r>
              <a:rPr lang="ru-RU" sz="2000" b="1" dirty="0" smtClean="0">
                <a:solidFill>
                  <a:schemeClr val="bg1"/>
                </a:solidFill>
                <a:latin typeface="Times New Roman" pitchFamily="18" charset="0"/>
                <a:cs typeface="Times New Roman" pitchFamily="18" charset="0"/>
              </a:rPr>
              <a:t>Что изучает орфоэпия?  </a:t>
            </a:r>
            <a:br>
              <a:rPr lang="ru-RU" sz="2000" b="1" dirty="0" smtClean="0">
                <a:solidFill>
                  <a:schemeClr val="bg1"/>
                </a:solidFill>
                <a:latin typeface="Times New Roman" pitchFamily="18" charset="0"/>
                <a:cs typeface="Times New Roman" pitchFamily="18" charset="0"/>
              </a:rPr>
            </a:br>
            <a:r>
              <a:rPr lang="ru-RU" sz="2000" b="1" dirty="0" smtClean="0">
                <a:solidFill>
                  <a:srgbClr val="FFFF00"/>
                </a:solidFill>
                <a:latin typeface="Times New Roman" pitchFamily="18" charset="0"/>
                <a:cs typeface="Times New Roman" pitchFamily="18" charset="0"/>
              </a:rPr>
              <a:t>10. </a:t>
            </a:r>
            <a:r>
              <a:rPr lang="ru-RU" sz="2000" b="1" dirty="0" smtClean="0">
                <a:solidFill>
                  <a:schemeClr val="bg1"/>
                </a:solidFill>
                <a:latin typeface="Times New Roman" pitchFamily="18" charset="0"/>
                <a:cs typeface="Times New Roman" pitchFamily="18" charset="0"/>
              </a:rPr>
              <a:t>Что значит литературный язык? </a:t>
            </a:r>
            <a:br>
              <a:rPr lang="ru-RU" sz="2000" b="1" dirty="0" smtClean="0">
                <a:solidFill>
                  <a:schemeClr val="bg1"/>
                </a:solidFill>
                <a:latin typeface="Times New Roman" pitchFamily="18" charset="0"/>
                <a:cs typeface="Times New Roman" pitchFamily="18" charset="0"/>
              </a:rPr>
            </a:br>
            <a:r>
              <a:rPr lang="ru-RU" sz="2000" b="1" dirty="0" smtClean="0">
                <a:solidFill>
                  <a:srgbClr val="FFFF00"/>
                </a:solidFill>
                <a:latin typeface="Times New Roman" pitchFamily="18" charset="0"/>
                <a:cs typeface="Times New Roman" pitchFamily="18" charset="0"/>
              </a:rPr>
              <a:t>11. </a:t>
            </a:r>
            <a:r>
              <a:rPr lang="ru-RU" sz="2000" b="1" dirty="0" smtClean="0">
                <a:solidFill>
                  <a:schemeClr val="bg1"/>
                </a:solidFill>
                <a:latin typeface="Times New Roman" pitchFamily="18" charset="0"/>
                <a:cs typeface="Times New Roman" pitchFamily="18" charset="0"/>
              </a:rPr>
              <a:t>Для чего выпускаются орфоэпические словари? </a:t>
            </a:r>
            <a:br>
              <a:rPr lang="ru-RU" sz="2000" b="1" dirty="0" smtClean="0">
                <a:solidFill>
                  <a:schemeClr val="bg1"/>
                </a:solidFill>
                <a:latin typeface="Times New Roman" pitchFamily="18" charset="0"/>
                <a:cs typeface="Times New Roman" pitchFamily="18" charset="0"/>
              </a:rPr>
            </a:br>
            <a:r>
              <a:rPr lang="ru-RU" sz="2000" b="1" dirty="0" smtClean="0">
                <a:solidFill>
                  <a:srgbClr val="FFFF00"/>
                </a:solidFill>
                <a:latin typeface="Times New Roman" pitchFamily="18" charset="0"/>
                <a:cs typeface="Times New Roman" pitchFamily="18" charset="0"/>
              </a:rPr>
              <a:t>12. </a:t>
            </a:r>
            <a:r>
              <a:rPr lang="ru-RU" sz="2000" b="1" dirty="0" smtClean="0">
                <a:solidFill>
                  <a:schemeClr val="bg1"/>
                </a:solidFill>
                <a:latin typeface="Times New Roman" pitchFamily="18" charset="0"/>
                <a:cs typeface="Times New Roman" pitchFamily="18" charset="0"/>
              </a:rPr>
              <a:t>Отчего зависит успех публичного выступления?</a:t>
            </a:r>
            <a:br>
              <a:rPr lang="ru-RU" sz="2000" b="1" dirty="0" smtClean="0">
                <a:solidFill>
                  <a:schemeClr val="bg1"/>
                </a:solidFill>
                <a:latin typeface="Times New Roman" pitchFamily="18" charset="0"/>
                <a:cs typeface="Times New Roman" pitchFamily="18" charset="0"/>
              </a:rPr>
            </a:br>
            <a:endParaRPr lang="ru-RU"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9144000" cy="1275608"/>
          </a:xfrm>
        </p:spPr>
        <p:txBody>
          <a:bodyPr>
            <a:normAutofit/>
          </a:bodyPr>
          <a:lstStyle/>
          <a:p>
            <a:pPr algn="ctr"/>
            <a:r>
              <a:rPr lang="ru-RU"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Три  признака  культурной  речи</a:t>
            </a:r>
            <a:endParaRPr lang="ru-RU"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Прямая со стрелкой 3"/>
          <p:cNvCxnSpPr/>
          <p:nvPr/>
        </p:nvCxnSpPr>
        <p:spPr>
          <a:xfrm rot="5400000">
            <a:off x="1250133" y="2107397"/>
            <a:ext cx="1643074"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rot="16200000" flipH="1">
            <a:off x="3195648" y="3305155"/>
            <a:ext cx="2786082" cy="3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6250793" y="2107397"/>
            <a:ext cx="157163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910" y="3500438"/>
            <a:ext cx="1999906" cy="584775"/>
          </a:xfrm>
          <a:prstGeom prst="rect">
            <a:avLst/>
          </a:prstGeom>
          <a:noFill/>
        </p:spPr>
        <p:txBody>
          <a:bodyPr wrap="none" rtlCol="0">
            <a:spAutoFit/>
          </a:bodyPr>
          <a:lstStyle/>
          <a:p>
            <a:r>
              <a:rPr lang="ru-RU" sz="3200" dirty="0" smtClean="0">
                <a:solidFill>
                  <a:schemeClr val="bg1"/>
                </a:solidFill>
                <a:effectLst>
                  <a:outerShdw blurRad="38100" dist="38100" dir="2700000" algn="tl">
                    <a:srgbClr val="000000">
                      <a:alpha val="43137"/>
                    </a:srgbClr>
                  </a:outerShdw>
                </a:effectLst>
              </a:rPr>
              <a:t>богатство</a:t>
            </a:r>
            <a:endParaRPr lang="ru-RU" sz="3200"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643702" y="3500438"/>
            <a:ext cx="1868012" cy="584775"/>
          </a:xfrm>
          <a:prstGeom prst="rect">
            <a:avLst/>
          </a:prstGeom>
          <a:noFill/>
        </p:spPr>
        <p:txBody>
          <a:bodyPr wrap="none" rtlCol="0">
            <a:spAutoFit/>
          </a:bodyPr>
          <a:lstStyle/>
          <a:p>
            <a:r>
              <a:rPr lang="ru-RU" sz="3200" dirty="0" smtClean="0">
                <a:solidFill>
                  <a:schemeClr val="bg1"/>
                </a:solidFill>
                <a:effectLst>
                  <a:outerShdw blurRad="38100" dist="38100" dir="2700000" algn="tl">
                    <a:srgbClr val="000000">
                      <a:alpha val="43137"/>
                    </a:srgbClr>
                  </a:outerShdw>
                </a:effectLst>
              </a:rPr>
              <a:t>точность</a:t>
            </a:r>
            <a:endParaRPr lang="ru-RU" sz="3200"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2928926" y="4643446"/>
            <a:ext cx="3406253" cy="584775"/>
          </a:xfrm>
          <a:prstGeom prst="rect">
            <a:avLst/>
          </a:prstGeom>
          <a:noFill/>
        </p:spPr>
        <p:txBody>
          <a:bodyPr wrap="none" rtlCol="0">
            <a:spAutoFit/>
          </a:bodyPr>
          <a:lstStyle/>
          <a:p>
            <a:r>
              <a:rPr lang="ru-RU" sz="3200" dirty="0" smtClean="0">
                <a:solidFill>
                  <a:schemeClr val="bg1"/>
                </a:solidFill>
                <a:effectLst>
                  <a:outerShdw blurRad="38100" dist="38100" dir="2700000" algn="tl">
                    <a:srgbClr val="000000">
                      <a:alpha val="43137"/>
                    </a:srgbClr>
                  </a:outerShdw>
                </a:effectLst>
              </a:rPr>
              <a:t>выразительность</a:t>
            </a:r>
            <a:endParaRPr lang="ru-RU" sz="32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285860"/>
            <a:ext cx="8039128" cy="2143140"/>
          </a:xfrm>
        </p:spPr>
        <p:txBody>
          <a:bodyPr>
            <a:normAutofit/>
          </a:bodyPr>
          <a:lstStyle/>
          <a:p>
            <a:pPr algn="ctr"/>
            <a:r>
              <a:rPr lang="ru-RU" sz="5400" dirty="0" smtClean="0">
                <a:solidFill>
                  <a:srgbClr val="FFFF00"/>
                </a:solidFill>
                <a:latin typeface="Times New Roman" pitchFamily="18" charset="0"/>
                <a:cs typeface="Times New Roman" pitchFamily="18" charset="0"/>
              </a:rPr>
              <a:t>КУЛЬТУРА  РЕЧИ</a:t>
            </a:r>
            <a:endParaRPr lang="ru-RU" sz="5400" dirty="0">
              <a:solidFill>
                <a:srgbClr val="FFFF00"/>
              </a:solidFill>
              <a:latin typeface="Times New Roman" pitchFamily="18" charset="0"/>
              <a:cs typeface="Times New Roman" pitchFamily="18" charset="0"/>
            </a:endParaRPr>
          </a:p>
        </p:txBody>
      </p:sp>
      <p:sp>
        <p:nvSpPr>
          <p:cNvPr id="3" name="Горизонтальный свиток 2"/>
          <p:cNvSpPr/>
          <p:nvPr/>
        </p:nvSpPr>
        <p:spPr>
          <a:xfrm>
            <a:off x="428596" y="214290"/>
            <a:ext cx="8286808" cy="6215106"/>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5400" b="1" dirty="0" smtClean="0">
                <a:solidFill>
                  <a:srgbClr val="FFFF00"/>
                </a:solidFill>
                <a:latin typeface="Times New Roman" pitchFamily="18" charset="0"/>
                <a:cs typeface="Times New Roman" pitchFamily="18" charset="0"/>
              </a:rPr>
              <a:t>ФРАЗЕОЛОГИЯ</a:t>
            </a:r>
            <a:endParaRPr lang="ru-RU" sz="5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204262"/>
            <a:ext cx="8305800" cy="4653738"/>
          </a:xfrm>
        </p:spPr>
        <p:txBody>
          <a:bodyPr>
            <a:normAutofit fontScale="90000"/>
          </a:bodyPr>
          <a:lstStyle/>
          <a:p>
            <a:pPr algn="ctr">
              <a:lnSpc>
                <a:spcPct val="150000"/>
              </a:lnSpc>
            </a:pP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ФРАЗЕОЛОГИЯ </a:t>
            </a:r>
            <a:r>
              <a:rPr lang="ru-RU"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это раздел языкознания,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изучающий фразеологический </a:t>
            </a:r>
            <a:b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состав языка</a:t>
            </a:r>
            <a:r>
              <a:rPr lang="ru-RU" sz="3600" dirty="0" smtClean="0">
                <a:solidFill>
                  <a:schemeClr val="bg1"/>
                </a:solidFill>
                <a:latin typeface="Times New Roman" pitchFamily="18" charset="0"/>
                <a:cs typeface="Times New Roman" pitchFamily="18" charset="0"/>
              </a:rPr>
              <a:t>.</a:t>
            </a:r>
            <a:br>
              <a:rPr lang="ru-RU" sz="3600" dirty="0" smtClean="0">
                <a:solidFill>
                  <a:schemeClr val="bg1"/>
                </a:solidFill>
                <a:latin typeface="Times New Roman" pitchFamily="18" charset="0"/>
                <a:cs typeface="Times New Roman" pitchFamily="18" charset="0"/>
              </a:rPr>
            </a:br>
            <a:r>
              <a:rPr lang="ru-RU" sz="3600" dirty="0" smtClean="0">
                <a:solidFill>
                  <a:schemeClr val="accent3">
                    <a:lumMod val="20000"/>
                    <a:lumOff val="80000"/>
                  </a:schemeClr>
                </a:solidFill>
                <a:latin typeface="Times New Roman" pitchFamily="18" charset="0"/>
                <a:cs typeface="Times New Roman" pitchFamily="18" charset="0"/>
              </a:rPr>
              <a:t/>
            </a:r>
            <a:br>
              <a:rPr lang="ru-RU" sz="3600" dirty="0" smtClean="0">
                <a:solidFill>
                  <a:schemeClr val="accent3">
                    <a:lumMod val="20000"/>
                    <a:lumOff val="80000"/>
                  </a:schemeClr>
                </a:solidFill>
                <a:latin typeface="Times New Roman" pitchFamily="18" charset="0"/>
                <a:cs typeface="Times New Roman" pitchFamily="18" charset="0"/>
              </a:rPr>
            </a:br>
            <a:r>
              <a:rPr lang="ru-RU" sz="3600" dirty="0" smtClean="0">
                <a:solidFill>
                  <a:schemeClr val="accent3">
                    <a:lumMod val="20000"/>
                    <a:lumOff val="80000"/>
                  </a:schemeClr>
                </a:solidFill>
                <a:latin typeface="Times New Roman" pitchFamily="18" charset="0"/>
                <a:cs typeface="Times New Roman" pitchFamily="18" charset="0"/>
              </a:rPr>
              <a:t> </a:t>
            </a:r>
            <a:r>
              <a:rPr lang="ru-RU" dirty="0" smtClean="0">
                <a:solidFill>
                  <a:schemeClr val="accent3">
                    <a:lumMod val="20000"/>
                    <a:lumOff val="80000"/>
                  </a:schemeClr>
                </a:solidFill>
                <a:latin typeface="Times New Roman" pitchFamily="18" charset="0"/>
                <a:cs typeface="Times New Roman" pitchFamily="18" charset="0"/>
              </a:rPr>
              <a:t/>
            </a:r>
            <a:br>
              <a:rPr lang="ru-RU" dirty="0" smtClean="0">
                <a:solidFill>
                  <a:schemeClr val="accent3">
                    <a:lumMod val="20000"/>
                    <a:lumOff val="80000"/>
                  </a:schemeClr>
                </a:solidFill>
                <a:latin typeface="Times New Roman" pitchFamily="18" charset="0"/>
                <a:cs typeface="Times New Roman" pitchFamily="18" charset="0"/>
              </a:rPr>
            </a:br>
            <a:endParaRPr lang="ru-RU"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357298"/>
            <a:ext cx="8001056" cy="3539430"/>
          </a:xfrm>
          <a:prstGeom prst="rect">
            <a:avLst/>
          </a:prstGeom>
        </p:spPr>
        <p:txBody>
          <a:bodyPr wrap="square">
            <a:spAutoFit/>
          </a:bodyPr>
          <a:lstStyle/>
          <a:p>
            <a:pPr algn="ct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Фразеологизмы </a:t>
            </a:r>
            <a:r>
              <a:rPr lang="ru-RU" sz="3200" b="1" dirty="0" smtClean="0">
                <a:solidFill>
                  <a:srgbClr val="FFFF00"/>
                </a:solidFill>
                <a:latin typeface="Times New Roman" pitchFamily="18" charset="0"/>
                <a:cs typeface="Times New Roman" pitchFamily="18" charset="0"/>
              </a:rPr>
              <a:t> </a:t>
            </a:r>
          </a:p>
          <a:p>
            <a:pPr algn="ctr">
              <a:lnSpc>
                <a:spcPct val="150000"/>
              </a:lnSpc>
            </a:pP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устойчивые   словосочетания,   </a:t>
            </a:r>
          </a:p>
          <a:p>
            <a:pPr algn="ctr">
              <a:lnSpc>
                <a:spcPct val="150000"/>
              </a:lnSpc>
            </a:pP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значение   которых  невыводимо   </a:t>
            </a:r>
          </a:p>
          <a:p>
            <a:pPr algn="ctr">
              <a:lnSpc>
                <a:spcPct val="150000"/>
              </a:lnSpc>
            </a:pP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из значений составляющих их компонентов, </a:t>
            </a:r>
          </a:p>
          <a:p>
            <a:pPr algn="ctr">
              <a:lnSpc>
                <a:spcPct val="150000"/>
              </a:lnSpc>
            </a:pPr>
            <a:r>
              <a:rPr lang="ru-RU"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 предложении они являются одним членом. </a:t>
            </a:r>
            <a:endParaRPr lang="ru-RU"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305800" cy="1000132"/>
          </a:xfrm>
        </p:spPr>
        <p:txBody>
          <a:bodyPr>
            <a:normAutofit/>
          </a:bodyPr>
          <a:lstStyle/>
          <a:p>
            <a:pPr algn="ctr"/>
            <a:r>
              <a:rPr lang="ru-RU" sz="3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Виды  фразеологизмов</a:t>
            </a:r>
            <a:endParaRPr lang="ru-RU" sz="3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Прямая со стрелкой 3"/>
          <p:cNvCxnSpPr/>
          <p:nvPr/>
        </p:nvCxnSpPr>
        <p:spPr>
          <a:xfrm rot="10800000" flipV="1">
            <a:off x="2000232" y="1571612"/>
            <a:ext cx="1643074"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357818" y="1571612"/>
            <a:ext cx="1571636"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8596" y="2928934"/>
            <a:ext cx="2981137" cy="2369880"/>
          </a:xfrm>
          <a:prstGeom prst="rect">
            <a:avLst/>
          </a:prstGeom>
          <a:noFill/>
        </p:spPr>
        <p:txBody>
          <a:bodyPr wrap="none" rtlCol="0">
            <a:spAutoFit/>
          </a:bodyPr>
          <a:lstStyle/>
          <a:p>
            <a:pPr algn="ctr"/>
            <a:r>
              <a:rPr 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ф</a:t>
            </a:r>
            <a:r>
              <a:rPr lang="ru-RU"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разеологизмы</a:t>
            </a:r>
          </a:p>
          <a:p>
            <a:pPr algn="ctr"/>
            <a:r>
              <a:rPr lang="ru-RU"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-синонимы</a:t>
            </a:r>
          </a:p>
          <a:p>
            <a:pPr algn="ctr"/>
            <a:endPar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тёртый  калач =</a:t>
            </a:r>
          </a:p>
          <a:p>
            <a:pPr algn="ctr"/>
            <a:r>
              <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a:t>
            </a: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треляный  воробей</a:t>
            </a: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643570" y="2928934"/>
            <a:ext cx="2961002" cy="2431435"/>
          </a:xfrm>
          <a:prstGeom prst="rect">
            <a:avLst/>
          </a:prstGeom>
          <a:noFill/>
        </p:spPr>
        <p:txBody>
          <a:bodyPr wrap="none" rtlCol="0">
            <a:spAutoFit/>
          </a:bodyPr>
          <a:lstStyle/>
          <a:p>
            <a:pPr algn="ctr"/>
            <a:r>
              <a:rPr lang="ru-RU"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фразеологизмы</a:t>
            </a:r>
          </a:p>
          <a:p>
            <a:pPr algn="ctr"/>
            <a:r>
              <a:rPr lang="ru-RU"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-антонимы</a:t>
            </a:r>
          </a:p>
          <a:p>
            <a:pPr algn="ctr"/>
            <a:endParaRPr lang="ru-RU"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входить в колею -</a:t>
            </a:r>
          </a:p>
          <a:p>
            <a:pPr algn="ct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выбиться  из  колеи</a:t>
            </a:r>
            <a:endParaRPr lang="ru-RU"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439556"/>
          </a:xfrm>
        </p:spPr>
        <p:txBody>
          <a:bodyPr>
            <a:normAutofit/>
          </a:bodyPr>
          <a:lstStyle/>
          <a:p>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Прямоугольник 2"/>
          <p:cNvSpPr/>
          <p:nvPr/>
        </p:nvSpPr>
        <p:spPr>
          <a:xfrm>
            <a:off x="357158" y="256193"/>
            <a:ext cx="7715304" cy="6601807"/>
          </a:xfrm>
          <a:prstGeom prst="rect">
            <a:avLst/>
          </a:prstGeom>
        </p:spPr>
        <p:txBody>
          <a:bodyPr wrap="square">
            <a:spAutoFit/>
          </a:bodyPr>
          <a:lstStyle/>
          <a:p>
            <a:pPr>
              <a:lnSpc>
                <a:spcPct val="150000"/>
              </a:lnSpc>
            </a:pPr>
            <a:r>
              <a:rPr lang="ru-RU" sz="2400" b="1" dirty="0" smtClean="0">
                <a:solidFill>
                  <a:srgbClr val="FFFF00"/>
                </a:solidFill>
                <a:latin typeface="Times New Roman" pitchFamily="18" charset="0"/>
                <a:cs typeface="Times New Roman" pitchFamily="18" charset="0"/>
              </a:rPr>
              <a:t>            Задание:  объясните  значение  фразеологизмов.</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1.  Бить баклуши.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2.  В два счёта.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3.  Витать в облаках.</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4.  В мгновенье ока.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5.  Воды не замутит.</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6.  Голубая кровь.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7.  Лебединая песня.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8.  Мышиная возня.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9.  Надувать губы.</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10. Непочатый край.</a:t>
            </a:r>
          </a:p>
          <a:p>
            <a:pPr>
              <a:lnSpc>
                <a:spcPct val="150000"/>
              </a:lnSpc>
            </a:pPr>
            <a:r>
              <a:rPr lang="ru-RU" sz="2000" dirty="0" smtClean="0"/>
              <a:t>        </a:t>
            </a:r>
            <a:endParaRPr lang="ru-RU" sz="2000" b="1" dirty="0" smtClean="0">
              <a:solidFill>
                <a:schemeClr val="bg1"/>
              </a:solidFill>
              <a:latin typeface="Times New Roman" pitchFamily="18" charset="0"/>
              <a:cs typeface="Times New Roman" pitchFamily="18" charset="0"/>
            </a:endParaRPr>
          </a:p>
          <a:p>
            <a:pPr>
              <a:lnSpc>
                <a:spcPct val="150000"/>
              </a:lnSpc>
            </a:pPr>
            <a:r>
              <a:rPr lang="ru-RU" sz="2000" b="1" dirty="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
            </a:r>
            <a:br>
              <a:rPr lang="ru-RU" b="1" dirty="0" smtClean="0">
                <a:solidFill>
                  <a:schemeClr val="bg1"/>
                </a:solidFill>
                <a:latin typeface="Times New Roman" pitchFamily="18" charset="0"/>
                <a:cs typeface="Times New Roman" pitchFamily="18" charset="0"/>
              </a:rPr>
            </a:br>
            <a:endParaRPr lang="ru-RU"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613</TotalTime>
  <Words>326</Words>
  <Application>Microsoft Office PowerPoint</Application>
  <PresentationFormat>Экран (4:3)</PresentationFormat>
  <Paragraphs>89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Поток</vt:lpstr>
      <vt:lpstr>                   </vt:lpstr>
      <vt:lpstr>КУЛЬТУРА  РЕЧИ</vt:lpstr>
      <vt:lpstr>КУЛЬТУРА  РЕЧИ   –  это степень владения литературным языком, его нормами и ресурсами,  в целях наиболее эффективного общения  в различных условиях коммуникации. </vt:lpstr>
      <vt:lpstr>Три  признака  культурной  речи</vt:lpstr>
      <vt:lpstr>КУЛЬТУРА  РЕЧИ</vt:lpstr>
      <vt:lpstr>            ФРАЗЕОЛОГИЯ   –  это раздел языкознания,  изучающий фразеологический  состав языка.    </vt:lpstr>
      <vt:lpstr>Слайд 7</vt:lpstr>
      <vt:lpstr>Виды  фразеологизмов</vt:lpstr>
      <vt:lpstr>    </vt:lpstr>
      <vt:lpstr>  К  фразеологизмам  тесно  примыкают пословицы,  поговорки  и  крылатые  выражения.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КУЛЬТУРА  РЕЧИ</vt:lpstr>
      <vt:lpstr>   ТАВТОЛОГИЯ   - это употребление однокоренных слов.   Пример:   Непобедимая сила русского народа  с полной силой ощущается в героизме  и патриотизме москвичей. </vt:lpstr>
      <vt:lpstr>                     1. Своя автобиография.        2. Памятный мемориал.        3. В конечном итоге.        4. Биография жизни.        5. Демобилизоваться из армии.        6. Неприятный инцидент.        7. Хронометраж времени.        8. Необычный феномен.  </vt:lpstr>
      <vt:lpstr>          Плеонастические и тавтологические сочетания слов       1.  Грусть-тоска.        2.  Путь-дороженька.        3.  Житие-бытие.        4.  Море-окиян.        5.  Горе горькое.        6.  Сослужить службу.        7.  Загадать загадку.        8.  Постелить постель.        9.  Всякая всячина.       10. Подарить подарок.</vt:lpstr>
      <vt:lpstr>КУЛЬТУРА  РЕЧИ</vt:lpstr>
      <vt:lpstr>ОРФОЭПИЯ  – это раздел языкознания, изучающий  нормативное литературное произношение. </vt:lpstr>
      <vt:lpstr>Литературный язык  – это идеал, к которому необходимо стремиться, ведь этот язык формируется на основе  живого русского языка. Для того и выпускаются орфоэпические словари, чтобы люди учились правильному произношению и ударению. </vt:lpstr>
      <vt:lpstr>        Задание: поставьте ударение в выделенных словах.  1.  А что это мне никто не звонит?  2.  Ваше ходатайство отклонено.  3.  В бутиках продаётся всё дорогое.  4.  В магазине нет тефлоновых сковород.  5.  Вы, безусловно, красивее!  6.  Выбор шарфов в магазине огромный.  7.  Где у вас мусоропровод?  8.  Голос из-за двери.  9.  Директорам надо подчиняться. 10. Здесь необходимо экспертное заключение. 11. Избалованные дети.  12. Иконопись Третьяковской галереи. </vt:lpstr>
      <vt:lpstr> 13. Искра раздует пламя.  14. Какие красивые жалюзи!  15. Когда же, наконец, включат свет?  16. Когда же ты включишься в работу?  17. Лекция уже началась.   18. Мечтал о призе целый год.   19. Рана всё ещё кровоточит.  20. Свекла – вещь полезная.  21. Снег валит с самого утра.  22. Сотрудников решили премировать – и премировали.  23. Съешь-ка кусочек торта.  24. Ты добрался до аэропорта?  25. Щавель тоже очень полезен.</vt:lpstr>
      <vt:lpstr>Слайд 31</vt:lpstr>
      <vt:lpstr>КУЛЬТУРА  РЕЧИ</vt:lpstr>
      <vt:lpstr>Слайд 33</vt:lpstr>
      <vt:lpstr>Составляющие успеха публичного выступления </vt:lpstr>
      <vt:lpstr>Слайд 35</vt:lpstr>
      <vt:lpstr>Слайд 36</vt:lpstr>
      <vt:lpstr>Слайд 37</vt:lpstr>
      <vt:lpstr>    Вопросы.   1. Что изучает культура речи?   2. Назовите признаки хорошей речи.  3. Что изучает фразеология?   4. Дайте определение фразеологизмам.   5. Назовите их виды.   6. Что порождает тавтология?   7. Назовите примеры речевой избыточности.   8. Можно ли употреблять в речи словосочетания типа «загадать загадку»,  «постелить постель»?   9. Что изучает орфоэпия?   10. Что значит литературный язык?  11. Для чего выпускаются орфоэпические словари?  12. Отчего зависит успех публичного выступления?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«РЕЧЕВОЙ  ИМИДЖ»</dc:title>
  <dc:creator>Admin</dc:creator>
  <cp:lastModifiedBy>Алексей</cp:lastModifiedBy>
  <cp:revision>67</cp:revision>
  <dcterms:created xsi:type="dcterms:W3CDTF">2010-07-04T03:57:17Z</dcterms:created>
  <dcterms:modified xsi:type="dcterms:W3CDTF">2014-01-30T00:32:25Z</dcterms:modified>
</cp:coreProperties>
</file>