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50" autoAdjust="0"/>
  </p:normalViewPr>
  <p:slideViewPr>
    <p:cSldViewPr>
      <p:cViewPr>
        <p:scale>
          <a:sx n="99" d="100"/>
          <a:sy n="99" d="100"/>
        </p:scale>
        <p:origin x="330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C8019-A9AD-442C-A653-65EA531D9B86}" type="datetimeFigureOut">
              <a:rPr lang="ru-RU" smtClean="0"/>
              <a:t>17.03.2014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684F-B6EB-4739-854D-9E80934FC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6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684F-B6EB-4739-854D-9E80934FC0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684F-B6EB-4739-854D-9E80934FC0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0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684F-B6EB-4739-854D-9E80934FC0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6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684F-B6EB-4739-854D-9E80934FC0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0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684F-B6EB-4739-854D-9E80934FC0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0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684F-B6EB-4739-854D-9E80934FC0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01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3/17/2014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00044511\Desktop\Школа\Буква К\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" y="2420888"/>
            <a:ext cx="7707714" cy="273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578078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Константин Шамраев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«Б» класс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ГБОУ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СОШ № 1130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224" y="548680"/>
            <a:ext cx="770485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15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Звук и буква </a:t>
            </a:r>
          </a:p>
          <a:p>
            <a:pPr>
              <a:spcBef>
                <a:spcPts val="0"/>
              </a:spcBef>
            </a:pPr>
            <a:r>
              <a:rPr lang="ru-RU" sz="26000" b="1" dirty="0" smtClean="0">
                <a:solidFill>
                  <a:srgbClr val="FF0000"/>
                </a:solidFill>
                <a:latin typeface="Monotype Corsiva" pitchFamily="66" charset="0"/>
              </a:rPr>
              <a:t>   К</a:t>
            </a:r>
            <a:endParaRPr lang="ru-RU" sz="26000" b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4" name="Picture 2" descr="C:\Users\100044511\Desktop\Школа\Буква К\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18669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100044511\Desktop\Школа\Буква К\1308126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01" y="1710612"/>
            <a:ext cx="1702342" cy="146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100044511\Desktop\Школа\Буква К\0008-010-Kak-loshadi-vygljadj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66" y="5373216"/>
            <a:ext cx="1446191" cy="14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1616" y="2586869"/>
            <a:ext cx="40606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В начале слова и в конце бывает буква 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:</a:t>
            </a:r>
            <a:endParaRPr lang="ru-RU" sz="3200" dirty="0">
              <a:latin typeface="Monotype Corsiva" panose="03010101010201010101" pitchFamily="66" charset="0"/>
            </a:endParaRPr>
          </a:p>
          <a:p>
            <a:endParaRPr lang="ru-RU" sz="3200" dirty="0" smtClean="0">
              <a:latin typeface="Monotype Corsiva" panose="03010101010201010101" pitchFamily="66" charset="0"/>
            </a:endParaRPr>
          </a:p>
          <a:p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</a:rPr>
              <a:t>И </a:t>
            </a:r>
            <a:r>
              <a:rPr lang="ru-RU" sz="3200" dirty="0">
                <a:latin typeface="Monotype Corsiva" panose="03010101010201010101" pitchFamily="66" charset="0"/>
              </a:rPr>
              <a:t>в середине слова: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3174211"/>
            <a:ext cx="3644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</a:rPr>
              <a:t>Росто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3200" dirty="0">
                <a:latin typeface="Monotype Corsiva" panose="03010101010201010101" pitchFamily="66" charset="0"/>
              </a:rPr>
              <a:t>,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>
                <a:latin typeface="Monotype Corsiva" panose="03010101010201010101" pitchFamily="66" charset="0"/>
              </a:rPr>
              <a:t>горшо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4000" dirty="0" smtClean="0">
                <a:latin typeface="Monotype Corsiva" panose="03010101010201010101" pitchFamily="66" charset="0"/>
              </a:rPr>
              <a:t>,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К</a:t>
            </a:r>
            <a:r>
              <a:rPr lang="ru-RU" sz="3200" dirty="0" smtClean="0">
                <a:latin typeface="Monotype Corsiva" panose="03010101010201010101" pitchFamily="66" charset="0"/>
              </a:rPr>
              <a:t>орова</a:t>
            </a:r>
            <a:r>
              <a:rPr lang="ru-RU" sz="3200" dirty="0">
                <a:latin typeface="Monotype Corsiva" panose="03010101010201010101" pitchFamily="66" charset="0"/>
              </a:rPr>
              <a:t>.</a:t>
            </a:r>
          </a:p>
          <a:p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5618" y="4827061"/>
            <a:ext cx="360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Ра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3200" dirty="0" smtClean="0">
                <a:latin typeface="Monotype Corsiva" panose="03010101010201010101" pitchFamily="66" charset="0"/>
              </a:rPr>
              <a:t>ушка </a:t>
            </a:r>
            <a:r>
              <a:rPr lang="ru-RU" sz="3200" dirty="0">
                <a:latin typeface="Monotype Corsiva" panose="03010101010201010101" pitchFamily="66" charset="0"/>
              </a:rPr>
              <a:t>и под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3200" dirty="0">
                <a:latin typeface="Monotype Corsiva" panose="03010101010201010101" pitchFamily="66" charset="0"/>
              </a:rPr>
              <a:t>ова.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7985" y="764704"/>
            <a:ext cx="68217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Что рассказать про букву </a:t>
            </a:r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Знаю я наверняка!</a:t>
            </a:r>
          </a:p>
        </p:txBody>
      </p:sp>
      <p:pic>
        <p:nvPicPr>
          <p:cNvPr id="4101" name="Picture 5" descr="C:\Users\100044511\Desktop\Школа\Буква К\ракуш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99" y="5398106"/>
            <a:ext cx="2681297" cy="13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100044511\Desktop\Школа\Буква К\korow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60" y="3259321"/>
            <a:ext cx="1584176" cy="16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us.123rf.com/400wm/400/400/jossdiim/jossdiim1202/jossdiim120200025/12413777-n--n--n-----nzn-n-n--n---n-nf--nf--n-n---n----n------------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32" y="980728"/>
            <a:ext cx="1591755" cy="1512168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578082"/>
            <a:ext cx="56166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[К] </a:t>
            </a:r>
            <a:r>
              <a:rPr lang="ru-RU" sz="3200" b="1" dirty="0">
                <a:latin typeface="Monotype Corsiva" panose="03010101010201010101" pitchFamily="66" charset="0"/>
              </a:rPr>
              <a:t>– глухой согласный звук,</a:t>
            </a:r>
          </a:p>
          <a:p>
            <a:r>
              <a:rPr lang="ru-RU" sz="3200" b="1" dirty="0">
                <a:latin typeface="Monotype Corsiva" panose="03010101010201010101" pitchFamily="66" charset="0"/>
              </a:rPr>
              <a:t>Твердый:</a:t>
            </a:r>
            <a:r>
              <a:rPr lang="ru-RU" sz="2800" b="1" dirty="0">
                <a:latin typeface="Monotype Corsiva" panose="03010101010201010101" pitchFamily="66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[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К]</a:t>
            </a:r>
            <a:r>
              <a:rPr lang="ru-RU" sz="3200" b="1" dirty="0">
                <a:latin typeface="Monotype Corsiva" panose="03010101010201010101" pitchFamily="66" charset="0"/>
              </a:rPr>
              <a:t>актус</a:t>
            </a:r>
            <a:r>
              <a:rPr lang="ru-RU" sz="2800" b="1" dirty="0" smtClean="0">
                <a:latin typeface="Monotype Corsiva" panose="03010101010201010101" pitchFamily="66" charset="0"/>
              </a:rPr>
              <a:t>, </a:t>
            </a:r>
            <a:r>
              <a:rPr lang="ru-RU" sz="3200" b="1" dirty="0" smtClean="0">
                <a:latin typeface="Monotype Corsiva" panose="03010101010201010101" pitchFamily="66" charset="0"/>
              </a:rPr>
              <a:t>сунду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[К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] </a:t>
            </a:r>
          </a:p>
          <a:p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Редко </a:t>
            </a:r>
            <a:r>
              <a:rPr lang="ru-RU" sz="3200" b="1" dirty="0">
                <a:latin typeface="Monotype Corsiva" panose="03010101010201010101" pitchFamily="66" charset="0"/>
              </a:rPr>
              <a:t>он смягчается,</a:t>
            </a:r>
          </a:p>
          <a:p>
            <a:r>
              <a:rPr lang="ru-RU" sz="3200" b="1" dirty="0">
                <a:latin typeface="Monotype Corsiva" panose="03010101010201010101" pitchFamily="66" charset="0"/>
              </a:rPr>
              <a:t>Когда перед Е и И встречается:</a:t>
            </a:r>
          </a:p>
          <a:p>
            <a:r>
              <a:rPr lang="en-US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[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en-US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’]</a:t>
            </a:r>
            <a:r>
              <a:rPr lang="ru-RU" sz="3200" b="1" dirty="0">
                <a:latin typeface="Monotype Corsiva" panose="03010101010201010101" pitchFamily="66" charset="0"/>
              </a:rPr>
              <a:t>егля,</a:t>
            </a:r>
            <a:r>
              <a:rPr lang="ru-RU" sz="2800" b="1" dirty="0">
                <a:latin typeface="Monotype Corsiva" panose="03010101010201010101" pitchFamily="66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[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en-US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’]</a:t>
            </a:r>
            <a:r>
              <a:rPr lang="ru-RU" sz="3200" b="1" dirty="0" smtClean="0">
                <a:latin typeface="Monotype Corsiva" panose="03010101010201010101" pitchFamily="66" charset="0"/>
              </a:rPr>
              <a:t>ит</a:t>
            </a:r>
            <a:endParaRPr lang="ru-RU" sz="3200" b="1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http://lenagold.narod.ru/fon/clipart/b/bowl/bowl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47" y="3645024"/>
            <a:ext cx="669025" cy="21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miart.ru/forum/uploads11/post-75587-1361555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43" y="4149080"/>
            <a:ext cx="2787779" cy="148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475209" cy="19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4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552" y="1054594"/>
            <a:ext cx="77373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К, к</a:t>
            </a:r>
            <a:r>
              <a:rPr lang="ru-RU" sz="3600" dirty="0">
                <a:latin typeface="Monotype Corsiva" panose="03010101010201010101" pitchFamily="66" charset="0"/>
              </a:rPr>
              <a:t> (название: 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ка</a:t>
            </a:r>
            <a:r>
              <a:rPr lang="ru-RU" sz="3600" dirty="0">
                <a:latin typeface="Monotype Corsiva" panose="03010101010201010101" pitchFamily="66" charset="0"/>
              </a:rPr>
              <a:t>) — </a:t>
            </a:r>
            <a:r>
              <a:rPr lang="ru-RU" sz="3600" dirty="0" smtClean="0">
                <a:latin typeface="Monotype Corsiva" panose="03010101010201010101" pitchFamily="66" charset="0"/>
              </a:rPr>
              <a:t>буква</a:t>
            </a:r>
            <a:r>
              <a:rPr lang="ru-RU" sz="3600" dirty="0">
                <a:latin typeface="Monotype Corsiva" panose="03010101010201010101" pitchFamily="66" charset="0"/>
              </a:rPr>
              <a:t> всех славянских </a:t>
            </a:r>
            <a:r>
              <a:rPr lang="ru-RU" sz="3600" dirty="0" smtClean="0">
                <a:latin typeface="Monotype Corsiva" panose="03010101010201010101" pitchFamily="66" charset="0"/>
              </a:rPr>
              <a:t>кириллических алфавитов(11-я </a:t>
            </a:r>
            <a:r>
              <a:rPr lang="ru-RU" sz="3600" dirty="0">
                <a:latin typeface="Monotype Corsiva" panose="03010101010201010101" pitchFamily="66" charset="0"/>
              </a:rPr>
              <a:t>в </a:t>
            </a:r>
            <a:r>
              <a:rPr lang="ru-RU" sz="3600" dirty="0" smtClean="0">
                <a:latin typeface="Monotype Corsiva" panose="03010101010201010101" pitchFamily="66" charset="0"/>
              </a:rPr>
              <a:t>болгарском, </a:t>
            </a:r>
            <a:r>
              <a:rPr lang="ru-RU" sz="3600" dirty="0">
                <a:latin typeface="Monotype Corsiva" panose="03010101010201010101" pitchFamily="66" charset="0"/>
              </a:rPr>
              <a:t>12-я в </a:t>
            </a:r>
            <a:r>
              <a:rPr lang="ru-RU" sz="3600" dirty="0" smtClean="0">
                <a:latin typeface="Monotype Corsiva" panose="03010101010201010101" pitchFamily="66" charset="0"/>
              </a:rPr>
              <a:t>русском,</a:t>
            </a:r>
            <a:r>
              <a:rPr lang="ru-RU" sz="3600" dirty="0">
                <a:latin typeface="Monotype Corsiva" panose="03010101010201010101" pitchFamily="66" charset="0"/>
              </a:rPr>
              <a:t> </a:t>
            </a:r>
            <a:r>
              <a:rPr lang="ru-RU" sz="3600" dirty="0" smtClean="0">
                <a:latin typeface="Monotype Corsiva" panose="03010101010201010101" pitchFamily="66" charset="0"/>
              </a:rPr>
              <a:t>белорусском</a:t>
            </a:r>
            <a:r>
              <a:rPr lang="ru-RU" sz="3600" dirty="0">
                <a:latin typeface="Monotype Corsiva" panose="03010101010201010101" pitchFamily="66" charset="0"/>
              </a:rPr>
              <a:t> и </a:t>
            </a:r>
            <a:r>
              <a:rPr lang="ru-RU" sz="3600" dirty="0" smtClean="0">
                <a:latin typeface="Monotype Corsiva" panose="03010101010201010101" pitchFamily="66" charset="0"/>
              </a:rPr>
              <a:t>сербском, </a:t>
            </a:r>
            <a:r>
              <a:rPr lang="ru-RU" sz="3600" dirty="0">
                <a:latin typeface="Monotype Corsiva" panose="03010101010201010101" pitchFamily="66" charset="0"/>
              </a:rPr>
              <a:t>13-я в </a:t>
            </a:r>
            <a:r>
              <a:rPr lang="ru-RU" sz="3600" dirty="0" smtClean="0">
                <a:latin typeface="Monotype Corsiva" panose="03010101010201010101" pitchFamily="66" charset="0"/>
              </a:rPr>
              <a:t>македонском</a:t>
            </a:r>
            <a:r>
              <a:rPr lang="ru-RU" sz="3600" dirty="0">
                <a:latin typeface="Monotype Corsiva" panose="03010101010201010101" pitchFamily="66" charset="0"/>
              </a:rPr>
              <a:t> и 15-я в </a:t>
            </a:r>
            <a:r>
              <a:rPr lang="ru-RU" sz="3600" dirty="0" smtClean="0">
                <a:latin typeface="Monotype Corsiva" panose="03010101010201010101" pitchFamily="66" charset="0"/>
              </a:rPr>
              <a:t>украинском).</a:t>
            </a:r>
          </a:p>
          <a:p>
            <a:endParaRPr lang="ru-RU" sz="3600" dirty="0" smtClean="0">
              <a:latin typeface="Monotype Corsiva" panose="03010101010201010101" pitchFamily="66" charset="0"/>
            </a:endParaRPr>
          </a:p>
          <a:p>
            <a:r>
              <a:rPr lang="ru-RU" sz="3600" dirty="0" smtClean="0">
                <a:latin typeface="Monotype Corsiva" panose="03010101010201010101" pitchFamily="66" charset="0"/>
              </a:rPr>
              <a:t>Происхождение </a:t>
            </a:r>
            <a:r>
              <a:rPr lang="ru-RU" sz="3600" dirty="0">
                <a:latin typeface="Monotype Corsiva" panose="03010101010201010101" pitchFamily="66" charset="0"/>
              </a:rPr>
              <a:t>кириллической буквы — греческая </a:t>
            </a:r>
            <a:r>
              <a:rPr lang="ru-RU" sz="3600" dirty="0" smtClean="0">
                <a:latin typeface="Monotype Corsiva" panose="03010101010201010101" pitchFamily="66" charset="0"/>
              </a:rPr>
              <a:t>буква «каппа»: </a:t>
            </a:r>
            <a:r>
              <a:rPr lang="el-GR" sz="3600" dirty="0" smtClean="0">
                <a:solidFill>
                  <a:srgbClr val="FF0000"/>
                </a:solidFill>
              </a:rPr>
              <a:t>κάππα</a:t>
            </a:r>
            <a:endParaRPr lang="ru-RU" sz="3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2050" name="Picture 2" descr="C:\Users\100044511\Desktop\Школа\Буква К\kap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34729"/>
            <a:ext cx="3012438" cy="64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090" y="1052736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Monotype Corsiva" panose="03010101010201010101" pitchFamily="66" charset="0"/>
              </a:rPr>
              <a:t>Буква К используется </a:t>
            </a:r>
            <a:r>
              <a:rPr lang="ru-RU" sz="4000" dirty="0">
                <a:latin typeface="Monotype Corsiva" panose="03010101010201010101" pitchFamily="66" charset="0"/>
              </a:rPr>
              <a:t>также в письменностях некоторых неславянских народов, где на её основе были даже построены многочисленные новые буквы, наподобие </a:t>
            </a:r>
            <a:endParaRPr lang="ru-RU" sz="40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Қ</a:t>
            </a:r>
            <a:r>
              <a:rPr lang="ru-RU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Ҟ</a:t>
            </a:r>
            <a:r>
              <a:rPr lang="ru-RU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</a:t>
            </a:r>
            <a:r>
              <a:rPr lang="ru-RU" sz="9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Ҡ, Ӄ,</a:t>
            </a:r>
            <a:r>
              <a:rPr lang="ru-RU" sz="4800" dirty="0">
                <a:latin typeface="Monotype Corsiva" panose="03010101010201010101" pitchFamily="66" charset="0"/>
              </a:rPr>
              <a:t> </a:t>
            </a: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Ҝ</a:t>
            </a:r>
            <a:r>
              <a:rPr lang="ru-RU" sz="4800" dirty="0">
                <a:latin typeface="Monotype Corsiva" panose="03010101010201010101" pitchFamily="66" charset="0"/>
              </a:rPr>
              <a:t>.</a:t>
            </a:r>
            <a:r>
              <a:rPr lang="ru-RU" sz="4800" dirty="0" smtClean="0">
                <a:latin typeface="Monotype Corsiva" panose="03010101010201010101" pitchFamily="66" charset="0"/>
              </a:rPr>
              <a:t>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12" y="94560"/>
            <a:ext cx="7920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Интересные факты: </a:t>
            </a:r>
          </a:p>
          <a:p>
            <a:endParaRPr lang="ru-RU" sz="3200" b="1" u="sng" dirty="0">
              <a:latin typeface="Monotype Corsiva" panose="03010101010201010101" pitchFamily="66" charset="0"/>
            </a:endParaRPr>
          </a:p>
          <a:p>
            <a:pPr lvl="0"/>
            <a:r>
              <a:rPr lang="ru-RU" sz="3200" dirty="0">
                <a:latin typeface="Monotype Corsiva" panose="03010101010201010101" pitchFamily="66" charset="0"/>
              </a:rPr>
              <a:t>Предлог 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3200" dirty="0">
                <a:latin typeface="Monotype Corsiva" panose="03010101010201010101" pitchFamily="66" charset="0"/>
              </a:rPr>
              <a:t>состоит из этой единственной буквы.</a:t>
            </a:r>
          </a:p>
          <a:p>
            <a:pPr lvl="0"/>
            <a:r>
              <a:rPr lang="ru-RU" sz="3200" dirty="0">
                <a:latin typeface="Monotype Corsiva" panose="03010101010201010101" pitchFamily="66" charset="0"/>
              </a:rPr>
              <a:t>Прописная 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3200" dirty="0">
                <a:latin typeface="Monotype Corsiva" panose="03010101010201010101" pitchFamily="66" charset="0"/>
              </a:rPr>
              <a:t> — условное обозначение </a:t>
            </a:r>
            <a:endParaRPr lang="ru-RU" sz="3200" dirty="0" smtClean="0">
              <a:latin typeface="Monotype Corsiva" panose="03010101010201010101" pitchFamily="66" charset="0"/>
            </a:endParaRPr>
          </a:p>
          <a:p>
            <a:pPr lvl="0"/>
            <a:r>
              <a:rPr lang="ru-RU" sz="3200" dirty="0" smtClean="0">
                <a:latin typeface="Monotype Corsiva" panose="03010101010201010101" pitchFamily="66" charset="0"/>
              </a:rPr>
              <a:t>кельвина - единицы измерения температуры.</a:t>
            </a:r>
            <a:endParaRPr lang="ru-RU" sz="3200" dirty="0">
              <a:latin typeface="Monotype Corsiva" panose="03010101010201010101" pitchFamily="66" charset="0"/>
            </a:endParaRPr>
          </a:p>
          <a:p>
            <a:pPr lvl="0"/>
            <a:endPara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4000" dirty="0">
                <a:solidFill>
                  <a:srgbClr val="FF0000"/>
                </a:solidFill>
                <a:latin typeface="Monotype Corsiva" panose="03010101010201010101" pitchFamily="66" charset="0"/>
              </a:rPr>
              <a:t> </a:t>
            </a:r>
            <a:r>
              <a:rPr lang="ru-RU" sz="3200" dirty="0">
                <a:latin typeface="Monotype Corsiva" panose="03010101010201010101" pitchFamily="66" charset="0"/>
              </a:rPr>
              <a:t>— серия </a:t>
            </a:r>
            <a:r>
              <a:rPr lang="ru-RU" sz="3200" dirty="0" smtClean="0">
                <a:latin typeface="Monotype Corsiva" panose="03010101010201010101" pitchFamily="66" charset="0"/>
              </a:rPr>
              <a:t>паровозов (кукушка).</a:t>
            </a:r>
            <a:endParaRPr lang="ru-RU" sz="3200" dirty="0">
              <a:latin typeface="Monotype Corsiva" panose="03010101010201010101" pitchFamily="66" charset="0"/>
            </a:endParaRPr>
          </a:p>
          <a:p>
            <a:pPr lvl="0"/>
            <a:endParaRPr lang="ru-RU" sz="3200" dirty="0" smtClean="0">
              <a:latin typeface="Monotype Corsiva" panose="03010101010201010101" pitchFamily="66" charset="0"/>
            </a:endParaRPr>
          </a:p>
          <a:p>
            <a:pPr lvl="0"/>
            <a:r>
              <a:rPr lang="ru-RU" sz="3200" dirty="0" smtClean="0">
                <a:latin typeface="Monotype Corsiva" panose="03010101010201010101" pitchFamily="66" charset="0"/>
              </a:rPr>
              <a:t>Символ</a:t>
            </a:r>
            <a:r>
              <a:rPr lang="ru-RU" sz="3200" dirty="0">
                <a:latin typeface="Monotype Corsiva" panose="03010101010201010101" pitchFamily="66" charset="0"/>
              </a:rPr>
              <a:t> 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</a:t>
            </a:r>
            <a:r>
              <a:rPr lang="ru-RU" sz="3200" dirty="0">
                <a:latin typeface="Monotype Corsiva" panose="03010101010201010101" pitchFamily="66" charset="0"/>
              </a:rPr>
              <a:t> — </a:t>
            </a:r>
            <a:r>
              <a:rPr lang="ru-RU" sz="3200" dirty="0" smtClean="0">
                <a:latin typeface="Monotype Corsiva" panose="03010101010201010101" pitchFamily="66" charset="0"/>
              </a:rPr>
              <a:t>приставка </a:t>
            </a:r>
            <a:r>
              <a:rPr lang="ru-RU" sz="3200" dirty="0">
                <a:latin typeface="Monotype Corsiva" panose="03010101010201010101" pitchFamily="66" charset="0"/>
              </a:rPr>
              <a:t>многих систем измерений </a:t>
            </a:r>
            <a:r>
              <a:rPr lang="ru-RU" sz="3200" dirty="0" smtClean="0">
                <a:latin typeface="Monotype Corsiva" panose="03010101010201010101" pitchFamily="66" charset="0"/>
              </a:rPr>
              <a:t>кило-, </a:t>
            </a:r>
            <a:r>
              <a:rPr lang="ru-RU" sz="3200" dirty="0">
                <a:latin typeface="Monotype Corsiva" panose="03010101010201010101" pitchFamily="66" charset="0"/>
              </a:rPr>
              <a:t>означает тысячу: килограмм </a:t>
            </a:r>
            <a:r>
              <a:rPr lang="ru-RU" sz="3200" dirty="0" smtClean="0">
                <a:latin typeface="Monotype Corsiva" panose="03010101010201010101" pitchFamily="66" charset="0"/>
              </a:rPr>
              <a:t>(1кг=1000 </a:t>
            </a:r>
            <a:r>
              <a:rPr lang="ru-RU" sz="3200" dirty="0">
                <a:latin typeface="Monotype Corsiva" panose="03010101010201010101" pitchFamily="66" charset="0"/>
              </a:rPr>
              <a:t>грамм), километр </a:t>
            </a:r>
            <a:r>
              <a:rPr lang="ru-RU" sz="3200" dirty="0" smtClean="0">
                <a:latin typeface="Monotype Corsiva" panose="03010101010201010101" pitchFamily="66" charset="0"/>
              </a:rPr>
              <a:t>(1км=1000 </a:t>
            </a:r>
            <a:r>
              <a:rPr lang="ru-RU" sz="3200" dirty="0">
                <a:latin typeface="Monotype Corsiva" panose="03010101010201010101" pitchFamily="66" charset="0"/>
              </a:rPr>
              <a:t>метров).</a:t>
            </a:r>
          </a:p>
          <a:p>
            <a:endParaRPr lang="ru-RU" dirty="0"/>
          </a:p>
        </p:txBody>
      </p:sp>
      <p:pic>
        <p:nvPicPr>
          <p:cNvPr id="5122" name="Picture 2" descr="C:\Users\100044511\Desktop\Школа\Буква К\0008-012-Temperaturnye-shka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95" y="1844824"/>
            <a:ext cx="1649760" cy="12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00044511\Desktop\Школа\Буква К\Russian_tank_locomotive_yer_series_type_62_Tk_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45" y="3212976"/>
            <a:ext cx="2386955" cy="14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00044511\Desktop\Школа\Буква К\19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00" y="4905190"/>
            <a:ext cx="9715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1343</TotalTime>
  <Words>120</Words>
  <Application>Microsoft Office PowerPoint</Application>
  <PresentationFormat>Экран (4:3)</PresentationFormat>
  <Paragraphs>39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Slipstream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Natalia, Ovchinnikova (GE Healthcare)</dc:creator>
  <cp:lastModifiedBy>School</cp:lastModifiedBy>
  <cp:revision>47</cp:revision>
  <cp:lastPrinted>2014-02-11T16:00:06Z</cp:lastPrinted>
  <dcterms:created xsi:type="dcterms:W3CDTF">2013-09-18T06:31:59Z</dcterms:created>
  <dcterms:modified xsi:type="dcterms:W3CDTF">2014-03-17T10:15:33Z</dcterms:modified>
</cp:coreProperties>
</file>