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9" r:id="rId5"/>
    <p:sldId id="258" r:id="rId6"/>
    <p:sldId id="259" r:id="rId7"/>
    <p:sldId id="262" r:id="rId8"/>
    <p:sldId id="263" r:id="rId9"/>
    <p:sldId id="278" r:id="rId10"/>
    <p:sldId id="264" r:id="rId11"/>
    <p:sldId id="280" r:id="rId12"/>
    <p:sldId id="265" r:id="rId13"/>
    <p:sldId id="276" r:id="rId14"/>
    <p:sldId id="282" r:id="rId15"/>
    <p:sldId id="281" r:id="rId16"/>
    <p:sldId id="275" r:id="rId17"/>
    <p:sldId id="283" r:id="rId18"/>
    <p:sldId id="277" r:id="rId19"/>
    <p:sldId id="274" r:id="rId20"/>
    <p:sldId id="273" r:id="rId21"/>
    <p:sldId id="27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ADDB7B"/>
    <a:srgbClr val="00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itsu\Desktop\реферат\MainSlai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5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7C1B15-86EE-432E-9176-A31C0FD68D6A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140F2E-125E-475F-82BB-6E6B584EF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1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7A2B58-02CD-43DA-ACA2-4C8FA2725186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0193C-4530-4007-AD68-5DD9A43BA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7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FB61F0-B5F5-429A-B250-8DB44CF45DDF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1D91B5-AA77-4C63-A367-1F9E7997F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E7FBB3-F507-499E-AF71-6B6C990939A3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EC990D-5129-47EF-BB99-75DB0F7EC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9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A83EC3-9B33-4CBA-9BCF-E1C9EBC62B84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E85B81-A2B8-42D5-8755-594F93F36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8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481754-B6AD-4CD4-AE33-55AAF6CBCC20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12F12B-84DD-48E7-9CF5-5EEEAD7A4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2487CC-E03B-4AF9-925B-35A2584B5CEE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547AF0-A11E-464E-A089-2F29E34BF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8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55D0CE-3FC0-4A96-9FB9-18D80635F3C7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530D00-6D04-4104-ABB7-335F7C8E8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13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07433F-C84C-4ADF-81F3-BEE52DCDC845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0EEFE6-8D41-409C-8792-97CA39380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6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C56318-3530-439D-AF4A-2A0AD878B58B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2A5032-9FE5-4D63-8EDD-09E9CE5A8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itsu\Desktop\реферат\SlaidPrint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50006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11960" y="4881354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Дацко Елена Владимировна</a:t>
            </a:r>
          </a:p>
          <a:p>
            <a:pPr algn="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69269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– гимназия №1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5756" y="601199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Клин, Московская область, 2014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7" y="1556792"/>
            <a:ext cx="8352929" cy="2862322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u="none" strike="noStrike" kern="0" cap="none" spc="0" normalizeH="0" baseline="0" noProof="0" dirty="0" smtClean="0">
                <a:ln w="19050">
                  <a:solidFill>
                    <a:srgbClr val="00682F"/>
                  </a:solidFill>
                  <a:prstDash val="solid"/>
                  <a:miter lim="800000"/>
                </a:ln>
                <a:solidFill>
                  <a:srgbClr val="ADDB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</a:rPr>
              <a:t>Разложение на множители с помощью комбинирования</a:t>
            </a:r>
            <a:r>
              <a:rPr kumimoji="0" lang="ru-RU" sz="6000" b="1" u="none" strike="noStrike" kern="0" cap="none" spc="0" normalizeH="0" noProof="0" dirty="0" smtClean="0">
                <a:ln w="19050">
                  <a:solidFill>
                    <a:srgbClr val="00682F"/>
                  </a:solidFill>
                  <a:prstDash val="solid"/>
                  <a:miter lim="800000"/>
                </a:ln>
                <a:solidFill>
                  <a:srgbClr val="ADDB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</a:rPr>
              <a:t> различных способов</a:t>
            </a:r>
            <a:endParaRPr kumimoji="0" lang="ru-RU" sz="6000" b="1" u="none" strike="noStrike" kern="0" cap="none" spc="0" normalizeH="0" baseline="0" noProof="0" dirty="0">
              <a:ln w="19050">
                <a:solidFill>
                  <a:srgbClr val="00682F"/>
                </a:solidFill>
                <a:prstDash val="solid"/>
                <a:miter lim="800000"/>
              </a:ln>
              <a:solidFill>
                <a:srgbClr val="ADDB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3566" y="1556791"/>
            <a:ext cx="8352929" cy="2862323"/>
          </a:xfrm>
          <a:prstGeom prst="rect">
            <a:avLst/>
          </a:prstGeom>
          <a:noFill/>
          <a:ln w="76200" cmpd="tri">
            <a:solidFill>
              <a:srgbClr val="00682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627459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множители, используя формулу квадрата разности или суммы.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03" y="2564904"/>
            <a:ext cx="4392487" cy="1822530"/>
          </a:xfrm>
          <a:prstGeom prst="rect">
            <a:avLst/>
          </a:prstGeom>
          <a:noFill/>
          <a:ln w="19050">
            <a:solidFill>
              <a:srgbClr val="0068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1892" y="2394362"/>
            <a:ext cx="4385929" cy="2163613"/>
          </a:xfrm>
          <a:prstGeom prst="rect">
            <a:avLst/>
          </a:prstGeom>
          <a:noFill/>
          <a:ln w="19050">
            <a:solidFill>
              <a:srgbClr val="0068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0688" y="1667823"/>
            <a:ext cx="3056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6698" y="1666845"/>
            <a:ext cx="3056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Б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88" y="4813001"/>
            <a:ext cx="8913333" cy="1106034"/>
          </a:xfrm>
          <a:prstGeom prst="rect">
            <a:avLst/>
          </a:prstGeom>
          <a:noFill/>
          <a:ln w="19050">
            <a:solidFill>
              <a:srgbClr val="0068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4025" y="692696"/>
            <a:ext cx="2592288" cy="707886"/>
            <a:chOff x="6012160" y="917475"/>
            <a:chExt cx="2592288" cy="70788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012160" y="917475"/>
              <a:ext cx="2592288" cy="707886"/>
            </a:xfrm>
            <a:prstGeom prst="rect">
              <a:avLst/>
            </a:prstGeom>
            <a:ln w="19050">
              <a:solidFill>
                <a:srgbClr val="00682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ru-RU" sz="4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Задание</a:t>
              </a:r>
              <a:endPara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773" y="989919"/>
              <a:ext cx="532891" cy="555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71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630555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Известные грекам планеты в древности именовались: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-630555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Сатурн –  </a:t>
            </a:r>
            <a:r>
              <a:rPr lang="ru-RU" sz="2800" b="1" i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_______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(в переводе означает сияющий),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-630555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Юпитер –  </a:t>
            </a:r>
            <a:r>
              <a:rPr lang="ru-RU" sz="2800" b="1" i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________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(блистающий, лучезарный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),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-630555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Марс  – </a:t>
            </a:r>
            <a:r>
              <a:rPr lang="ru-RU" sz="2800" b="1" i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_______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(огненный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пламенный),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-630555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Меркурий –  </a:t>
            </a:r>
            <a:r>
              <a:rPr lang="ru-RU" sz="2800" b="1" i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__________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(сверкающий),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-630555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Венера имела два названия  –  </a:t>
            </a:r>
            <a:r>
              <a:rPr lang="ru-RU" sz="2800" b="1" i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_________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(несущая утро) и </a:t>
            </a:r>
            <a:r>
              <a:rPr lang="ru-RU" sz="2800" b="1" i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________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(вечер), т. к. рассматривалась греками как две  различные планеты. Позже, когда стало ясно, что это одна планета, её стали называть </a:t>
            </a:r>
            <a:r>
              <a:rPr lang="ru-RU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Фосфорос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3788" y="69269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Проверим?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630555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Известные грекам планеты в древности именовались: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-630555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Сатурн –  </a:t>
            </a:r>
            <a:r>
              <a:rPr lang="ru-RU" sz="2800" b="1" i="1" u="sng" dirty="0" smtClean="0">
                <a:latin typeface="Times New Roman"/>
                <a:ea typeface="Calibri"/>
                <a:cs typeface="Times New Roman"/>
              </a:rPr>
              <a:t>ФЕНОН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(в переводе означает сияющий),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-630555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Юпитер –  </a:t>
            </a:r>
            <a:r>
              <a:rPr lang="ru-RU" sz="2800" b="1" i="1" u="sng" dirty="0">
                <a:latin typeface="Times New Roman"/>
                <a:ea typeface="Calibri"/>
                <a:cs typeface="Times New Roman"/>
              </a:rPr>
              <a:t>ФАЭТОН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 (блистающий, лучезарный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),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-630555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Марс  – </a:t>
            </a:r>
            <a:r>
              <a:rPr lang="ru-RU" sz="2800" b="1" i="1" u="sng" dirty="0" smtClean="0">
                <a:latin typeface="Times New Roman"/>
                <a:ea typeface="Calibri"/>
                <a:cs typeface="Times New Roman"/>
              </a:rPr>
              <a:t>ПИРОЙ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(огненный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пламенный),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-630555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Меркурий –  </a:t>
            </a:r>
            <a:r>
              <a:rPr lang="ru-RU" sz="2800" b="1" i="1" u="sng" dirty="0">
                <a:latin typeface="Times New Roman"/>
                <a:ea typeface="Calibri"/>
                <a:cs typeface="Times New Roman"/>
              </a:rPr>
              <a:t>СТИЛБОН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 (сверкающий),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-630555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Венера имела два названия  –  </a:t>
            </a:r>
            <a:r>
              <a:rPr lang="ru-RU" sz="2800" b="1" i="1" u="sng" dirty="0">
                <a:latin typeface="Times New Roman"/>
                <a:ea typeface="Calibri"/>
                <a:cs typeface="Times New Roman"/>
              </a:rPr>
              <a:t>ФОСФОРОС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(несущая утро) и </a:t>
            </a:r>
            <a:r>
              <a:rPr lang="ru-RU" sz="2800" b="1" i="1" u="sng" dirty="0">
                <a:latin typeface="Times New Roman"/>
                <a:ea typeface="Calibri"/>
                <a:cs typeface="Times New Roman"/>
              </a:rPr>
              <a:t>ГЕСПЕР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(вечер), т. к. рассматривалась греками как две  различные планеты. Позже, когда стало ясно, что это одна планета, её стали называть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Фосфорос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. 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71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92696"/>
            <a:ext cx="8532440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u="sng" dirty="0" smtClean="0">
                <a:ln w="19050" cmpd="sng">
                  <a:solidFill>
                    <a:srgbClr val="00602B"/>
                  </a:solidFill>
                  <a:prstDash val="solid"/>
                </a:ln>
                <a:solidFill>
                  <a:srgbClr val="A4D76B"/>
                </a:solidFill>
                <a:latin typeface="Monotype Corsiva" panose="03010101010201010101" pitchFamily="66" charset="0"/>
              </a:rPr>
              <a:t>III</a:t>
            </a:r>
            <a:r>
              <a:rPr lang="ru-RU" sz="8000" b="1" u="sng" dirty="0">
                <a:ln w="19050" cmpd="sng">
                  <a:solidFill>
                    <a:srgbClr val="00602B"/>
                  </a:solidFill>
                  <a:prstDash val="solid"/>
                </a:ln>
                <a:solidFill>
                  <a:srgbClr val="A4D76B"/>
                </a:solidFill>
                <a:latin typeface="Monotype Corsiva" panose="03010101010201010101" pitchFamily="66" charset="0"/>
              </a:rPr>
              <a:t> </a:t>
            </a:r>
            <a:r>
              <a:rPr lang="ru-RU" sz="8000" b="1" u="sng" dirty="0" smtClean="0">
                <a:ln w="19050" cmpd="sng">
                  <a:solidFill>
                    <a:srgbClr val="00602B"/>
                  </a:solidFill>
                  <a:prstDash val="solid"/>
                </a:ln>
                <a:solidFill>
                  <a:srgbClr val="A4D76B"/>
                </a:solidFill>
                <a:latin typeface="Monotype Corsiva" panose="03010101010201010101" pitchFamily="66" charset="0"/>
              </a:rPr>
              <a:t>способ</a:t>
            </a:r>
          </a:p>
          <a:p>
            <a:pPr algn="ctr"/>
            <a:r>
              <a:rPr lang="ru-RU" sz="7200" b="1" dirty="0" smtClean="0">
                <a:ln w="19050" cmpd="sng">
                  <a:solidFill>
                    <a:srgbClr val="00602B"/>
                  </a:solidFill>
                  <a:prstDash val="solid"/>
                </a:ln>
                <a:solidFill>
                  <a:srgbClr val="A4D76B"/>
                </a:solidFill>
                <a:latin typeface="Monotype Corsiva" panose="03010101010201010101" pitchFamily="66" charset="0"/>
              </a:rPr>
              <a:t>Разложение на множители вынесением за скобку общего множителя</a:t>
            </a:r>
            <a:endParaRPr lang="ru-RU" sz="7200" b="1" cap="none" spc="0" dirty="0">
              <a:ln w="19050" cmpd="sng">
                <a:solidFill>
                  <a:srgbClr val="00602B"/>
                </a:solidFill>
                <a:prstDash val="solid"/>
              </a:ln>
              <a:solidFill>
                <a:srgbClr val="A4D76B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964488" cy="902138"/>
          </a:xfrm>
          <a:prstGeom prst="rect">
            <a:avLst/>
          </a:prstGeom>
          <a:noFill/>
          <a:ln w="19050">
            <a:solidFill>
              <a:srgbClr val="0068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544999"/>
            <a:ext cx="531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Вынесите за скобку общий множитель.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1020" y="3189337"/>
            <a:ext cx="4535773" cy="2862322"/>
          </a:xfrm>
          <a:prstGeom prst="rect">
            <a:avLst/>
          </a:prstGeom>
          <a:ln>
            <a:solidFill>
              <a:srgbClr val="00421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-630555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Оставшееся греческое название –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_____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соответствует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римскому, ныне употребляемому названию  – Юпитер. 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-630555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Римляне, перенявшие греческую культуру, просто перевели на свой язык имена планет, которые мы используем сейчас.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-630555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Гермес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___________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Арес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_____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-630555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Зевс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_________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Кронос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_______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194737"/>
            <a:ext cx="2592288" cy="707886"/>
            <a:chOff x="6012160" y="917475"/>
            <a:chExt cx="2592288" cy="70788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12160" y="917475"/>
              <a:ext cx="2592288" cy="707886"/>
            </a:xfrm>
            <a:prstGeom prst="rect">
              <a:avLst/>
            </a:prstGeom>
            <a:ln w="19050">
              <a:solidFill>
                <a:srgbClr val="00682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ru-RU" sz="40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Задание</a:t>
              </a:r>
              <a:endParaRPr lang="ru-RU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773" y="989919"/>
              <a:ext cx="532891" cy="555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44463" y="902623"/>
            <a:ext cx="8927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совпадающим многочленам, оставшимся в скобках, соотнесите греческое название планет с римскими, ныне используемыми.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117591"/>
            <a:ext cx="4323679" cy="3005814"/>
          </a:xfrm>
          <a:prstGeom prst="rect">
            <a:avLst/>
          </a:prstGeom>
          <a:noFill/>
          <a:ln w="19050">
            <a:solidFill>
              <a:srgbClr val="00421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964488" cy="902138"/>
          </a:xfrm>
          <a:prstGeom prst="rect">
            <a:avLst/>
          </a:prstGeom>
          <a:noFill/>
          <a:ln w="19050">
            <a:solidFill>
              <a:srgbClr val="0068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544999"/>
            <a:ext cx="531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Вынесите за скобку общий множитель.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1020" y="3189337"/>
            <a:ext cx="4535773" cy="2862322"/>
          </a:xfrm>
          <a:prstGeom prst="rect">
            <a:avLst/>
          </a:prstGeom>
          <a:ln>
            <a:solidFill>
              <a:srgbClr val="00421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-630555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Оставшееся греческое название –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ЗЕВС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соответствует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римскому, ныне употребляемому названию  – Юпитер. 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-630555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Римляне, перенявшие греческую культуру, просто перевели на свой язык имена планет, которые мы используем сейчас.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-630555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Гермес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МЕРКУРИЙ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Арес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МАРС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-630555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Зевс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ЮПИТЕР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Кронос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САТУРН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194737"/>
            <a:ext cx="2592288" cy="707886"/>
            <a:chOff x="6012160" y="917475"/>
            <a:chExt cx="2592288" cy="70788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12160" y="917475"/>
              <a:ext cx="2592288" cy="707886"/>
            </a:xfrm>
            <a:prstGeom prst="rect">
              <a:avLst/>
            </a:prstGeom>
            <a:ln w="19050">
              <a:solidFill>
                <a:srgbClr val="00682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ru-RU" sz="40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Задание</a:t>
              </a:r>
              <a:endParaRPr lang="ru-RU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773" y="989919"/>
              <a:ext cx="532891" cy="555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44463" y="902623"/>
            <a:ext cx="8927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совпадающим многочленам, оставшимся в скобках, соотнесите греческое название планет с римскими, ныне используемыми.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117591"/>
            <a:ext cx="4323679" cy="3005814"/>
          </a:xfrm>
          <a:prstGeom prst="rect">
            <a:avLst/>
          </a:prstGeom>
          <a:noFill/>
          <a:ln w="19050">
            <a:solidFill>
              <a:srgbClr val="00421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8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155" y="757052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-630555" algn="l"/>
              </a:tabLs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Какому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философу  принадлежит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данное высказывание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? 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074" y="2213574"/>
            <a:ext cx="40316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-630555" algn="l"/>
              </a:tabLst>
            </a:pPr>
            <a:r>
              <a:rPr lang="ru-RU" sz="19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свободные части «паутинки»  запишите разложение на </a:t>
            </a:r>
            <a:r>
              <a:rPr lang="ru-RU" sz="19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множители.</a:t>
            </a:r>
            <a:endParaRPr lang="ru-RU" sz="19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29620"/>
            <a:ext cx="3096344" cy="2254858"/>
          </a:xfrm>
          <a:prstGeom prst="rect">
            <a:avLst/>
          </a:prstGeom>
          <a:noFill/>
          <a:ln w="19050">
            <a:solidFill>
              <a:srgbClr val="00421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" y="5445224"/>
            <a:ext cx="8999537" cy="796594"/>
          </a:xfrm>
          <a:prstGeom prst="rect">
            <a:avLst/>
          </a:prstGeom>
          <a:noFill/>
          <a:ln w="19050">
            <a:solidFill>
              <a:srgbClr val="00421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Звёздочка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490" y="899525"/>
            <a:ext cx="4800600" cy="4241800"/>
          </a:xfrm>
          <a:prstGeom prst="rect">
            <a:avLst/>
          </a:prstGeom>
          <a:ln w="19050">
            <a:solidFill>
              <a:srgbClr val="00421E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59707" y="119336"/>
            <a:ext cx="7432740" cy="584775"/>
          </a:xfrm>
          <a:prstGeom prst="rect">
            <a:avLst/>
          </a:prstGeom>
          <a:ln w="28575">
            <a:solidFill>
              <a:srgbClr val="00421E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-630555" algn="l"/>
              </a:tabLst>
            </a:pPr>
            <a:r>
              <a:rPr lang="ru-RU" sz="32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«Ясность – главное достоинство речи»</a:t>
            </a:r>
            <a:endParaRPr lang="ru-RU" sz="2400" i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1543425"/>
            <a:ext cx="2096235" cy="584775"/>
            <a:chOff x="6012160" y="917475"/>
            <a:chExt cx="2096235" cy="58477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012160" y="917475"/>
              <a:ext cx="2096235" cy="584775"/>
            </a:xfrm>
            <a:prstGeom prst="rect">
              <a:avLst/>
            </a:prstGeom>
            <a:ln w="19050">
              <a:solidFill>
                <a:srgbClr val="00682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ru-RU" sz="32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Задание</a:t>
              </a:r>
              <a:endPara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773" y="985230"/>
              <a:ext cx="430873" cy="449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Стрелка вниз 10"/>
          <p:cNvSpPr/>
          <p:nvPr/>
        </p:nvSpPr>
        <p:spPr>
          <a:xfrm rot="16200000">
            <a:off x="3069974" y="1599532"/>
            <a:ext cx="247521" cy="472559"/>
          </a:xfrm>
          <a:prstGeom prst="downArrow">
            <a:avLst/>
          </a:prstGeom>
          <a:solidFill>
            <a:srgbClr val="ADDB7B"/>
          </a:solidFill>
          <a:ln w="12700">
            <a:solidFill>
              <a:srgbClr val="006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421E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422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5718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764703"/>
            <a:ext cx="8180387" cy="1200329"/>
          </a:xfrm>
          <a:prstGeom prst="rect">
            <a:avLst/>
          </a:prstGeom>
          <a:ln w="19050">
            <a:solidFill>
              <a:srgbClr val="00421E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Аристотель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(384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н. э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322 до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э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древнегреческий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философ, ученик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Платона. С 343 до н. э. — воспитатель Александра Македонского.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9112" y="2204864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«Корень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горек,</a:t>
            </a:r>
          </a:p>
          <a:p>
            <a:pPr algn="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плоды его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сладки»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523" y="3312001"/>
            <a:ext cx="4680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«Лучше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совершенстве выполнить небольшую часть дела, чем сделать плохо в десять раз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более»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337" y="4559222"/>
            <a:ext cx="3372030" cy="209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0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474" y="764703"/>
            <a:ext cx="8033997" cy="830997"/>
          </a:xfrm>
          <a:prstGeom prst="rect">
            <a:avLst/>
          </a:prstGeom>
          <a:ln w="19050">
            <a:solidFill>
              <a:srgbClr val="00421E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4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8762" y="1817581"/>
            <a:ext cx="54417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630555" algn="l"/>
              </a:tabLst>
            </a:pPr>
            <a:r>
              <a:rPr lang="ru-RU" sz="2400" i="1" dirty="0">
                <a:latin typeface="Times New Roman"/>
                <a:ea typeface="Calibri"/>
                <a:cs typeface="Times New Roman"/>
              </a:rPr>
              <a:t>В астрономической литературе и календарях использовались специальные знаки. Некоторые из этих знаков возникли в глубокой древности и представляли собой символические фигуры небесных светил и планет. </a:t>
            </a:r>
            <a:endParaRPr lang="ru-RU" i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9591" y="5103051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-630555" algn="l"/>
              </a:tabLst>
            </a:pPr>
            <a:r>
              <a:rPr lang="ru-RU" sz="3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Разложите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 множители, применяя все известные вам способы.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43608" y="4354259"/>
            <a:ext cx="2592288" cy="707886"/>
            <a:chOff x="6012160" y="917475"/>
            <a:chExt cx="2592288" cy="70788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012160" y="917475"/>
              <a:ext cx="2592288" cy="707886"/>
            </a:xfrm>
            <a:prstGeom prst="rect">
              <a:avLst/>
            </a:prstGeom>
            <a:ln w="19050">
              <a:solidFill>
                <a:srgbClr val="00682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ru-RU" sz="40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Задание</a:t>
              </a:r>
              <a:endParaRPr lang="ru-RU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773" y="989919"/>
              <a:ext cx="532891" cy="555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74" y="1751771"/>
            <a:ext cx="2439944" cy="243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2199" y="4437877"/>
            <a:ext cx="2731261" cy="193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3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83487" cy="5954712"/>
          </a:xfrm>
          <a:prstGeom prst="rect">
            <a:avLst/>
          </a:prstGeom>
          <a:noFill/>
          <a:ln w="19050">
            <a:solidFill>
              <a:srgbClr val="00421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2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8681" y="4725144"/>
            <a:ext cx="4651496" cy="941796"/>
          </a:xfrm>
          <a:prstGeom prst="rect">
            <a:avLst/>
          </a:prstGeom>
          <a:ln w="19050">
            <a:solidFill>
              <a:srgbClr val="00682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Воспитание нравственных качеств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личности,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трудолюбия.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74008"/>
            <a:ext cx="3816424" cy="769441"/>
          </a:xfrm>
          <a:prstGeom prst="rect">
            <a:avLst/>
          </a:prstGeom>
          <a:ln w="19050">
            <a:solidFill>
              <a:srgbClr val="00682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508" y="2285528"/>
            <a:ext cx="3974475" cy="941796"/>
          </a:xfrm>
          <a:prstGeom prst="rect">
            <a:avLst/>
          </a:prstGeom>
          <a:ln w="19050">
            <a:solidFill>
              <a:srgbClr val="00682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Повторение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обобщение изученного материала.</a:t>
            </a:r>
            <a:endParaRPr lang="ru-RU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509" y="3489354"/>
            <a:ext cx="8186668" cy="941796"/>
          </a:xfrm>
          <a:prstGeom prst="rect">
            <a:avLst/>
          </a:prstGeom>
          <a:ln w="19050">
            <a:solidFill>
              <a:srgbClr val="00682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Закрепление навыков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 умений разложения на множители многочлена, применяя различные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способы.</a:t>
            </a:r>
            <a:endParaRPr lang="ru-RU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3508" y="4727044"/>
            <a:ext cx="3380184" cy="941796"/>
          </a:xfrm>
          <a:prstGeom prst="rect">
            <a:avLst/>
          </a:prstGeom>
          <a:ln w="19050">
            <a:solidFill>
              <a:srgbClr val="00682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Развитие логического мышления.</a:t>
            </a:r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82973" y="2283987"/>
            <a:ext cx="4057204" cy="941796"/>
          </a:xfrm>
          <a:prstGeom prst="rect">
            <a:avLst/>
          </a:prstGeom>
          <a:ln w="19050">
            <a:solidFill>
              <a:srgbClr val="00682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Развитие познавательного интерес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7440"/>
            <a:ext cx="1691913" cy="144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585" y="1917778"/>
            <a:ext cx="7678737" cy="4152900"/>
          </a:xfrm>
          <a:prstGeom prst="rect">
            <a:avLst/>
          </a:prstGeom>
          <a:noFill/>
          <a:ln w="19050">
            <a:solidFill>
              <a:srgbClr val="00421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1953" y="785426"/>
            <a:ext cx="4572000" cy="584775"/>
          </a:xfrm>
          <a:prstGeom prst="rect">
            <a:avLst/>
          </a:prstGeom>
          <a:ln w="19050">
            <a:solidFill>
              <a:srgbClr val="00421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>
              <a:spcAft>
                <a:spcPts val="0"/>
              </a:spcAft>
              <a:tabLst>
                <a:tab pos="-630555" algn="l"/>
              </a:tabLst>
            </a:pPr>
            <a:r>
              <a:rPr lang="ru-RU" sz="32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Таблица с кодом</a:t>
            </a:r>
            <a:endParaRPr lang="ru-RU" sz="2400" b="1" i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22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340768"/>
            <a:ext cx="8928992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solidFill>
                    <a:srgbClr val="00602B"/>
                  </a:solidFill>
                  <a:prstDash val="solid"/>
                </a:ln>
                <a:solidFill>
                  <a:srgbClr val="A4D76B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</a:t>
            </a:r>
            <a:r>
              <a:rPr lang="en-US" sz="11500" b="1" dirty="0" smtClean="0">
                <a:ln w="31550" cmpd="sng">
                  <a:solidFill>
                    <a:srgbClr val="00602B"/>
                  </a:solidFill>
                  <a:prstDash val="solid"/>
                </a:ln>
                <a:solidFill>
                  <a:srgbClr val="A4D76B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!</a:t>
            </a:r>
            <a:endParaRPr lang="ru-RU" sz="11500" b="1" cap="none" spc="0" dirty="0">
              <a:ln w="31550" cmpd="sng">
                <a:solidFill>
                  <a:srgbClr val="00602B"/>
                </a:solidFill>
                <a:prstDash val="solid"/>
              </a:ln>
              <a:solidFill>
                <a:srgbClr val="A4D76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8848" y="614078"/>
            <a:ext cx="4896544" cy="646331"/>
          </a:xfrm>
          <a:prstGeom prst="rect">
            <a:avLst/>
          </a:prstGeom>
          <a:ln w="19050">
            <a:solidFill>
              <a:srgbClr val="00682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Устные упражнения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3936" y="1483025"/>
            <a:ext cx="70586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630555" algn="l"/>
              </a:tabLs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1. 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как вы понимаете задание: Разложить на множители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?</a:t>
            </a:r>
          </a:p>
          <a:p>
            <a:pPr lvl="0" algn="just">
              <a:spcAft>
                <a:spcPts val="0"/>
              </a:spcAft>
              <a:tabLst>
                <a:tab pos="-630555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2. С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помощью каких способов можно выполнить разложение на множители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127" y="4332004"/>
            <a:ext cx="8535987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17439" y="3179876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-630555" algn="l"/>
              </a:tabLs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Разложите на множители многочлены из таблицы: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094" y="1551551"/>
            <a:ext cx="1224135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457792" y="3302986"/>
            <a:ext cx="2592288" cy="707886"/>
            <a:chOff x="6012160" y="917475"/>
            <a:chExt cx="2592288" cy="70788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012160" y="917475"/>
              <a:ext cx="2592288" cy="707886"/>
            </a:xfrm>
            <a:prstGeom prst="rect">
              <a:avLst/>
            </a:prstGeom>
            <a:ln w="19050">
              <a:solidFill>
                <a:srgbClr val="00682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ru-RU" sz="4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Задание</a:t>
              </a:r>
              <a:endPara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773" y="989919"/>
              <a:ext cx="532891" cy="555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71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3927" y="836712"/>
            <a:ext cx="8422569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u="sng" dirty="0" smtClean="0">
                <a:ln w="19050" cmpd="sng">
                  <a:solidFill>
                    <a:srgbClr val="00602B"/>
                  </a:solidFill>
                  <a:prstDash val="solid"/>
                </a:ln>
                <a:solidFill>
                  <a:srgbClr val="A4D76B"/>
                </a:solidFill>
                <a:latin typeface="Monotype Corsiva" panose="03010101010201010101" pitchFamily="66" charset="0"/>
              </a:rPr>
              <a:t>I</a:t>
            </a:r>
            <a:r>
              <a:rPr lang="ru-RU" sz="8000" b="1" u="sng" dirty="0" smtClean="0">
                <a:ln w="19050" cmpd="sng">
                  <a:solidFill>
                    <a:srgbClr val="00602B"/>
                  </a:solidFill>
                  <a:prstDash val="solid"/>
                </a:ln>
                <a:solidFill>
                  <a:srgbClr val="A4D76B"/>
                </a:solidFill>
                <a:latin typeface="Monotype Corsiva" panose="03010101010201010101" pitchFamily="66" charset="0"/>
              </a:rPr>
              <a:t> способ</a:t>
            </a:r>
          </a:p>
          <a:p>
            <a:pPr algn="ctr"/>
            <a:r>
              <a:rPr lang="ru-RU" sz="7200" b="1" dirty="0" smtClean="0">
                <a:ln w="19050" cmpd="sng">
                  <a:solidFill>
                    <a:srgbClr val="00602B"/>
                  </a:solidFill>
                  <a:prstDash val="solid"/>
                </a:ln>
                <a:solidFill>
                  <a:srgbClr val="A4D76B"/>
                </a:solidFill>
                <a:latin typeface="Monotype Corsiva" panose="03010101010201010101" pitchFamily="66" charset="0"/>
              </a:rPr>
              <a:t>Разложение на множители методом группировки</a:t>
            </a:r>
            <a:endParaRPr lang="ru-RU" sz="7200" b="1" dirty="0">
              <a:ln w="19050" cmpd="sng">
                <a:solidFill>
                  <a:srgbClr val="00602B"/>
                </a:solidFill>
                <a:prstDash val="solid"/>
              </a:ln>
              <a:solidFill>
                <a:srgbClr val="A4D76B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Планеты 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52737"/>
            <a:ext cx="5102225" cy="6199505"/>
          </a:xfrm>
          <a:prstGeom prst="rect">
            <a:avLst/>
          </a:prstGeom>
          <a:ln w="19050">
            <a:solidFill>
              <a:srgbClr val="00682F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446003" y="1296856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название планет, используя таблицу кодов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722" y="3212976"/>
            <a:ext cx="3586945" cy="3132262"/>
          </a:xfrm>
          <a:prstGeom prst="rect">
            <a:avLst/>
          </a:prstGeom>
          <a:noFill/>
          <a:ln w="19050">
            <a:solidFill>
              <a:srgbClr val="0068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863582" y="556170"/>
            <a:ext cx="2592288" cy="707886"/>
            <a:chOff x="6012160" y="917475"/>
            <a:chExt cx="2592288" cy="7078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012160" y="917475"/>
              <a:ext cx="2592288" cy="707886"/>
            </a:xfrm>
            <a:prstGeom prst="rect">
              <a:avLst/>
            </a:prstGeom>
            <a:ln w="19050">
              <a:solidFill>
                <a:srgbClr val="00682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ru-RU" sz="4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Задание</a:t>
              </a:r>
              <a:endPara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773" y="989919"/>
              <a:ext cx="532891" cy="555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Стрелка вниз 3"/>
          <p:cNvSpPr/>
          <p:nvPr/>
        </p:nvSpPr>
        <p:spPr>
          <a:xfrm>
            <a:off x="7096546" y="2716693"/>
            <a:ext cx="155298" cy="288032"/>
          </a:xfrm>
          <a:prstGeom prst="downArrow">
            <a:avLst/>
          </a:prstGeom>
          <a:solidFill>
            <a:srgbClr val="ADDB7B"/>
          </a:solidFill>
          <a:ln w="12700">
            <a:solidFill>
              <a:srgbClr val="006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421E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неты 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27" y="351926"/>
            <a:ext cx="5102225" cy="6211570"/>
          </a:xfrm>
          <a:prstGeom prst="rect">
            <a:avLst/>
          </a:prstGeom>
          <a:ln w="19050">
            <a:solidFill>
              <a:srgbClr val="00682F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0458" y="3212976"/>
            <a:ext cx="3567473" cy="3175124"/>
          </a:xfrm>
          <a:prstGeom prst="rect">
            <a:avLst/>
          </a:prstGeom>
          <a:noFill/>
          <a:ln w="19050">
            <a:solidFill>
              <a:srgbClr val="0068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46003" y="1296856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название планет, используя таблицу кодов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863582" y="556170"/>
            <a:ext cx="2592288" cy="707886"/>
            <a:chOff x="6012160" y="917475"/>
            <a:chExt cx="2592288" cy="70788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12160" y="917475"/>
              <a:ext cx="2592288" cy="707886"/>
            </a:xfrm>
            <a:prstGeom prst="rect">
              <a:avLst/>
            </a:prstGeom>
            <a:ln w="19050">
              <a:solidFill>
                <a:srgbClr val="00682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ru-RU" sz="4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Задание</a:t>
              </a:r>
              <a:endPara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773" y="989919"/>
              <a:ext cx="532891" cy="555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Стрелка вниз 8"/>
          <p:cNvSpPr/>
          <p:nvPr/>
        </p:nvSpPr>
        <p:spPr>
          <a:xfrm>
            <a:off x="7096546" y="2716693"/>
            <a:ext cx="155298" cy="288032"/>
          </a:xfrm>
          <a:prstGeom prst="downArrow">
            <a:avLst/>
          </a:prstGeom>
          <a:solidFill>
            <a:srgbClr val="ADDB7B"/>
          </a:solidFill>
          <a:ln w="12700">
            <a:solidFill>
              <a:srgbClr val="006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421E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371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43634"/>
            <a:ext cx="6048672" cy="954107"/>
          </a:xfrm>
          <a:prstGeom prst="rect">
            <a:avLst/>
          </a:prstGeom>
          <a:ln>
            <a:solidFill>
              <a:srgbClr val="00682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числовые коды планет.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пропуски в тексте.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0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630555" algn="l"/>
              </a:tabLst>
            </a:pPr>
            <a:r>
              <a:rPr lang="ru-RU" sz="2200" b="1" dirty="0">
                <a:latin typeface="Times New Roman"/>
                <a:ea typeface="Calibri"/>
                <a:cs typeface="Times New Roman"/>
              </a:rPr>
              <a:t>3 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_________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– самая жаркая планета, хотя и расположена дальше от Солнца, чем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4 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____________.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Температура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на её поверхности достигает 500°.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_____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называется «красной» планетой. Его поверхность покрыта каменистой пылью красного цвета.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5 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___________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самая большая планета. Из – за своих сверкающих ярких колец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6 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_________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считается самой красивой планетой. Его кольца состоят из осколков льда, камней и пыли. Самая отдалённая планета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7 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________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. Однако каждые 248 лет он оказывается ближе к Солнцу, чем его «сосед» 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9 ___________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8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_____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состоит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из газов, в том числе метана, который придаёт планете синевато-зелёный цвет.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-630555" algn="l"/>
              </a:tabLs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В древности были известны только 5 планет, видимые невооружённым взглядом: Венера, Марс, Меркурий, Сатурн, Юпитер. Остальные три планеты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________, __________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 и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_________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 были открыты за последние 200 лет.</a:t>
            </a:r>
            <a:endParaRPr lang="ru-RU" sz="22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79512" y="143634"/>
            <a:ext cx="2592288" cy="707886"/>
            <a:chOff x="6012160" y="917475"/>
            <a:chExt cx="2592288" cy="70788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012160" y="917475"/>
              <a:ext cx="2592288" cy="707886"/>
            </a:xfrm>
            <a:prstGeom prst="rect">
              <a:avLst/>
            </a:prstGeom>
            <a:ln w="19050">
              <a:solidFill>
                <a:srgbClr val="00682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ru-RU" sz="4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Задание</a:t>
              </a:r>
              <a:endPara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773" y="989919"/>
              <a:ext cx="532891" cy="555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71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045" y="1268760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630555" algn="l"/>
              </a:tabLst>
            </a:pPr>
            <a:r>
              <a:rPr lang="ru-RU" sz="2200" b="1" dirty="0">
                <a:latin typeface="Times New Roman"/>
                <a:ea typeface="Calibri"/>
                <a:cs typeface="Times New Roman"/>
              </a:rPr>
              <a:t>3 </a:t>
            </a:r>
            <a:r>
              <a:rPr lang="ru-RU" sz="2200" b="1" i="1" u="sng" dirty="0" smtClean="0">
                <a:latin typeface="Times New Roman"/>
                <a:ea typeface="Calibri"/>
                <a:cs typeface="Times New Roman"/>
              </a:rPr>
              <a:t>ВЕНЕРА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самая жаркая планета, хотя и расположена дальше от Солнца, чем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4 </a:t>
            </a:r>
            <a:r>
              <a:rPr lang="ru-RU" sz="2200" b="1" i="1" u="sng" dirty="0" smtClean="0">
                <a:latin typeface="Times New Roman"/>
                <a:ea typeface="Calibri"/>
                <a:cs typeface="Times New Roman"/>
              </a:rPr>
              <a:t>МЕРКУРИЙ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Температура на её поверхности достигает 500°.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2 </a:t>
            </a:r>
            <a:r>
              <a:rPr lang="ru-RU" sz="2200" b="1" i="1" u="sng" dirty="0">
                <a:latin typeface="Times New Roman"/>
                <a:ea typeface="Calibri"/>
                <a:cs typeface="Times New Roman"/>
              </a:rPr>
              <a:t>МАРС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  называется «красной» планетой. Его поверхность покрыта каменистой пылью красного цвета.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5 </a:t>
            </a:r>
            <a:r>
              <a:rPr lang="ru-RU" sz="2200" b="1" i="1" u="sng" dirty="0">
                <a:latin typeface="Times New Roman"/>
                <a:ea typeface="Calibri"/>
                <a:cs typeface="Times New Roman"/>
              </a:rPr>
              <a:t>ЮПИТЕР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 самая большая планета. Из – за своих сверкающих ярких колец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6 </a:t>
            </a:r>
            <a:r>
              <a:rPr lang="ru-RU" sz="2200" b="1" i="1" u="sng" dirty="0">
                <a:latin typeface="Times New Roman"/>
                <a:ea typeface="Calibri"/>
                <a:cs typeface="Times New Roman"/>
              </a:rPr>
              <a:t>САТУРН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считается самой красивой планетой. Его кольца состоят из осколков льда, камней и пыли. Самая отдалённая планета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7 </a:t>
            </a:r>
            <a:r>
              <a:rPr lang="ru-RU" sz="2200" b="1" i="1" u="sng" dirty="0" smtClean="0">
                <a:latin typeface="Times New Roman"/>
                <a:ea typeface="Calibri"/>
                <a:cs typeface="Times New Roman"/>
              </a:rPr>
              <a:t>ПЛУТОН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Однако каждые 248 лет он оказывается ближе к Солнцу, чем его «сосед» 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9 </a:t>
            </a:r>
            <a:r>
              <a:rPr lang="ru-RU" sz="2200" b="1" i="1" u="sng" dirty="0" smtClean="0">
                <a:latin typeface="Times New Roman"/>
                <a:ea typeface="Calibri"/>
                <a:cs typeface="Times New Roman"/>
              </a:rPr>
              <a:t>НЕПТУН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.  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8 </a:t>
            </a:r>
            <a:r>
              <a:rPr lang="ru-RU" sz="2200" b="1" i="1" u="sng" dirty="0">
                <a:latin typeface="Times New Roman"/>
                <a:ea typeface="Calibri"/>
                <a:cs typeface="Times New Roman"/>
              </a:rPr>
              <a:t>УРАН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состоит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из газов, в том числе метана, который придаёт планете синевато-зелёный цвет.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-630555" algn="l"/>
              </a:tabLs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В древности были известны только 5 планет, видимые невооружённым взглядом: Венера, Марс, Меркурий, Сатурн, Юпитер. Остальные три планеты </a:t>
            </a:r>
            <a:r>
              <a:rPr lang="ru-RU" sz="2200" b="1" i="1" u="sng" dirty="0" smtClean="0">
                <a:latin typeface="Times New Roman"/>
                <a:ea typeface="Calibri"/>
                <a:cs typeface="Times New Roman"/>
              </a:rPr>
              <a:t>ПЛУТОН, УРАН</a:t>
            </a:r>
            <a:r>
              <a:rPr lang="ru-RU" sz="2200" b="1" i="1" u="sng" dirty="0">
                <a:latin typeface="Times New Roman"/>
                <a:ea typeface="Calibri"/>
                <a:cs typeface="Times New Roman"/>
              </a:rPr>
              <a:t>, НЕПТУН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были открыты за последние 200 лет.</a:t>
            </a:r>
            <a:endParaRPr lang="ru-RU" sz="22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143634"/>
            <a:ext cx="2592288" cy="707886"/>
            <a:chOff x="6012160" y="917475"/>
            <a:chExt cx="2592288" cy="70788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012160" y="917475"/>
              <a:ext cx="2592288" cy="707886"/>
            </a:xfrm>
            <a:prstGeom prst="rect">
              <a:avLst/>
            </a:prstGeom>
            <a:ln w="19050">
              <a:solidFill>
                <a:srgbClr val="00682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ru-RU" sz="4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Задание</a:t>
              </a:r>
              <a:endPara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773" y="989919"/>
              <a:ext cx="532891" cy="555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915816" y="143634"/>
            <a:ext cx="6048672" cy="954107"/>
          </a:xfrm>
          <a:prstGeom prst="rect">
            <a:avLst/>
          </a:prstGeom>
          <a:ln>
            <a:solidFill>
              <a:srgbClr val="00682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числовые коды планет.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пропуски в тексте.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8532440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u="sng" dirty="0" smtClean="0">
                <a:ln w="19050" cmpd="sng">
                  <a:solidFill>
                    <a:srgbClr val="00602B"/>
                  </a:solidFill>
                  <a:prstDash val="solid"/>
                </a:ln>
                <a:solidFill>
                  <a:srgbClr val="A4D76B"/>
                </a:solidFill>
                <a:latin typeface="Monotype Corsiva" panose="03010101010201010101" pitchFamily="66" charset="0"/>
              </a:rPr>
              <a:t>II</a:t>
            </a:r>
            <a:r>
              <a:rPr lang="ru-RU" sz="8000" b="1" u="sng" dirty="0" smtClean="0">
                <a:ln w="19050" cmpd="sng">
                  <a:solidFill>
                    <a:srgbClr val="00602B"/>
                  </a:solidFill>
                  <a:prstDash val="solid"/>
                </a:ln>
                <a:solidFill>
                  <a:srgbClr val="A4D76B"/>
                </a:solidFill>
                <a:latin typeface="Monotype Corsiva" panose="03010101010201010101" pitchFamily="66" charset="0"/>
              </a:rPr>
              <a:t> способ</a:t>
            </a:r>
          </a:p>
          <a:p>
            <a:pPr algn="ctr"/>
            <a:r>
              <a:rPr lang="ru-RU" sz="7200" b="1" dirty="0" smtClean="0">
                <a:ln w="19050" cmpd="sng">
                  <a:solidFill>
                    <a:srgbClr val="00602B"/>
                  </a:solidFill>
                  <a:prstDash val="solid"/>
                </a:ln>
                <a:solidFill>
                  <a:srgbClr val="A4D76B"/>
                </a:solidFill>
                <a:latin typeface="Monotype Corsiva" panose="03010101010201010101" pitchFamily="66" charset="0"/>
              </a:rPr>
              <a:t>Разложение на множители, используя формулу квадрата разности или суммы.</a:t>
            </a:r>
            <a:endParaRPr lang="ru-RU" sz="7200" b="1" dirty="0">
              <a:ln w="19050" cmpd="sng">
                <a:solidFill>
                  <a:srgbClr val="00602B"/>
                </a:solidFill>
                <a:prstDash val="solid"/>
              </a:ln>
              <a:solidFill>
                <a:srgbClr val="A4D76B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198</TotalTime>
  <Words>912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для презентаций</dc:subject>
  <dc:creator>admin</dc:creator>
  <dc:description>http://freeppt.ru - Шаблоны и фоны для для презентаций. презентации по культуре и искусству</dc:description>
  <cp:lastModifiedBy>Анастасия Черепнева</cp:lastModifiedBy>
  <cp:revision>26</cp:revision>
  <dcterms:created xsi:type="dcterms:W3CDTF">2013-12-06T17:17:33Z</dcterms:created>
  <dcterms:modified xsi:type="dcterms:W3CDTF">2014-12-10T09:05:21Z</dcterms:modified>
</cp:coreProperties>
</file>